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72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74" r:id="rId19"/>
    <p:sldId id="275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17.03.2022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17.03.2022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/>
              <a:t>Европейское законодательство о СМИ              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II. </a:t>
            </a:r>
            <a:r>
              <a:rPr lang="ru-RU" b="1" dirty="0" smtClean="0"/>
              <a:t>ЕСПЧ Европейский суд по правам человека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4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Большая Палата принимает дела к рассмотрению в двух случаях: в результате их передачи на рассмотрение по ходатайству сторон или при уступке юрисдикции одной из палат. </a:t>
            </a:r>
            <a:r>
              <a:rPr lang="ru-RU" dirty="0" smtClean="0"/>
              <a:t>После 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ы н е с е н </a:t>
            </a:r>
            <a:r>
              <a:rPr lang="ru-RU" dirty="0" smtClean="0"/>
              <a:t>ия</a:t>
            </a:r>
            <a:r>
              <a:rPr lang="en-US" dirty="0" smtClean="0"/>
              <a:t> </a:t>
            </a:r>
            <a:r>
              <a:rPr lang="ru-RU" dirty="0" smtClean="0"/>
              <a:t> палатой </a:t>
            </a:r>
            <a:r>
              <a:rPr lang="ru-RU" dirty="0"/>
              <a:t>постановления стороны могут попросить о передаче дела на рассмотрение Большой Палатой. </a:t>
            </a:r>
            <a:endParaRPr lang="en-US" dirty="0" smtClean="0"/>
          </a:p>
          <a:p>
            <a:r>
              <a:rPr lang="ru-RU" dirty="0" smtClean="0"/>
              <a:t>Такая </a:t>
            </a:r>
            <a:r>
              <a:rPr lang="ru-RU" dirty="0"/>
              <a:t>передача может иметь место только в исключительных случаях. Решение о передаче дела в Большую Палату на рассмотрение по ходатайству сторон принимается коллегией Большой Палаты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Судья ad hoc </a:t>
            </a:r>
            <a:r>
              <a:rPr lang="ru-RU" dirty="0" smtClean="0"/>
              <a:t>на </a:t>
            </a:r>
            <a:r>
              <a:rPr lang="ru-RU" dirty="0"/>
              <a:t>з н а ч а е </a:t>
            </a:r>
            <a:r>
              <a:rPr lang="ru-RU" dirty="0" smtClean="0"/>
              <a:t>тся </a:t>
            </a:r>
            <a:r>
              <a:rPr lang="en-US" dirty="0" smtClean="0"/>
              <a:t> </a:t>
            </a:r>
            <a:r>
              <a:rPr lang="ru-RU" dirty="0" smtClean="0"/>
              <a:t>госуд </a:t>
            </a:r>
            <a:r>
              <a:rPr lang="ru-RU" dirty="0"/>
              <a:t>а р с т в о м , </a:t>
            </a:r>
            <a:r>
              <a:rPr lang="ru-RU" dirty="0" smtClean="0"/>
              <a:t>яв </a:t>
            </a:r>
            <a:r>
              <a:rPr lang="ru-RU" dirty="0"/>
              <a:t>л я ю щ и м с я стороной по делу.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Он </a:t>
            </a:r>
            <a:r>
              <a:rPr lang="ru-RU" dirty="0"/>
              <a:t>принимает участие в рассмотрении дел на заседании, в котором национальный судья не может принять участия, отказывается или освобождается от участия в нем.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Суд не может возбудить дело по собственной инициативе. В компетенцию Суда входит вынесение постановлений по результатам рассмотрения предполагаемых н а р у ш е н </a:t>
            </a:r>
            <a:r>
              <a:rPr lang="ru-RU" dirty="0" smtClean="0"/>
              <a:t>ий </a:t>
            </a:r>
            <a:r>
              <a:rPr lang="en-US" dirty="0" smtClean="0"/>
              <a:t> </a:t>
            </a:r>
            <a:r>
              <a:rPr lang="ru-RU" dirty="0" smtClean="0"/>
              <a:t>Ев </a:t>
            </a:r>
            <a:r>
              <a:rPr lang="ru-RU" dirty="0"/>
              <a:t>р о п е й с к о й Конвенции о защите прав человека.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Для </a:t>
            </a:r>
            <a:r>
              <a:rPr lang="ru-RU" dirty="0"/>
              <a:t>этого в Суд должна быть подана индивидуальная или межгосударственная жалоба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о н в е н ц и </a:t>
            </a:r>
            <a:r>
              <a:rPr lang="ru-RU" dirty="0" smtClean="0"/>
              <a:t>я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р а з л и ч а </a:t>
            </a:r>
            <a:r>
              <a:rPr lang="ru-RU" dirty="0" smtClean="0"/>
              <a:t>ет </a:t>
            </a:r>
            <a:r>
              <a:rPr lang="en-US" dirty="0" smtClean="0"/>
              <a:t> </a:t>
            </a:r>
            <a:r>
              <a:rPr lang="ru-RU" dirty="0" smtClean="0"/>
              <a:t>д ва </a:t>
            </a:r>
            <a:r>
              <a:rPr lang="ru-RU" dirty="0"/>
              <a:t>вида жалоб: индивидуальные жалобы, поданные в Суд частным лицом, группой частных лиц </a:t>
            </a:r>
            <a:r>
              <a:rPr lang="ru-RU" dirty="0" smtClean="0"/>
              <a:t>или непра </a:t>
            </a:r>
            <a:r>
              <a:rPr lang="ru-RU" dirty="0"/>
              <a:t>в и т е л ь с т в е н н о й организацией, которые считают, что их права были нарушены; и межгосударственные жалобы, поданные одним государством против другого государства.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561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8200"/>
            <a:ext cx="9601196" cy="3767668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Частное </a:t>
            </a:r>
            <a:r>
              <a:rPr lang="ru-RU" dirty="0"/>
              <a:t>лицо может подать жалобу лично. При этом на начальной стадии рассмотрения жалобы участие адвоката необязательно. Для обращения в Суд необходимо послать надлежащим образом заполненный формуляр жалобы и приложить к нему соответствующие документы. Однако, тот факт, что жалоба была зарегистрирована в Суде, не означает ее приемлемости и обоснованности ее подачи.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Конвенция </a:t>
            </a:r>
            <a:r>
              <a:rPr lang="ru-RU" dirty="0"/>
              <a:t>предусматривает «простую» подачу жалобы в Суд, для того, чтобы каждый человек, независимо от того, является ли он малоимущим или находится в труднодоступной местности на территории государства – участника Конвенции, мог обратиться в Суд.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рассмотрение </a:t>
            </a:r>
            <a:r>
              <a:rPr lang="ru-RU" dirty="0"/>
              <a:t>жалобы в Суде также является бесплатным.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ru-RU" dirty="0" smtClean="0"/>
              <a:t>Процедура </a:t>
            </a:r>
            <a:r>
              <a:rPr lang="ru-RU" dirty="0"/>
              <a:t>рассмотрения жалобы, поданной в Суд, включает в себя два основных этапа: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рассмотрение </a:t>
            </a:r>
            <a:r>
              <a:rPr lang="ru-RU" dirty="0"/>
              <a:t>жалобы на предмет ее приемлемости и по существу предъявленных претензий.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ru-RU" dirty="0"/>
              <a:t>Период рассмотрения жалобы также делится на несколько стадий.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Единоличный судья признает жалобу неприемлемой в деле, где неприемлемость очевидна; его решения не подлежат обжалованию.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Комитет </a:t>
            </a:r>
            <a:r>
              <a:rPr lang="ru-RU" dirty="0"/>
              <a:t>выносит решение или </a:t>
            </a:r>
            <a:r>
              <a:rPr lang="ru-RU" dirty="0" smtClean="0"/>
              <a:t>постанов </a:t>
            </a:r>
            <a:r>
              <a:rPr lang="ru-RU" dirty="0"/>
              <a:t>ление, </a:t>
            </a:r>
            <a:r>
              <a:rPr lang="ru-RU" dirty="0" smtClean="0"/>
              <a:t>являющеес </a:t>
            </a:r>
            <a:r>
              <a:rPr lang="ru-RU" dirty="0"/>
              <a:t>я окончательным, в делах, в отношении которых уже существует хорошо установленная судебная практика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П</a:t>
            </a:r>
            <a:r>
              <a:rPr lang="ru-RU" dirty="0" smtClean="0"/>
              <a:t>алата </a:t>
            </a:r>
            <a:r>
              <a:rPr lang="ru-RU" dirty="0"/>
              <a:t>сообщает </a:t>
            </a:r>
            <a:r>
              <a:rPr lang="ru-RU" dirty="0" smtClean="0"/>
              <a:t>государству</a:t>
            </a:r>
            <a:r>
              <a:rPr lang="en-US" dirty="0"/>
              <a:t> </a:t>
            </a:r>
            <a:r>
              <a:rPr lang="ru-RU" dirty="0" smtClean="0"/>
              <a:t>ответчику </a:t>
            </a:r>
            <a:r>
              <a:rPr lang="ru-RU" dirty="0"/>
              <a:t>о жалобе для того, чтобы </a:t>
            </a:r>
            <a:r>
              <a:rPr lang="ru-RU" dirty="0" smtClean="0"/>
              <a:t>правительство </a:t>
            </a:r>
            <a:r>
              <a:rPr lang="ru-RU" dirty="0"/>
              <a:t>могло предоставить свои замечания по жалобе, после чего замечания предоставляют обе стороны.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Учитывая </a:t>
            </a:r>
            <a:r>
              <a:rPr lang="ru-RU" dirty="0"/>
              <a:t>большое количество дел, находящихся в производстве Суда, в исключительных случаях Суд может принять решение о необходимости проведения слушания по делу.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Президент Суда может разрешить частному лицу, которое не является заявителем, или государствуучастнику Конвенции, которое не является государством-ответчиком по делу, принять участие в процедуре.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 </a:t>
            </a:r>
            <a:r>
              <a:rPr lang="ru-RU" dirty="0"/>
              <a:t>данном случае мы говорим об участии третьей стороны. Частное лицо или государство, выступающее в качестве третьей стороны, может также предоставить свои письменные замечания или принять участие в слушании по делу.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исключительных случаях, Суд может организовывать миссии с целью проведения расследования, выезжая в отдельные государства, для того, чтобы установить факты, на которых основаны некоторые жалобы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Европейская Конвенция по правам человека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Конвенция </a:t>
            </a:r>
            <a:r>
              <a:rPr lang="ru-RU" dirty="0"/>
              <a:t>о защите прав человека и основных </a:t>
            </a:r>
            <a:r>
              <a:rPr lang="ru-RU" dirty="0" smtClean="0"/>
              <a:t>свобод</a:t>
            </a:r>
            <a:r>
              <a:rPr lang="ka-GE" dirty="0" smtClean="0"/>
              <a:t>, </a:t>
            </a:r>
            <a:r>
              <a:rPr lang="ru-RU" dirty="0" smtClean="0"/>
              <a:t>была </a:t>
            </a:r>
            <a:r>
              <a:rPr lang="ru-RU" dirty="0"/>
              <a:t>открыта для подписания </a:t>
            </a:r>
            <a:r>
              <a:rPr lang="ru-RU" dirty="0" smtClean="0"/>
              <a:t> </a:t>
            </a:r>
            <a:r>
              <a:rPr lang="ru-RU" dirty="0"/>
              <a:t>1950 года в Риме и вступила в силу 3 сентября 1953 года.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Ж а л о б а </a:t>
            </a:r>
            <a:r>
              <a:rPr lang="en-US" dirty="0" smtClean="0"/>
              <a:t> </a:t>
            </a:r>
            <a:r>
              <a:rPr lang="ru-RU" dirty="0" smtClean="0"/>
              <a:t>д </a:t>
            </a:r>
            <a:r>
              <a:rPr lang="ru-RU" dirty="0"/>
              <a:t>о л ж н а </a:t>
            </a:r>
            <a:r>
              <a:rPr lang="en-US" dirty="0" smtClean="0"/>
              <a:t> </a:t>
            </a:r>
            <a:r>
              <a:rPr lang="ru-RU" dirty="0" smtClean="0"/>
              <a:t>о </a:t>
            </a:r>
            <a:r>
              <a:rPr lang="ru-RU" dirty="0"/>
              <a:t>т в е ч а т ь определенным требованиям, иначе она будет признана неприемлемой, и поднимаемые вопросы не будут рассмотрены Судом по существу.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Суд можно обратиться после того, </a:t>
            </a:r>
            <a:r>
              <a:rPr lang="ru-RU" dirty="0" smtClean="0"/>
              <a:t>как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были исчерпаны все внутренние средства правовой защиты. Это означает, что заявитель предварительно должен подать жалобу о нарушении своих прав в соответствующие судебные инстанции, вплоть до высшего судебного органа </a:t>
            </a:r>
            <a:r>
              <a:rPr lang="ru-RU" dirty="0" smtClean="0"/>
              <a:t>государства</a:t>
            </a:r>
            <a:r>
              <a:rPr lang="en-US" dirty="0" smtClean="0"/>
              <a:t> </a:t>
            </a:r>
            <a:r>
              <a:rPr lang="ru-RU" dirty="0" smtClean="0"/>
              <a:t>отв </a:t>
            </a:r>
            <a:r>
              <a:rPr lang="ru-RU" dirty="0"/>
              <a:t>етч и к а 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Так </a:t>
            </a:r>
            <a:r>
              <a:rPr lang="ru-RU" dirty="0"/>
              <a:t>и м </a:t>
            </a:r>
            <a:r>
              <a:rPr lang="en-US" dirty="0" smtClean="0"/>
              <a:t> </a:t>
            </a:r>
            <a:r>
              <a:rPr lang="ru-RU" dirty="0" smtClean="0"/>
              <a:t>о </a:t>
            </a:r>
            <a:r>
              <a:rPr lang="ru-RU" dirty="0"/>
              <a:t>б р а з о м , государству предоставляется </a:t>
            </a:r>
            <a:r>
              <a:rPr lang="ru-RU" dirty="0" smtClean="0"/>
              <a:t>возможность</a:t>
            </a:r>
            <a:r>
              <a:rPr lang="en-US" dirty="0" smtClean="0"/>
              <a:t> </a:t>
            </a:r>
            <a:r>
              <a:rPr lang="ru-RU" dirty="0" smtClean="0"/>
              <a:t> ус </a:t>
            </a:r>
            <a:r>
              <a:rPr lang="ru-RU" dirty="0"/>
              <a:t>т р а н и т ь предполагаемое нарушение на национальном уровне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мировое </a:t>
            </a:r>
            <a:r>
              <a:rPr lang="ru-RU" dirty="0" smtClean="0"/>
              <a:t>соглашение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соглашение между сторонами, которое приводит к прекращению производства по делу. Если заявитель и государство-ответчик </a:t>
            </a:r>
            <a:r>
              <a:rPr lang="ru-RU" dirty="0" smtClean="0"/>
              <a:t>приходят </a:t>
            </a:r>
            <a:r>
              <a:rPr lang="ru-RU" dirty="0"/>
              <a:t>к </a:t>
            </a:r>
            <a:r>
              <a:rPr lang="ru-RU" dirty="0" smtClean="0"/>
              <a:t>соглаш </a:t>
            </a:r>
            <a:r>
              <a:rPr lang="ru-RU" dirty="0"/>
              <a:t>е </a:t>
            </a:r>
            <a:r>
              <a:rPr lang="ru-RU" dirty="0" smtClean="0"/>
              <a:t>нию </a:t>
            </a:r>
            <a:r>
              <a:rPr lang="ru-RU" dirty="0"/>
              <a:t>о прекращении взаимного спора, чаще всего это выражается в перечис лении определенной денежной суммы заявителю.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После </a:t>
            </a:r>
            <a:r>
              <a:rPr lang="ru-RU" dirty="0"/>
              <a:t>изучения условий мирового соглашения, и если Суд приходит к выводу, что соблюдение прав человека не требует продолжения </a:t>
            </a:r>
            <a:r>
              <a:rPr lang="ru-RU" dirty="0" smtClean="0"/>
              <a:t>рассмотрения жалобы</a:t>
            </a:r>
            <a:r>
              <a:rPr lang="ru-RU" dirty="0"/>
              <a:t>, Суд прекращает производство по делу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Суд может обязать государство, против которого была подана жалоба, принять определенные меры до вынесения Судом решения по делу.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 </a:t>
            </a:r>
            <a:r>
              <a:rPr lang="ru-RU" dirty="0"/>
              <a:t>большинстве случаев, Суд просит государство-ответчика воздержаться от выполнения отдельных действий, и обычно речь идет о высылке граждан в страну, где им грозит смертельная опасность или применение пыток.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л у ч а е тс я , ч то </a:t>
            </a:r>
            <a:r>
              <a:rPr lang="en-US" dirty="0" smtClean="0"/>
              <a:t> </a:t>
            </a:r>
            <a:r>
              <a:rPr lang="ru-RU" dirty="0" smtClean="0"/>
              <a:t>о </a:t>
            </a:r>
            <a:r>
              <a:rPr lang="ru-RU" dirty="0"/>
              <a:t>тд е л ь н ы 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государства воздерживаются и даже отказываются передавать Суду информацию и документы необходимые для рассмотрения дела.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таком случае Суд может вынести постановление о нарушении государством положений статьи 38 Конвенции (обязанность способс твовать и создавать благоприятные </a:t>
            </a:r>
            <a:r>
              <a:rPr lang="ru-RU" dirty="0" smtClean="0"/>
              <a:t>условия </a:t>
            </a:r>
            <a:r>
              <a:rPr lang="ru-RU" dirty="0"/>
              <a:t>для рассмотрения дела)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Определить </a:t>
            </a:r>
            <a:r>
              <a:rPr lang="ru-RU" dirty="0"/>
              <a:t>срок рассмотрения жалобы в Суде не представляется возможным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разница между решением и </a:t>
            </a:r>
            <a:r>
              <a:rPr lang="ru-RU" dirty="0" smtClean="0"/>
              <a:t>постановлением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общему правилу решение выносится единоличным судьей, комитетом или палатой Суда. Оно выносится на предмет приемлемости, а не по существу дела.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Часто </a:t>
            </a:r>
            <a:r>
              <a:rPr lang="ru-RU" dirty="0"/>
              <a:t>палата рассматривает </a:t>
            </a:r>
            <a:r>
              <a:rPr lang="ru-RU" dirty="0" smtClean="0"/>
              <a:t>одновременно вопрос </a:t>
            </a:r>
            <a:r>
              <a:rPr lang="ru-RU" dirty="0"/>
              <a:t>о приемлемости и по существу дела, в таком случае, палата выносит постановление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то время как решения о неприемлемости и постановления, вынесенные комитетом или Большой Палатой, являются окончательными и не могут быть обжалованы, стороны могут подать заявление о передаче дела на рассмотрение в Большую Палату в течение трех месяцев после объявления палатой постановления.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вынесения постановления о нарушении Конвенции Суд передает досье Комитет у Минис тров Совета Европы, который вместе с государством-ответчиком и отделом исполнения постановлений определяет способ исполнения вынесенного постановления и меры по предупреждению новых идентичных нарушений.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Государство-ответчик обязано принимать меры для предотвращения новых подобных нарушений Конвенции, в противном с лучае Суд может вынес ти повторное постановление.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Такая </a:t>
            </a:r>
            <a:r>
              <a:rPr lang="ru-RU" dirty="0"/>
              <a:t>практика побуждает государствоответчика приводить национальное законодательство в соответствие с положениями Конвенции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Суд выносит постановление об имевшем место нарушении и констатирует причиненный заявителю вред, он может назначить денежную сумму в качестве компенсации за нанесенный ущерб.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Комитет </a:t>
            </a:r>
            <a:r>
              <a:rPr lang="ru-RU" dirty="0"/>
              <a:t>Министров следит за тем, чтобы присужденные Судом суммы были выплачены заявителям.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Протокол к Конвенции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документ</a:t>
            </a:r>
            <a:r>
              <a:rPr lang="ru-RU" dirty="0"/>
              <a:t>, который дополняет первоначальный текст Конвенции одним или несколькими правами, а также вносит изменения в ее отдельные положения.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Протоколы</a:t>
            </a:r>
            <a:r>
              <a:rPr lang="ru-RU" dirty="0"/>
              <a:t>, вносящие в список прав Конвенции дополнительные права, являются обязательными только для государств, которые их подписали и ратифицировали.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течение последних лет Суд разработал новую процедуру, появление которой связано с большим наплывом жалоб, содержащих однородные вопросы, называемые также системными проблемами. Это проблемы, которые возникают в </a:t>
            </a:r>
            <a:r>
              <a:rPr lang="ru-RU" dirty="0" smtClean="0"/>
              <a:t>результате</a:t>
            </a:r>
            <a:r>
              <a:rPr lang="en-US" dirty="0" smtClean="0"/>
              <a:t> </a:t>
            </a:r>
            <a:r>
              <a:rPr lang="ru-RU" dirty="0"/>
              <a:t>несоответствия национального законодательства положениям Конвенции.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новой процедуре Суд рассматривает одну или несколько аналогичных жалоб, а также откладывает на определенный срок рассмотрение целой серии подобных им жалоб.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Вынося </a:t>
            </a:r>
            <a:r>
              <a:rPr lang="ru-RU" dirty="0"/>
              <a:t>постановление по «пилотному делу», Суд призывает государствоответчика привести национальное законодательство в соответствие с положениями Конвенции и с этой целью намечает общие меры по устранению данного нарушения.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Судья может высказать свое особое мнение по делу, в рассмотрении которого он принимал участие. Особое мнение приобщается к вынесенному постановлению. </a:t>
            </a:r>
            <a:endParaRPr lang="en-US" dirty="0" smtClean="0"/>
          </a:p>
          <a:p>
            <a:endParaRPr lang="en-US"/>
          </a:p>
          <a:p>
            <a:r>
              <a:rPr lang="ru-RU" smtClean="0"/>
              <a:t>В </a:t>
            </a:r>
            <a:r>
              <a:rPr lang="ru-RU"/>
              <a:t>нем судья в письменной форме излагает основания, по которым он согласен с большинством судей, или мотивирует свое несогласие с мнением большинства судей.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 с у д а р с т в о , п о д п и с а в ш е е Конвенцию, именуемое также «Государство - участник Конвенции», признает и гарантирует основные гражданские и политические права своих граждан, а также любого другого лица, на которое распространяется действие его законов. </a:t>
            </a:r>
            <a:endParaRPr lang="en-US" dirty="0" smtClean="0"/>
          </a:p>
          <a:p>
            <a:r>
              <a:rPr lang="ru-RU" dirty="0" smtClean="0"/>
              <a:t>Конвенция </a:t>
            </a:r>
            <a:r>
              <a:rPr lang="ru-RU" dirty="0"/>
              <a:t>предусматривает, в частности, право на жизнь, право на справедливое судебное разбирательство, право на уважение частной и семейной жизни, свободу выражения мнения, свободу мысли, совести и религии, право на уважение частной собственности.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Она </a:t>
            </a:r>
            <a:r>
              <a:rPr lang="ru-RU" dirty="0"/>
              <a:t>также запрещает пытки и бесчеловечное или унижающее достоинство обращение и наказание, рабс тво и принудите льные работы, безосновательное и незаконное заключение под стражу, дискриминацию в использовании прав и свобод, гарантируемых Конвенцией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Конвенция изменяется, главным образом благодаря толкованию ее положений Судом.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Практика </a:t>
            </a:r>
            <a:r>
              <a:rPr lang="ru-RU" dirty="0"/>
              <a:t>Суда превратила Конвенцию в действующий механизм; так, она расширила гарантируемые Конвенцией права и позволила их применение в ситуациях, которые не были предусмотрены во время принятия Конвенции.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Конвенция </a:t>
            </a:r>
            <a:r>
              <a:rPr lang="ru-RU" dirty="0"/>
              <a:t>также изменяется посредством протоколов, которые дополняют ее новыми правами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Число судей, входящих в состав суда, равно количеству государств - участников Конвенции (47 судей на сегодняшний день).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Судьи </a:t>
            </a:r>
            <a:r>
              <a:rPr lang="ru-RU" dirty="0"/>
              <a:t>избираются Парламентской асс амб леей Совета Европы из списка, поданного каждым государством и включающего в себя три кандидатуры. Они избираются со сроком полномочий на девять лет и не могут быть переизбраны.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 </a:t>
            </a:r>
            <a:r>
              <a:rPr lang="ru-RU" dirty="0"/>
              <a:t>может заседать в четырех основных составах. </a:t>
            </a:r>
            <a:endParaRPr lang="en-US" dirty="0" smtClean="0"/>
          </a:p>
          <a:p>
            <a:r>
              <a:rPr lang="ru-RU" dirty="0" smtClean="0"/>
              <a:t>Явно </a:t>
            </a:r>
            <a:r>
              <a:rPr lang="ru-RU" dirty="0"/>
              <a:t>неприемлемые жалобы рассматриваются единоличным судьей. </a:t>
            </a:r>
            <a:endParaRPr lang="en-US" dirty="0" smtClean="0"/>
          </a:p>
          <a:p>
            <a:r>
              <a:rPr lang="ru-RU" dirty="0" smtClean="0"/>
              <a:t>Комитет </a:t>
            </a:r>
            <a:r>
              <a:rPr lang="ru-RU" dirty="0"/>
              <a:t>из трех судей единогласным решением может признать жалобу приемлемой и рассмотреть ее по существу в делах, в отношении которых уже существует хорошо установленная судебная практика.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Жалоба </a:t>
            </a:r>
            <a:r>
              <a:rPr lang="ru-RU" dirty="0"/>
              <a:t>может быть также передана на рассмотрение палаты из семи судей, которая выносит решение большинством голосов, главным образом в отношении приемлемости и по существу дела. 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исключительных случаях, Большая Палата из 17 судей рассматривает дела, направленные ей одной из палат в порядке уступки юрисдикции, или в результате удовлетворения ходатайства сторон о передаче дела на рассмотрение Большой Палатой. Основная часть постановлений выносится одной из палат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</TotalTime>
  <Words>1683</Words>
  <Application>Microsoft Office PowerPoint</Application>
  <PresentationFormat>Widescreen</PresentationFormat>
  <Paragraphs>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Garamond</vt:lpstr>
      <vt:lpstr>Sylfaen</vt:lpstr>
      <vt:lpstr>Organic</vt:lpstr>
      <vt:lpstr>Европейское законодательство о СМИ               </vt:lpstr>
      <vt:lpstr>Европейская Конвенция по правам человека</vt:lpstr>
      <vt:lpstr>Протокол к Конвенции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мировое соглашение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Европейское законодательство о СМИ</dc:title>
  <dc:creator>Mamuka Andguladze</dc:creator>
  <cp:lastModifiedBy>Mamuka Andguladze</cp:lastModifiedBy>
  <cp:revision>47</cp:revision>
  <dcterms:created xsi:type="dcterms:W3CDTF">2022-03-05T18:47:03Z</dcterms:created>
  <dcterms:modified xsi:type="dcterms:W3CDTF">2022-03-17T07:11:26Z</dcterms:modified>
</cp:coreProperties>
</file>