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e.ge/liv/liv/megr.php" TargetMode="External"/><Relationship Id="rId2" Type="http://schemas.openxmlformats.org/officeDocument/2006/relationships/hyperlink" Target="http://www.ice.ge/liv/liv/lazur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305800" cy="6172200"/>
          </a:xfrm>
        </p:spPr>
        <p:txBody>
          <a:bodyPr/>
          <a:lstStyle/>
          <a:p>
            <a:pPr marL="571500" indent="-571500" algn="l"/>
            <a:r>
              <a:rPr lang="ka-GE" sz="2400" dirty="0" smtClean="0"/>
              <a:t>მეგრულ-ლაზურის გრამატიკა</a:t>
            </a:r>
          </a:p>
          <a:p>
            <a:pPr marL="571500" indent="-571500" algn="l"/>
            <a:r>
              <a:rPr lang="ka-GE" sz="2400" dirty="0" smtClean="0"/>
              <a:t>თსუ ასოცირებული პროფესორი  მაია ლომია</a:t>
            </a:r>
            <a:endParaRPr lang="en-US" dirty="0" smtClean="0"/>
          </a:p>
          <a:p>
            <a:pPr marL="571500" indent="-571500">
              <a:buAutoNum type="romanUcPeriod" startAt="10"/>
            </a:pPr>
            <a:r>
              <a:rPr lang="ka-GE" sz="2800" dirty="0" smtClean="0">
                <a:solidFill>
                  <a:srgbClr val="FF0000"/>
                </a:solidFill>
              </a:rPr>
              <a:t>პრაქტიკული სამუშაო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i="1" dirty="0" smtClean="0">
                <a:solidFill>
                  <a:srgbClr val="FF0000"/>
                </a:solidFill>
              </a:rPr>
              <a:t>ბოსტნეულის</a:t>
            </a:r>
            <a:r>
              <a:rPr lang="ka-GE" sz="2400" dirty="0" smtClean="0"/>
              <a:t>  </a:t>
            </a:r>
            <a:r>
              <a:rPr lang="ka-GE" sz="2400" i="1" dirty="0" smtClean="0">
                <a:solidFill>
                  <a:srgbClr val="FF0000"/>
                </a:solidFill>
              </a:rPr>
              <a:t>აღმნიშვნელი ლექსიკა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ლობიო - </a:t>
            </a:r>
            <a:r>
              <a:rPr lang="ka-GE" sz="2400" dirty="0" smtClean="0">
                <a:solidFill>
                  <a:schemeClr val="tx1"/>
                </a:solidFill>
              </a:rPr>
              <a:t>ლებია </a:t>
            </a:r>
            <a:endParaRPr lang="ka-GE" sz="24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ჭინჭარი - ჭუჭელი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ნიახური - სონა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ოხრახუში - მაკინდოლი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ცერცვი - ხაჯი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კიტრი - კინტირი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პომიდორი - პამი(ნ)დორი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კვახი - კობეშია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i="1" dirty="0" smtClean="0">
                <a:solidFill>
                  <a:srgbClr val="FF0000"/>
                </a:solidFill>
              </a:rPr>
              <a:t>ბოსტანი - ორტვინი/ბოსტნეული - ორტვინობა</a:t>
            </a:r>
          </a:p>
          <a:p>
            <a:pPr marL="571500" indent="-571500" algn="just">
              <a:buFont typeface="Wingdings" pitchFamily="2" charset="2"/>
              <a:buChar char="§"/>
            </a:pPr>
            <a:endParaRPr lang="ka-GE" sz="24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10600" cy="6248400"/>
          </a:xfrm>
        </p:spPr>
        <p:txBody>
          <a:bodyPr>
            <a:normAutofit/>
          </a:bodyPr>
          <a:lstStyle/>
          <a:p>
            <a:pPr algn="ctr"/>
            <a:endParaRPr lang="ka-GE" sz="2400" i="1" dirty="0" smtClean="0">
              <a:solidFill>
                <a:srgbClr val="FF0000"/>
              </a:solidFill>
            </a:endParaRPr>
          </a:p>
          <a:p>
            <a:pPr algn="ctr"/>
            <a:r>
              <a:rPr lang="ka-GE" sz="2400" i="1" dirty="0" smtClean="0">
                <a:solidFill>
                  <a:srgbClr val="FF0000"/>
                </a:solidFill>
              </a:rPr>
              <a:t>თასუა </a:t>
            </a:r>
            <a:r>
              <a:rPr lang="ka-GE" sz="2400" i="1" dirty="0" smtClean="0">
                <a:solidFill>
                  <a:srgbClr val="FF0000"/>
                </a:solidFill>
              </a:rPr>
              <a:t>- </a:t>
            </a:r>
            <a:r>
              <a:rPr lang="ka-GE" sz="2400" i="1" dirty="0" smtClean="0">
                <a:solidFill>
                  <a:srgbClr val="FF0000"/>
                </a:solidFill>
              </a:rPr>
              <a:t>თესვა</a:t>
            </a:r>
            <a:endParaRPr lang="ka-GE" sz="2400" i="1" dirty="0" smtClean="0">
              <a:solidFill>
                <a:srgbClr val="FF0000"/>
              </a:solidFill>
            </a:endParaRPr>
          </a:p>
          <a:p>
            <a:r>
              <a:rPr lang="ka-GE" sz="2400" i="1" dirty="0" smtClean="0">
                <a:solidFill>
                  <a:srgbClr val="FF0000"/>
                </a:solidFill>
              </a:rPr>
              <a:t>შეავსეთ</a:t>
            </a:r>
          </a:p>
          <a:p>
            <a:pPr marL="457200" indent="-457200" algn="just">
              <a:buAutoNum type="arabicPeriod"/>
            </a:pPr>
            <a:r>
              <a:rPr lang="ka-GE" sz="2400" dirty="0" smtClean="0"/>
              <a:t>მა </a:t>
            </a:r>
            <a:r>
              <a:rPr lang="ka-GE" sz="2400" i="1" dirty="0" smtClean="0">
                <a:solidFill>
                  <a:srgbClr val="FF0000"/>
                </a:solidFill>
              </a:rPr>
              <a:t>ვთასუნქ  </a:t>
            </a:r>
            <a:r>
              <a:rPr lang="ka-GE" sz="2400" dirty="0" smtClean="0"/>
              <a:t>ლებიას.      </a:t>
            </a:r>
            <a:r>
              <a:rPr lang="ka-GE" sz="2400" dirty="0" smtClean="0"/>
              <a:t>ჩქი  </a:t>
            </a:r>
            <a:r>
              <a:rPr lang="ka-GE" sz="2400" i="1" dirty="0" smtClean="0">
                <a:solidFill>
                  <a:srgbClr val="FF0000"/>
                </a:solidFill>
              </a:rPr>
              <a:t>ვთასუნთ  </a:t>
            </a:r>
            <a:r>
              <a:rPr lang="ka-GE" sz="2400" dirty="0" smtClean="0"/>
              <a:t>ლებიას.</a:t>
            </a:r>
            <a:endParaRPr lang="ka-GE" sz="2400" dirty="0" smtClean="0"/>
          </a:p>
          <a:p>
            <a:pPr marL="457200" indent="-457200" algn="just">
              <a:buAutoNum type="arabicPeriod"/>
            </a:pPr>
            <a:r>
              <a:rPr lang="ka-GE" sz="2400" dirty="0" smtClean="0"/>
              <a:t>სი  </a:t>
            </a:r>
            <a:r>
              <a:rPr lang="ka-GE" sz="2400" dirty="0" smtClean="0"/>
              <a:t>----------- </a:t>
            </a:r>
            <a:r>
              <a:rPr lang="ka-GE" sz="2400" dirty="0" smtClean="0"/>
              <a:t>ლებიას</a:t>
            </a:r>
            <a:r>
              <a:rPr lang="ka-GE" sz="2400" dirty="0" smtClean="0"/>
              <a:t>.       </a:t>
            </a:r>
            <a:r>
              <a:rPr lang="ka-GE" sz="2400" dirty="0" smtClean="0"/>
              <a:t>თქვა  </a:t>
            </a:r>
            <a:r>
              <a:rPr lang="ka-GE" sz="2400" dirty="0" smtClean="0"/>
              <a:t>----------- ლებიას.</a:t>
            </a:r>
          </a:p>
          <a:p>
            <a:pPr marL="457200" indent="-457200" algn="just">
              <a:buFont typeface="Arial" pitchFamily="34" charset="0"/>
              <a:buAutoNum type="arabicPeriod"/>
            </a:pPr>
            <a:r>
              <a:rPr lang="ka-GE" sz="2400" dirty="0" smtClean="0"/>
              <a:t>თინა -------- ლებიას.       თინეფი -------- ლებიას. </a:t>
            </a:r>
          </a:p>
          <a:p>
            <a:pPr marL="457200" indent="-457200" algn="just">
              <a:buNone/>
            </a:pPr>
            <a:endParaRPr lang="ka-GE" sz="2400" dirty="0" smtClean="0"/>
          </a:p>
          <a:p>
            <a:pPr algn="ctr"/>
            <a:r>
              <a:rPr lang="ka-GE" sz="2400" i="1" dirty="0" smtClean="0">
                <a:solidFill>
                  <a:srgbClr val="FF0000"/>
                </a:solidFill>
              </a:rPr>
              <a:t>ხაშუა </a:t>
            </a:r>
            <a:r>
              <a:rPr lang="ka-GE" sz="2400" i="1" dirty="0" smtClean="0">
                <a:solidFill>
                  <a:srgbClr val="FF0000"/>
                </a:solidFill>
              </a:rPr>
              <a:t>- </a:t>
            </a:r>
            <a:r>
              <a:rPr lang="ka-GE" sz="2400" i="1" dirty="0" smtClean="0">
                <a:solidFill>
                  <a:srgbClr val="FF0000"/>
                </a:solidFill>
              </a:rPr>
              <a:t>ხარშვა</a:t>
            </a:r>
            <a:endParaRPr lang="ka-GE" sz="2400" i="1" dirty="0" smtClean="0">
              <a:solidFill>
                <a:srgbClr val="FF0000"/>
              </a:solidFill>
            </a:endParaRPr>
          </a:p>
          <a:p>
            <a:r>
              <a:rPr lang="ka-GE" sz="2400" i="1" dirty="0" smtClean="0">
                <a:solidFill>
                  <a:srgbClr val="FF0000"/>
                </a:solidFill>
              </a:rPr>
              <a:t>შეავსეთ</a:t>
            </a:r>
          </a:p>
          <a:p>
            <a:pPr marL="457200" indent="-457200" algn="just">
              <a:buAutoNum type="arabicPeriod"/>
            </a:pPr>
            <a:r>
              <a:rPr lang="ka-GE" sz="2400" dirty="0" smtClean="0"/>
              <a:t>მა </a:t>
            </a:r>
            <a:r>
              <a:rPr lang="ka-GE" sz="2400" i="1" dirty="0" smtClean="0">
                <a:solidFill>
                  <a:srgbClr val="FF0000"/>
                </a:solidFill>
              </a:rPr>
              <a:t>ვხაშუნქ  </a:t>
            </a:r>
            <a:r>
              <a:rPr lang="ka-GE" sz="2400" dirty="0" smtClean="0"/>
              <a:t>ლებიას.      ჩქი  </a:t>
            </a:r>
            <a:r>
              <a:rPr lang="ka-GE" sz="2400" i="1" dirty="0" smtClean="0">
                <a:solidFill>
                  <a:srgbClr val="FF0000"/>
                </a:solidFill>
              </a:rPr>
              <a:t>ვხაშუნთ  </a:t>
            </a:r>
            <a:r>
              <a:rPr lang="ka-GE" sz="2400" dirty="0" smtClean="0"/>
              <a:t>ლებიას.</a:t>
            </a:r>
          </a:p>
          <a:p>
            <a:pPr marL="457200" indent="-457200" algn="just">
              <a:buAutoNum type="arabicPeriod"/>
            </a:pPr>
            <a:r>
              <a:rPr lang="ka-GE" sz="2400" dirty="0" smtClean="0"/>
              <a:t>სი  ----------- ლებიას.       თქვა  ----------- ლებიას.</a:t>
            </a:r>
          </a:p>
          <a:p>
            <a:pPr marL="457200" indent="-457200" algn="just">
              <a:buFont typeface="Arial" pitchFamily="34" charset="0"/>
              <a:buAutoNum type="arabicPeriod"/>
            </a:pPr>
            <a:r>
              <a:rPr lang="ka-GE" sz="2400" dirty="0" smtClean="0"/>
              <a:t>თინა -------- ლებიას.       </a:t>
            </a:r>
            <a:r>
              <a:rPr lang="ka-GE" sz="2400" dirty="0" smtClean="0"/>
              <a:t>თინეფი </a:t>
            </a:r>
            <a:r>
              <a:rPr lang="ka-GE" sz="2400" dirty="0" smtClean="0"/>
              <a:t>-------- ლებიას.</a:t>
            </a:r>
            <a:endParaRPr lang="en-US" sz="2400" dirty="0" smtClean="0"/>
          </a:p>
          <a:p>
            <a:pPr marL="457200" indent="-457200" algn="just">
              <a:buFont typeface="Arial" pitchFamily="34" charset="0"/>
              <a:buAutoNum type="arabicPeriod"/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458200" cy="6172200"/>
          </a:xfrm>
        </p:spPr>
        <p:txBody>
          <a:bodyPr>
            <a:normAutofit fontScale="85000" lnSpcReduction="10000"/>
          </a:bodyPr>
          <a:lstStyle/>
          <a:p>
            <a:r>
              <a:rPr lang="ka-GE" b="1" dirty="0" smtClean="0"/>
              <a:t>დავალება:</a:t>
            </a:r>
          </a:p>
          <a:p>
            <a:pPr>
              <a:buNone/>
            </a:pPr>
            <a:endParaRPr lang="ka-GE" dirty="0" smtClean="0"/>
          </a:p>
          <a:p>
            <a:pPr marL="514350" indent="-514350">
              <a:buAutoNum type="arabicPeriod"/>
            </a:pPr>
            <a:r>
              <a:rPr lang="ka-GE" dirty="0" smtClean="0"/>
              <a:t>ისარგებლეთ შესაბამისი ლექსიკონებით და მოიძიეთ </a:t>
            </a:r>
            <a:r>
              <a:rPr lang="ka-GE" dirty="0" smtClean="0"/>
              <a:t>ბოსტნეულის  </a:t>
            </a:r>
            <a:r>
              <a:rPr lang="ka-GE" dirty="0" smtClean="0"/>
              <a:t>ლაზური დასახელებები.</a:t>
            </a:r>
          </a:p>
          <a:p>
            <a:pPr marL="514350" indent="-514350">
              <a:buNone/>
            </a:pPr>
            <a:endParaRPr lang="ka-GE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ka-GE" dirty="0" smtClean="0"/>
              <a:t>იხ. ბეჭდური და ელექტრონული ლექსიკონები: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https://</a:t>
            </a:r>
            <a:r>
              <a:rPr lang="en-US" dirty="0" err="1" smtClean="0"/>
              <a:t>www.tsu.ge</a:t>
            </a:r>
            <a:r>
              <a:rPr lang="en-US" dirty="0" smtClean="0"/>
              <a:t>/data/</a:t>
            </a:r>
            <a:r>
              <a:rPr lang="en-US" dirty="0" err="1" smtClean="0"/>
              <a:t>image_db_innova</a:t>
            </a:r>
            <a:r>
              <a:rPr lang="en-US" dirty="0" smtClean="0"/>
              <a:t>/GEORGIAN-</a:t>
            </a:r>
            <a:r>
              <a:rPr lang="en-US" dirty="0" err="1" smtClean="0"/>
              <a:t>MEGRELIAN</a:t>
            </a:r>
            <a:r>
              <a:rPr lang="en-US" dirty="0" smtClean="0"/>
              <a:t>-</a:t>
            </a:r>
            <a:r>
              <a:rPr lang="en-US" dirty="0" err="1" smtClean="0"/>
              <a:t>LAZ</a:t>
            </a:r>
            <a:r>
              <a:rPr lang="en-US" dirty="0" smtClean="0"/>
              <a:t>-</a:t>
            </a:r>
            <a:r>
              <a:rPr lang="en-US" dirty="0" err="1" smtClean="0"/>
              <a:t>SVAN</a:t>
            </a:r>
            <a:r>
              <a:rPr lang="en-US" dirty="0" smtClean="0"/>
              <a:t>-ENGLISH </a:t>
            </a:r>
            <a:r>
              <a:rPr lang="en-US" dirty="0" err="1" smtClean="0"/>
              <a:t>DICTIONAR</a:t>
            </a:r>
            <a:endParaRPr lang="ka-GE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err="1" smtClean="0">
                <a:hlinkClick r:id="rId2"/>
              </a:rPr>
              <a:t>http://www.ice.ge/liv/liv/lazur.php</a:t>
            </a:r>
            <a:endParaRPr lang="ka-GE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err="1" smtClean="0">
                <a:hlinkClick r:id="rId3"/>
              </a:rPr>
              <a:t>http://www.ice.ge/liv/liv/megr.php</a:t>
            </a:r>
            <a:endParaRPr lang="en-US" dirty="0" smtClean="0"/>
          </a:p>
          <a:p>
            <a:pPr marL="514350" indent="-514350">
              <a:buFont typeface="Wingdings" pitchFamily="2" charset="2"/>
              <a:buChar char="Ø"/>
            </a:pPr>
            <a:endParaRPr lang="en-US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ka-GE" sz="2400" i="1" dirty="0" smtClean="0"/>
              <a:t>გისურვებთ წარმატებებს!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128</Words>
  <Application>Microsoft Office PowerPoint</Application>
  <PresentationFormat>On-screen Show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Maia</dc:creator>
  <cp:lastModifiedBy>Maia</cp:lastModifiedBy>
  <cp:revision>17</cp:revision>
  <dcterms:created xsi:type="dcterms:W3CDTF">2006-08-16T00:00:00Z</dcterms:created>
  <dcterms:modified xsi:type="dcterms:W3CDTF">2018-06-28T20:55:31Z</dcterms:modified>
</cp:coreProperties>
</file>