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12"/>
  </p:notesMasterIdLst>
  <p:handoutMasterIdLst>
    <p:handoutMasterId r:id="rId113"/>
  </p:handoutMasterIdLst>
  <p:sldIdLst>
    <p:sldId id="256" r:id="rId2"/>
    <p:sldId id="430" r:id="rId3"/>
    <p:sldId id="311" r:id="rId4"/>
    <p:sldId id="408" r:id="rId5"/>
    <p:sldId id="431" r:id="rId6"/>
    <p:sldId id="432" r:id="rId7"/>
    <p:sldId id="312" r:id="rId8"/>
    <p:sldId id="433" r:id="rId9"/>
    <p:sldId id="410" r:id="rId10"/>
    <p:sldId id="438" r:id="rId11"/>
    <p:sldId id="313" r:id="rId12"/>
    <p:sldId id="314" r:id="rId13"/>
    <p:sldId id="315" r:id="rId14"/>
    <p:sldId id="437" r:id="rId15"/>
    <p:sldId id="317" r:id="rId16"/>
    <p:sldId id="330" r:id="rId17"/>
    <p:sldId id="329" r:id="rId18"/>
    <p:sldId id="411" r:id="rId19"/>
    <p:sldId id="318" r:id="rId20"/>
    <p:sldId id="319" r:id="rId21"/>
    <p:sldId id="320" r:id="rId22"/>
    <p:sldId id="332" r:id="rId23"/>
    <p:sldId id="413" r:id="rId24"/>
    <p:sldId id="333" r:id="rId25"/>
    <p:sldId id="321" r:id="rId26"/>
    <p:sldId id="334" r:id="rId27"/>
    <p:sldId id="415" r:id="rId28"/>
    <p:sldId id="336" r:id="rId29"/>
    <p:sldId id="343" r:id="rId30"/>
    <p:sldId id="417" r:id="rId31"/>
    <p:sldId id="338" r:id="rId32"/>
    <p:sldId id="339" r:id="rId33"/>
    <p:sldId id="344" r:id="rId34"/>
    <p:sldId id="342" r:id="rId35"/>
    <p:sldId id="325" r:id="rId36"/>
    <p:sldId id="327" r:id="rId37"/>
    <p:sldId id="328" r:id="rId38"/>
    <p:sldId id="335" r:id="rId39"/>
    <p:sldId id="418" r:id="rId40"/>
    <p:sldId id="434" r:id="rId41"/>
    <p:sldId id="419" r:id="rId42"/>
    <p:sldId id="420" r:id="rId43"/>
    <p:sldId id="435" r:id="rId44"/>
    <p:sldId id="436" r:id="rId45"/>
    <p:sldId id="421" r:id="rId46"/>
    <p:sldId id="422" r:id="rId47"/>
    <p:sldId id="423" r:id="rId48"/>
    <p:sldId id="446" r:id="rId49"/>
    <p:sldId id="323" r:id="rId50"/>
    <p:sldId id="324" r:id="rId51"/>
    <p:sldId id="424" r:id="rId52"/>
    <p:sldId id="346" r:id="rId53"/>
    <p:sldId id="347" r:id="rId54"/>
    <p:sldId id="352" r:id="rId55"/>
    <p:sldId id="353" r:id="rId56"/>
    <p:sldId id="425" r:id="rId57"/>
    <p:sldId id="439" r:id="rId58"/>
    <p:sldId id="354" r:id="rId59"/>
    <p:sldId id="350" r:id="rId60"/>
    <p:sldId id="444" r:id="rId61"/>
    <p:sldId id="445" r:id="rId62"/>
    <p:sldId id="351" r:id="rId63"/>
    <p:sldId id="428" r:id="rId64"/>
    <p:sldId id="427" r:id="rId65"/>
    <p:sldId id="355" r:id="rId66"/>
    <p:sldId id="426" r:id="rId67"/>
    <p:sldId id="356" r:id="rId68"/>
    <p:sldId id="357" r:id="rId69"/>
    <p:sldId id="447" r:id="rId70"/>
    <p:sldId id="358" r:id="rId71"/>
    <p:sldId id="359" r:id="rId72"/>
    <p:sldId id="376" r:id="rId73"/>
    <p:sldId id="360" r:id="rId74"/>
    <p:sldId id="362" r:id="rId75"/>
    <p:sldId id="363" r:id="rId76"/>
    <p:sldId id="377" r:id="rId77"/>
    <p:sldId id="367" r:id="rId78"/>
    <p:sldId id="378" r:id="rId79"/>
    <p:sldId id="371" r:id="rId80"/>
    <p:sldId id="440" r:id="rId81"/>
    <p:sldId id="372" r:id="rId82"/>
    <p:sldId id="374" r:id="rId83"/>
    <p:sldId id="441" r:id="rId84"/>
    <p:sldId id="390" r:id="rId85"/>
    <p:sldId id="391" r:id="rId86"/>
    <p:sldId id="392" r:id="rId87"/>
    <p:sldId id="382" r:id="rId88"/>
    <p:sldId id="383" r:id="rId89"/>
    <p:sldId id="393" r:id="rId90"/>
    <p:sldId id="442" r:id="rId91"/>
    <p:sldId id="429" r:id="rId92"/>
    <p:sldId id="448" r:id="rId93"/>
    <p:sldId id="394" r:id="rId94"/>
    <p:sldId id="449" r:id="rId95"/>
    <p:sldId id="388" r:id="rId96"/>
    <p:sldId id="450" r:id="rId97"/>
    <p:sldId id="395" r:id="rId98"/>
    <p:sldId id="451" r:id="rId99"/>
    <p:sldId id="443" r:id="rId100"/>
    <p:sldId id="396" r:id="rId101"/>
    <p:sldId id="452" r:id="rId102"/>
    <p:sldId id="402" r:id="rId103"/>
    <p:sldId id="397" r:id="rId104"/>
    <p:sldId id="403" r:id="rId105"/>
    <p:sldId id="453" r:id="rId106"/>
    <p:sldId id="404" r:id="rId107"/>
    <p:sldId id="406" r:id="rId108"/>
    <p:sldId id="405" r:id="rId109"/>
    <p:sldId id="407" r:id="rId110"/>
    <p:sldId id="309" r:id="rId1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26" autoAdjust="0"/>
    <p:restoredTop sz="94291" autoAdjust="0"/>
  </p:normalViewPr>
  <p:slideViewPr>
    <p:cSldViewPr snapToGrid="0" snapToObjects="1">
      <p:cViewPr varScale="1">
        <p:scale>
          <a:sx n="65" d="100"/>
          <a:sy n="65" d="100"/>
        </p:scale>
        <p:origin x="348"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20-Sep-21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74016-AF49-FA46-BDF2-027ED042E616}" type="datetimeFigureOut">
              <a:rPr lang="en-US" smtClean="0"/>
              <a:pPr/>
              <a:t>20-Sep-21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E5766-6E49-694E-8B94-624AB69033FB}" type="slidenum">
              <a:rPr lang="en-US" smtClean="0"/>
              <a:pPr/>
              <a:t>‹#›</a:t>
            </a:fld>
            <a:endParaRPr lang="en-US"/>
          </a:p>
        </p:txBody>
      </p:sp>
    </p:spTree>
    <p:extLst>
      <p:ext uri="{BB962C8B-B14F-4D97-AF65-F5344CB8AC3E}">
        <p14:creationId xmlns:p14="http://schemas.microsoft.com/office/powerpoint/2010/main" val="63913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1E5766-6E49-694E-8B94-624AB69033FB}" type="slidenum">
              <a:rPr lang="en-US" smtClean="0"/>
              <a:pPr/>
              <a:t>11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393700" y="692150"/>
            <a:ext cx="6070600" cy="3416300"/>
          </a:xfrm>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Helvetica" charset="0"/>
              <a:ea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393700" y="692150"/>
            <a:ext cx="6070600" cy="3416300"/>
          </a:xfrm>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Helvetica" charset="0"/>
              <a:ea typeface="MS P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393700" y="692150"/>
            <a:ext cx="6070600" cy="3416300"/>
          </a:xfrm>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Helvetica" charset="0"/>
              <a:ea typeface="MS P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393700" y="692150"/>
            <a:ext cx="6070600" cy="3416300"/>
          </a:xfrm>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Helvetica" charset="0"/>
              <a:ea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393700" y="692150"/>
            <a:ext cx="6070600" cy="3416300"/>
          </a:xfrm>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Helvetica" charset="0"/>
              <a:ea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393700" y="692150"/>
            <a:ext cx="6070600" cy="3416300"/>
          </a:xfrm>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Helvetica" charset="0"/>
              <a:ea typeface="MS PGothic"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393700" y="692150"/>
            <a:ext cx="6070600" cy="3416300"/>
          </a:xfrm>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Helvetica" charset="0"/>
              <a:ea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393700" y="692150"/>
            <a:ext cx="6070600" cy="3416300"/>
          </a:xfrm>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Helvetica" charset="0"/>
              <a:ea typeface="MS PGothic"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393700" y="692150"/>
            <a:ext cx="6070600" cy="3416300"/>
          </a:xfrm>
          <a:ln/>
        </p:spPr>
      </p:sp>
      <p:sp>
        <p:nvSpPr>
          <p:cNvPr id="95235" name="Rectangle 3"/>
          <p:cNvSpPr>
            <a:spLocks noGrp="1" noChangeArrowheads="1"/>
          </p:cNvSpPr>
          <p:nvPr>
            <p:ph type="body" idx="1"/>
          </p:nvPr>
        </p:nvSpPr>
        <p:spPr>
          <a:noFill/>
          <a:ln/>
        </p:spPr>
        <p:txBody>
          <a:bodyPr/>
          <a:lstStyle/>
          <a:p>
            <a:endParaRPr lang="en-US">
              <a:latin typeface="Helvetica" pitchFamily="-110" charset="0"/>
              <a:cs typeface="MS PGothic"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1E5766-6E49-694E-8B94-624AB69033FB}" type="slidenum">
              <a:rPr lang="en-US" smtClean="0"/>
              <a:pPr/>
              <a:t>110</a:t>
            </a:fld>
            <a:endParaRPr lang="en-US"/>
          </a:p>
        </p:txBody>
      </p:sp>
    </p:spTree>
    <p:extLst>
      <p:ext uri="{BB962C8B-B14F-4D97-AF65-F5344CB8AC3E}">
        <p14:creationId xmlns:p14="http://schemas.microsoft.com/office/powerpoint/2010/main" val="1415431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393700" y="692150"/>
            <a:ext cx="6070600" cy="3416300"/>
          </a:xfrm>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Helvetica" charset="0"/>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685800" y="1143000"/>
            <a:ext cx="5486400" cy="3086100"/>
          </a:xfrm>
          <a:ln/>
        </p:spPr>
      </p:sp>
      <p:sp>
        <p:nvSpPr>
          <p:cNvPr id="317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MS PGothic" charset="0"/>
                <a:cs typeface="MS PGothic" charset="0"/>
              </a:defRPr>
            </a:lvl1pPr>
            <a:lvl2pPr marL="35879619" indent="-35447153">
              <a:defRPr sz="2300">
                <a:solidFill>
                  <a:schemeClr val="tx1"/>
                </a:solidFill>
                <a:latin typeface="Arial" charset="0"/>
                <a:ea typeface="MS PGothic" charset="0"/>
                <a:cs typeface="MS PGothic" charset="0"/>
              </a:defRPr>
            </a:lvl2pPr>
            <a:lvl3pPr>
              <a:defRPr sz="2300">
                <a:solidFill>
                  <a:schemeClr val="tx1"/>
                </a:solidFill>
                <a:latin typeface="Arial" charset="0"/>
                <a:ea typeface="MS PGothic" charset="0"/>
                <a:cs typeface="MS PGothic" charset="0"/>
              </a:defRPr>
            </a:lvl3pPr>
            <a:lvl4pPr>
              <a:defRPr sz="2300">
                <a:solidFill>
                  <a:schemeClr val="tx1"/>
                </a:solidFill>
                <a:latin typeface="Arial" charset="0"/>
                <a:ea typeface="MS PGothic" charset="0"/>
                <a:cs typeface="MS PGothic" charset="0"/>
              </a:defRPr>
            </a:lvl4pPr>
            <a:lvl5pPr>
              <a:defRPr sz="2300">
                <a:solidFill>
                  <a:schemeClr val="tx1"/>
                </a:solidFill>
                <a:latin typeface="Arial" charset="0"/>
                <a:ea typeface="MS PGothic" charset="0"/>
                <a:cs typeface="MS PGothic" charset="0"/>
              </a:defRPr>
            </a:lvl5pPr>
            <a:lvl6pPr marL="432465" eaLnBrk="0" fontAlgn="base" hangingPunct="0">
              <a:spcBef>
                <a:spcPct val="0"/>
              </a:spcBef>
              <a:spcAft>
                <a:spcPct val="0"/>
              </a:spcAft>
              <a:defRPr sz="2300">
                <a:solidFill>
                  <a:schemeClr val="tx1"/>
                </a:solidFill>
                <a:latin typeface="Arial" charset="0"/>
                <a:ea typeface="MS PGothic" charset="0"/>
                <a:cs typeface="MS PGothic" charset="0"/>
              </a:defRPr>
            </a:lvl6pPr>
            <a:lvl7pPr marL="864931" eaLnBrk="0" fontAlgn="base" hangingPunct="0">
              <a:spcBef>
                <a:spcPct val="0"/>
              </a:spcBef>
              <a:spcAft>
                <a:spcPct val="0"/>
              </a:spcAft>
              <a:defRPr sz="2300">
                <a:solidFill>
                  <a:schemeClr val="tx1"/>
                </a:solidFill>
                <a:latin typeface="Arial" charset="0"/>
                <a:ea typeface="MS PGothic" charset="0"/>
                <a:cs typeface="MS PGothic" charset="0"/>
              </a:defRPr>
            </a:lvl7pPr>
            <a:lvl8pPr marL="1297396" eaLnBrk="0" fontAlgn="base" hangingPunct="0">
              <a:spcBef>
                <a:spcPct val="0"/>
              </a:spcBef>
              <a:spcAft>
                <a:spcPct val="0"/>
              </a:spcAft>
              <a:defRPr sz="2300">
                <a:solidFill>
                  <a:schemeClr val="tx1"/>
                </a:solidFill>
                <a:latin typeface="Arial" charset="0"/>
                <a:ea typeface="MS PGothic" charset="0"/>
                <a:cs typeface="MS PGothic" charset="0"/>
              </a:defRPr>
            </a:lvl8pPr>
            <a:lvl9pPr marL="1729862" eaLnBrk="0" fontAlgn="base" hangingPunct="0">
              <a:spcBef>
                <a:spcPct val="0"/>
              </a:spcBef>
              <a:spcAft>
                <a:spcPct val="0"/>
              </a:spcAft>
              <a:defRPr sz="2300">
                <a:solidFill>
                  <a:schemeClr val="tx1"/>
                </a:solidFill>
                <a:latin typeface="Arial" charset="0"/>
                <a:ea typeface="MS PGothic" charset="0"/>
                <a:cs typeface="MS PGothic" charset="0"/>
              </a:defRPr>
            </a:lvl9pPr>
          </a:lstStyle>
          <a:p>
            <a:fld id="{01D81F6A-8848-DB4A-AFB9-8C77D34B2B2E}" type="slidenum">
              <a:rPr lang="en-US" sz="1100"/>
              <a:pPr/>
              <a:t>25</a:t>
            </a:fld>
            <a:endParaRPr lang="en-US" sz="11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685800" y="1143000"/>
            <a:ext cx="5486400" cy="30861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MS PGothic" charset="0"/>
                <a:cs typeface="MS PGothic" charset="0"/>
              </a:defRPr>
            </a:lvl1pPr>
            <a:lvl2pPr marL="35879619" indent="-35447153">
              <a:defRPr sz="2300">
                <a:solidFill>
                  <a:schemeClr val="tx1"/>
                </a:solidFill>
                <a:latin typeface="Arial" charset="0"/>
                <a:ea typeface="MS PGothic" charset="0"/>
                <a:cs typeface="MS PGothic" charset="0"/>
              </a:defRPr>
            </a:lvl2pPr>
            <a:lvl3pPr>
              <a:defRPr sz="2300">
                <a:solidFill>
                  <a:schemeClr val="tx1"/>
                </a:solidFill>
                <a:latin typeface="Arial" charset="0"/>
                <a:ea typeface="MS PGothic" charset="0"/>
                <a:cs typeface="MS PGothic" charset="0"/>
              </a:defRPr>
            </a:lvl3pPr>
            <a:lvl4pPr>
              <a:defRPr sz="2300">
                <a:solidFill>
                  <a:schemeClr val="tx1"/>
                </a:solidFill>
                <a:latin typeface="Arial" charset="0"/>
                <a:ea typeface="MS PGothic" charset="0"/>
                <a:cs typeface="MS PGothic" charset="0"/>
              </a:defRPr>
            </a:lvl4pPr>
            <a:lvl5pPr>
              <a:defRPr sz="2300">
                <a:solidFill>
                  <a:schemeClr val="tx1"/>
                </a:solidFill>
                <a:latin typeface="Arial" charset="0"/>
                <a:ea typeface="MS PGothic" charset="0"/>
                <a:cs typeface="MS PGothic" charset="0"/>
              </a:defRPr>
            </a:lvl5pPr>
            <a:lvl6pPr marL="432465" eaLnBrk="0" fontAlgn="base" hangingPunct="0">
              <a:spcBef>
                <a:spcPct val="0"/>
              </a:spcBef>
              <a:spcAft>
                <a:spcPct val="0"/>
              </a:spcAft>
              <a:defRPr sz="2300">
                <a:solidFill>
                  <a:schemeClr val="tx1"/>
                </a:solidFill>
                <a:latin typeface="Arial" charset="0"/>
                <a:ea typeface="MS PGothic" charset="0"/>
                <a:cs typeface="MS PGothic" charset="0"/>
              </a:defRPr>
            </a:lvl6pPr>
            <a:lvl7pPr marL="864931" eaLnBrk="0" fontAlgn="base" hangingPunct="0">
              <a:spcBef>
                <a:spcPct val="0"/>
              </a:spcBef>
              <a:spcAft>
                <a:spcPct val="0"/>
              </a:spcAft>
              <a:defRPr sz="2300">
                <a:solidFill>
                  <a:schemeClr val="tx1"/>
                </a:solidFill>
                <a:latin typeface="Arial" charset="0"/>
                <a:ea typeface="MS PGothic" charset="0"/>
                <a:cs typeface="MS PGothic" charset="0"/>
              </a:defRPr>
            </a:lvl7pPr>
            <a:lvl8pPr marL="1297396" eaLnBrk="0" fontAlgn="base" hangingPunct="0">
              <a:spcBef>
                <a:spcPct val="0"/>
              </a:spcBef>
              <a:spcAft>
                <a:spcPct val="0"/>
              </a:spcAft>
              <a:defRPr sz="2300">
                <a:solidFill>
                  <a:schemeClr val="tx1"/>
                </a:solidFill>
                <a:latin typeface="Arial" charset="0"/>
                <a:ea typeface="MS PGothic" charset="0"/>
                <a:cs typeface="MS PGothic" charset="0"/>
              </a:defRPr>
            </a:lvl8pPr>
            <a:lvl9pPr marL="1729862" eaLnBrk="0" fontAlgn="base" hangingPunct="0">
              <a:spcBef>
                <a:spcPct val="0"/>
              </a:spcBef>
              <a:spcAft>
                <a:spcPct val="0"/>
              </a:spcAft>
              <a:defRPr sz="2300">
                <a:solidFill>
                  <a:schemeClr val="tx1"/>
                </a:solidFill>
                <a:latin typeface="Arial" charset="0"/>
                <a:ea typeface="MS PGothic" charset="0"/>
                <a:cs typeface="MS PGothic" charset="0"/>
              </a:defRPr>
            </a:lvl9pPr>
          </a:lstStyle>
          <a:p>
            <a:fld id="{EBF804BB-2069-B94B-B8D2-107622108561}" type="slidenum">
              <a:rPr lang="en-US" sz="1100"/>
              <a:pPr/>
              <a:t>31</a:t>
            </a:fld>
            <a:endParaRPr lang="en-US" sz="11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685800" y="1143000"/>
            <a:ext cx="5486400" cy="3086100"/>
          </a:xfrm>
          <a:ln/>
        </p:spPr>
      </p:sp>
      <p:sp>
        <p:nvSpPr>
          <p:cNvPr id="378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MS PGothic" charset="0"/>
                <a:cs typeface="MS PGothic" charset="0"/>
              </a:defRPr>
            </a:lvl1pPr>
            <a:lvl2pPr marL="35879619" indent="-35447153">
              <a:defRPr sz="2300">
                <a:solidFill>
                  <a:schemeClr val="tx1"/>
                </a:solidFill>
                <a:latin typeface="Arial" charset="0"/>
                <a:ea typeface="MS PGothic" charset="0"/>
                <a:cs typeface="MS PGothic" charset="0"/>
              </a:defRPr>
            </a:lvl2pPr>
            <a:lvl3pPr>
              <a:defRPr sz="2300">
                <a:solidFill>
                  <a:schemeClr val="tx1"/>
                </a:solidFill>
                <a:latin typeface="Arial" charset="0"/>
                <a:ea typeface="MS PGothic" charset="0"/>
                <a:cs typeface="MS PGothic" charset="0"/>
              </a:defRPr>
            </a:lvl3pPr>
            <a:lvl4pPr>
              <a:defRPr sz="2300">
                <a:solidFill>
                  <a:schemeClr val="tx1"/>
                </a:solidFill>
                <a:latin typeface="Arial" charset="0"/>
                <a:ea typeface="MS PGothic" charset="0"/>
                <a:cs typeface="MS PGothic" charset="0"/>
              </a:defRPr>
            </a:lvl4pPr>
            <a:lvl5pPr>
              <a:defRPr sz="2300">
                <a:solidFill>
                  <a:schemeClr val="tx1"/>
                </a:solidFill>
                <a:latin typeface="Arial" charset="0"/>
                <a:ea typeface="MS PGothic" charset="0"/>
                <a:cs typeface="MS PGothic" charset="0"/>
              </a:defRPr>
            </a:lvl5pPr>
            <a:lvl6pPr marL="432465" eaLnBrk="0" fontAlgn="base" hangingPunct="0">
              <a:spcBef>
                <a:spcPct val="0"/>
              </a:spcBef>
              <a:spcAft>
                <a:spcPct val="0"/>
              </a:spcAft>
              <a:defRPr sz="2300">
                <a:solidFill>
                  <a:schemeClr val="tx1"/>
                </a:solidFill>
                <a:latin typeface="Arial" charset="0"/>
                <a:ea typeface="MS PGothic" charset="0"/>
                <a:cs typeface="MS PGothic" charset="0"/>
              </a:defRPr>
            </a:lvl6pPr>
            <a:lvl7pPr marL="864931" eaLnBrk="0" fontAlgn="base" hangingPunct="0">
              <a:spcBef>
                <a:spcPct val="0"/>
              </a:spcBef>
              <a:spcAft>
                <a:spcPct val="0"/>
              </a:spcAft>
              <a:defRPr sz="2300">
                <a:solidFill>
                  <a:schemeClr val="tx1"/>
                </a:solidFill>
                <a:latin typeface="Arial" charset="0"/>
                <a:ea typeface="MS PGothic" charset="0"/>
                <a:cs typeface="MS PGothic" charset="0"/>
              </a:defRPr>
            </a:lvl7pPr>
            <a:lvl8pPr marL="1297396" eaLnBrk="0" fontAlgn="base" hangingPunct="0">
              <a:spcBef>
                <a:spcPct val="0"/>
              </a:spcBef>
              <a:spcAft>
                <a:spcPct val="0"/>
              </a:spcAft>
              <a:defRPr sz="2300">
                <a:solidFill>
                  <a:schemeClr val="tx1"/>
                </a:solidFill>
                <a:latin typeface="Arial" charset="0"/>
                <a:ea typeface="MS PGothic" charset="0"/>
                <a:cs typeface="MS PGothic" charset="0"/>
              </a:defRPr>
            </a:lvl8pPr>
            <a:lvl9pPr marL="1729862" eaLnBrk="0" fontAlgn="base" hangingPunct="0">
              <a:spcBef>
                <a:spcPct val="0"/>
              </a:spcBef>
              <a:spcAft>
                <a:spcPct val="0"/>
              </a:spcAft>
              <a:defRPr sz="2300">
                <a:solidFill>
                  <a:schemeClr val="tx1"/>
                </a:solidFill>
                <a:latin typeface="Arial" charset="0"/>
                <a:ea typeface="MS PGothic" charset="0"/>
                <a:cs typeface="MS PGothic" charset="0"/>
              </a:defRPr>
            </a:lvl9pPr>
          </a:lstStyle>
          <a:p>
            <a:fld id="{FB7A13CD-E994-9649-A4FF-66D36B05531B}" type="slidenum">
              <a:rPr lang="en-US" sz="1100"/>
              <a:pPr/>
              <a:t>35</a:t>
            </a:fld>
            <a:endParaRPr lang="en-US" sz="11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685800" y="1143000"/>
            <a:ext cx="5486400" cy="3086100"/>
          </a:xfrm>
          <a:ln/>
        </p:spPr>
      </p:sp>
      <p:sp>
        <p:nvSpPr>
          <p:cNvPr id="41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MS PGothic" charset="0"/>
                <a:cs typeface="MS PGothic" charset="0"/>
              </a:defRPr>
            </a:lvl1pPr>
            <a:lvl2pPr marL="35879619" indent="-35447153">
              <a:defRPr sz="2300">
                <a:solidFill>
                  <a:schemeClr val="tx1"/>
                </a:solidFill>
                <a:latin typeface="Arial" charset="0"/>
                <a:ea typeface="MS PGothic" charset="0"/>
                <a:cs typeface="MS PGothic" charset="0"/>
              </a:defRPr>
            </a:lvl2pPr>
            <a:lvl3pPr>
              <a:defRPr sz="2300">
                <a:solidFill>
                  <a:schemeClr val="tx1"/>
                </a:solidFill>
                <a:latin typeface="Arial" charset="0"/>
                <a:ea typeface="MS PGothic" charset="0"/>
                <a:cs typeface="MS PGothic" charset="0"/>
              </a:defRPr>
            </a:lvl3pPr>
            <a:lvl4pPr>
              <a:defRPr sz="2300">
                <a:solidFill>
                  <a:schemeClr val="tx1"/>
                </a:solidFill>
                <a:latin typeface="Arial" charset="0"/>
                <a:ea typeface="MS PGothic" charset="0"/>
                <a:cs typeface="MS PGothic" charset="0"/>
              </a:defRPr>
            </a:lvl4pPr>
            <a:lvl5pPr>
              <a:defRPr sz="2300">
                <a:solidFill>
                  <a:schemeClr val="tx1"/>
                </a:solidFill>
                <a:latin typeface="Arial" charset="0"/>
                <a:ea typeface="MS PGothic" charset="0"/>
                <a:cs typeface="MS PGothic" charset="0"/>
              </a:defRPr>
            </a:lvl5pPr>
            <a:lvl6pPr marL="432465" eaLnBrk="0" fontAlgn="base" hangingPunct="0">
              <a:spcBef>
                <a:spcPct val="0"/>
              </a:spcBef>
              <a:spcAft>
                <a:spcPct val="0"/>
              </a:spcAft>
              <a:defRPr sz="2300">
                <a:solidFill>
                  <a:schemeClr val="tx1"/>
                </a:solidFill>
                <a:latin typeface="Arial" charset="0"/>
                <a:ea typeface="MS PGothic" charset="0"/>
                <a:cs typeface="MS PGothic" charset="0"/>
              </a:defRPr>
            </a:lvl6pPr>
            <a:lvl7pPr marL="864931" eaLnBrk="0" fontAlgn="base" hangingPunct="0">
              <a:spcBef>
                <a:spcPct val="0"/>
              </a:spcBef>
              <a:spcAft>
                <a:spcPct val="0"/>
              </a:spcAft>
              <a:defRPr sz="2300">
                <a:solidFill>
                  <a:schemeClr val="tx1"/>
                </a:solidFill>
                <a:latin typeface="Arial" charset="0"/>
                <a:ea typeface="MS PGothic" charset="0"/>
                <a:cs typeface="MS PGothic" charset="0"/>
              </a:defRPr>
            </a:lvl7pPr>
            <a:lvl8pPr marL="1297396" eaLnBrk="0" fontAlgn="base" hangingPunct="0">
              <a:spcBef>
                <a:spcPct val="0"/>
              </a:spcBef>
              <a:spcAft>
                <a:spcPct val="0"/>
              </a:spcAft>
              <a:defRPr sz="2300">
                <a:solidFill>
                  <a:schemeClr val="tx1"/>
                </a:solidFill>
                <a:latin typeface="Arial" charset="0"/>
                <a:ea typeface="MS PGothic" charset="0"/>
                <a:cs typeface="MS PGothic" charset="0"/>
              </a:defRPr>
            </a:lvl8pPr>
            <a:lvl9pPr marL="1729862" eaLnBrk="0" fontAlgn="base" hangingPunct="0">
              <a:spcBef>
                <a:spcPct val="0"/>
              </a:spcBef>
              <a:spcAft>
                <a:spcPct val="0"/>
              </a:spcAft>
              <a:defRPr sz="2300">
                <a:solidFill>
                  <a:schemeClr val="tx1"/>
                </a:solidFill>
                <a:latin typeface="Arial" charset="0"/>
                <a:ea typeface="MS PGothic" charset="0"/>
                <a:cs typeface="MS PGothic" charset="0"/>
              </a:defRPr>
            </a:lvl9pPr>
          </a:lstStyle>
          <a:p>
            <a:fld id="{8BDF9903-236E-754F-9793-5541A4C13B8C}" type="slidenum">
              <a:rPr lang="en-US" sz="1100"/>
              <a:pPr/>
              <a:t>36</a:t>
            </a:fld>
            <a:endParaRPr lang="en-US" sz="11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685800" y="1143000"/>
            <a:ext cx="5486400" cy="3086100"/>
          </a:xfrm>
          <a:ln/>
        </p:spPr>
      </p:sp>
      <p:sp>
        <p:nvSpPr>
          <p:cNvPr id="440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MS PGothic" charset="0"/>
                <a:cs typeface="MS PGothic" charset="0"/>
              </a:defRPr>
            </a:lvl1pPr>
            <a:lvl2pPr marL="35879619" indent="-35447153">
              <a:defRPr sz="2300">
                <a:solidFill>
                  <a:schemeClr val="tx1"/>
                </a:solidFill>
                <a:latin typeface="Arial" charset="0"/>
                <a:ea typeface="MS PGothic" charset="0"/>
                <a:cs typeface="MS PGothic" charset="0"/>
              </a:defRPr>
            </a:lvl2pPr>
            <a:lvl3pPr>
              <a:defRPr sz="2300">
                <a:solidFill>
                  <a:schemeClr val="tx1"/>
                </a:solidFill>
                <a:latin typeface="Arial" charset="0"/>
                <a:ea typeface="MS PGothic" charset="0"/>
                <a:cs typeface="MS PGothic" charset="0"/>
              </a:defRPr>
            </a:lvl3pPr>
            <a:lvl4pPr>
              <a:defRPr sz="2300">
                <a:solidFill>
                  <a:schemeClr val="tx1"/>
                </a:solidFill>
                <a:latin typeface="Arial" charset="0"/>
                <a:ea typeface="MS PGothic" charset="0"/>
                <a:cs typeface="MS PGothic" charset="0"/>
              </a:defRPr>
            </a:lvl4pPr>
            <a:lvl5pPr>
              <a:defRPr sz="2300">
                <a:solidFill>
                  <a:schemeClr val="tx1"/>
                </a:solidFill>
                <a:latin typeface="Arial" charset="0"/>
                <a:ea typeface="MS PGothic" charset="0"/>
                <a:cs typeface="MS PGothic" charset="0"/>
              </a:defRPr>
            </a:lvl5pPr>
            <a:lvl6pPr marL="432465" eaLnBrk="0" fontAlgn="base" hangingPunct="0">
              <a:spcBef>
                <a:spcPct val="0"/>
              </a:spcBef>
              <a:spcAft>
                <a:spcPct val="0"/>
              </a:spcAft>
              <a:defRPr sz="2300">
                <a:solidFill>
                  <a:schemeClr val="tx1"/>
                </a:solidFill>
                <a:latin typeface="Arial" charset="0"/>
                <a:ea typeface="MS PGothic" charset="0"/>
                <a:cs typeface="MS PGothic" charset="0"/>
              </a:defRPr>
            </a:lvl6pPr>
            <a:lvl7pPr marL="864931" eaLnBrk="0" fontAlgn="base" hangingPunct="0">
              <a:spcBef>
                <a:spcPct val="0"/>
              </a:spcBef>
              <a:spcAft>
                <a:spcPct val="0"/>
              </a:spcAft>
              <a:defRPr sz="2300">
                <a:solidFill>
                  <a:schemeClr val="tx1"/>
                </a:solidFill>
                <a:latin typeface="Arial" charset="0"/>
                <a:ea typeface="MS PGothic" charset="0"/>
                <a:cs typeface="MS PGothic" charset="0"/>
              </a:defRPr>
            </a:lvl7pPr>
            <a:lvl8pPr marL="1297396" eaLnBrk="0" fontAlgn="base" hangingPunct="0">
              <a:spcBef>
                <a:spcPct val="0"/>
              </a:spcBef>
              <a:spcAft>
                <a:spcPct val="0"/>
              </a:spcAft>
              <a:defRPr sz="2300">
                <a:solidFill>
                  <a:schemeClr val="tx1"/>
                </a:solidFill>
                <a:latin typeface="Arial" charset="0"/>
                <a:ea typeface="MS PGothic" charset="0"/>
                <a:cs typeface="MS PGothic" charset="0"/>
              </a:defRPr>
            </a:lvl8pPr>
            <a:lvl9pPr marL="1729862" eaLnBrk="0" fontAlgn="base" hangingPunct="0">
              <a:spcBef>
                <a:spcPct val="0"/>
              </a:spcBef>
              <a:spcAft>
                <a:spcPct val="0"/>
              </a:spcAft>
              <a:defRPr sz="2300">
                <a:solidFill>
                  <a:schemeClr val="tx1"/>
                </a:solidFill>
                <a:latin typeface="Arial" charset="0"/>
                <a:ea typeface="MS PGothic" charset="0"/>
                <a:cs typeface="MS PGothic" charset="0"/>
              </a:defRPr>
            </a:lvl9pPr>
          </a:lstStyle>
          <a:p>
            <a:fld id="{935C6BC0-62CB-4F43-92C5-589792A729B4}" type="slidenum">
              <a:rPr lang="en-US" sz="1100"/>
              <a:pPr/>
              <a:t>37</a:t>
            </a:fld>
            <a:endParaRPr lang="en-US" sz="11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685800" y="1143000"/>
            <a:ext cx="5486400" cy="3086100"/>
          </a:xfrm>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MS PGothic" charset="0"/>
                <a:cs typeface="MS PGothic" charset="0"/>
              </a:defRPr>
            </a:lvl1pPr>
            <a:lvl2pPr marL="35879619" indent="-35447153">
              <a:defRPr sz="2300">
                <a:solidFill>
                  <a:schemeClr val="tx1"/>
                </a:solidFill>
                <a:latin typeface="Arial" charset="0"/>
                <a:ea typeface="MS PGothic" charset="0"/>
                <a:cs typeface="MS PGothic" charset="0"/>
              </a:defRPr>
            </a:lvl2pPr>
            <a:lvl3pPr>
              <a:defRPr sz="2300">
                <a:solidFill>
                  <a:schemeClr val="tx1"/>
                </a:solidFill>
                <a:latin typeface="Arial" charset="0"/>
                <a:ea typeface="MS PGothic" charset="0"/>
                <a:cs typeface="MS PGothic" charset="0"/>
              </a:defRPr>
            </a:lvl3pPr>
            <a:lvl4pPr>
              <a:defRPr sz="2300">
                <a:solidFill>
                  <a:schemeClr val="tx1"/>
                </a:solidFill>
                <a:latin typeface="Arial" charset="0"/>
                <a:ea typeface="MS PGothic" charset="0"/>
                <a:cs typeface="MS PGothic" charset="0"/>
              </a:defRPr>
            </a:lvl4pPr>
            <a:lvl5pPr>
              <a:defRPr sz="2300">
                <a:solidFill>
                  <a:schemeClr val="tx1"/>
                </a:solidFill>
                <a:latin typeface="Arial" charset="0"/>
                <a:ea typeface="MS PGothic" charset="0"/>
                <a:cs typeface="MS PGothic" charset="0"/>
              </a:defRPr>
            </a:lvl5pPr>
            <a:lvl6pPr marL="432465" eaLnBrk="0" fontAlgn="base" hangingPunct="0">
              <a:spcBef>
                <a:spcPct val="0"/>
              </a:spcBef>
              <a:spcAft>
                <a:spcPct val="0"/>
              </a:spcAft>
              <a:defRPr sz="2300">
                <a:solidFill>
                  <a:schemeClr val="tx1"/>
                </a:solidFill>
                <a:latin typeface="Arial" charset="0"/>
                <a:ea typeface="MS PGothic" charset="0"/>
                <a:cs typeface="MS PGothic" charset="0"/>
              </a:defRPr>
            </a:lvl6pPr>
            <a:lvl7pPr marL="864931" eaLnBrk="0" fontAlgn="base" hangingPunct="0">
              <a:spcBef>
                <a:spcPct val="0"/>
              </a:spcBef>
              <a:spcAft>
                <a:spcPct val="0"/>
              </a:spcAft>
              <a:defRPr sz="2300">
                <a:solidFill>
                  <a:schemeClr val="tx1"/>
                </a:solidFill>
                <a:latin typeface="Arial" charset="0"/>
                <a:ea typeface="MS PGothic" charset="0"/>
                <a:cs typeface="MS PGothic" charset="0"/>
              </a:defRPr>
            </a:lvl7pPr>
            <a:lvl8pPr marL="1297396" eaLnBrk="0" fontAlgn="base" hangingPunct="0">
              <a:spcBef>
                <a:spcPct val="0"/>
              </a:spcBef>
              <a:spcAft>
                <a:spcPct val="0"/>
              </a:spcAft>
              <a:defRPr sz="2300">
                <a:solidFill>
                  <a:schemeClr val="tx1"/>
                </a:solidFill>
                <a:latin typeface="Arial" charset="0"/>
                <a:ea typeface="MS PGothic" charset="0"/>
                <a:cs typeface="MS PGothic" charset="0"/>
              </a:defRPr>
            </a:lvl8pPr>
            <a:lvl9pPr marL="1729862" eaLnBrk="0" fontAlgn="base" hangingPunct="0">
              <a:spcBef>
                <a:spcPct val="0"/>
              </a:spcBef>
              <a:spcAft>
                <a:spcPct val="0"/>
              </a:spcAft>
              <a:defRPr sz="2300">
                <a:solidFill>
                  <a:schemeClr val="tx1"/>
                </a:solidFill>
                <a:latin typeface="Arial" charset="0"/>
                <a:ea typeface="MS PGothic" charset="0"/>
                <a:cs typeface="MS PGothic" charset="0"/>
              </a:defRPr>
            </a:lvl9pPr>
          </a:lstStyle>
          <a:p>
            <a:fld id="{E676866B-E5BC-9540-B3F6-C4CE66E2B0CA}" type="slidenum">
              <a:rPr lang="en-US" sz="1100"/>
              <a:pPr/>
              <a:t>38</a:t>
            </a:fld>
            <a:endParaRPr lang="en-US" sz="11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393700" y="692150"/>
            <a:ext cx="6070600" cy="3416300"/>
          </a:xfrm>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Helvetica" charset="0"/>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41331"/>
            <a:ext cx="10750549"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20,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609599" y="1107623"/>
            <a:ext cx="5375492" cy="4607689"/>
          </a:xfrm>
        </p:spPr>
        <p:txBody>
          <a:bodyPr/>
          <a:lstStyle/>
          <a:p>
            <a:endParaRPr lang="en-US" dirty="0"/>
          </a:p>
        </p:txBody>
      </p:sp>
      <p:sp>
        <p:nvSpPr>
          <p:cNvPr id="11" name="Text Placeholder 10"/>
          <p:cNvSpPr>
            <a:spLocks noGrp="1"/>
          </p:cNvSpPr>
          <p:nvPr>
            <p:ph type="body" sz="quarter" idx="14"/>
          </p:nvPr>
        </p:nvSpPr>
        <p:spPr>
          <a:xfrm>
            <a:off x="6142567" y="1107618"/>
            <a:ext cx="5217584" cy="4607382"/>
          </a:xfrm>
        </p:spPr>
        <p:txBody>
          <a:bodyPr/>
          <a:lstStyle>
            <a:lvl1pPr>
              <a:buClr>
                <a:srgbClr val="6CB255"/>
              </a:buClr>
              <a:defRPr>
                <a:solidFill>
                  <a:srgbClr val="212F62"/>
                </a:solidFill>
              </a:defRPr>
            </a:lvl1pPr>
            <a:lvl2pPr marL="731502" indent="-457189">
              <a:buClr>
                <a:srgbClr val="6CB255"/>
              </a:buClr>
              <a:buFont typeface="+mj-lt"/>
              <a:buAutoNum type="alphaLcParenR"/>
              <a:defRPr>
                <a:solidFill>
                  <a:schemeClr val="tx1"/>
                </a:solidFill>
              </a:defRPr>
            </a:lvl2pPr>
            <a:lvl3pPr marL="1257269" indent="-342891">
              <a:buClr>
                <a:srgbClr val="6CB255"/>
              </a:buClr>
              <a:buFont typeface="+mj-lt"/>
              <a:buAutoNum type="alphaLcParenR"/>
              <a:defRPr>
                <a:solidFill>
                  <a:schemeClr val="tx1"/>
                </a:solidFill>
              </a:defRPr>
            </a:lvl3pPr>
            <a:lvl4pPr marL="1714457" indent="-342891">
              <a:buClr>
                <a:srgbClr val="6CB255"/>
              </a:buClr>
              <a:buFont typeface="+mj-lt"/>
              <a:buAutoNum type="alphaLcParenR"/>
              <a:defRPr>
                <a:solidFill>
                  <a:schemeClr val="tx1"/>
                </a:solidFill>
              </a:defRPr>
            </a:lvl4pPr>
            <a:lvl5pPr marL="2171646" indent="-342891">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2769" y="161929"/>
            <a:ext cx="10814051" cy="676275"/>
          </a:xfrm>
        </p:spPr>
        <p:txBody>
          <a:bodyPr/>
          <a:lstStyle/>
          <a:p>
            <a:r>
              <a:rPr lang="en-US"/>
              <a:t>Click to edit Master title style</a:t>
            </a:r>
          </a:p>
        </p:txBody>
      </p:sp>
      <p:sp>
        <p:nvSpPr>
          <p:cNvPr id="3" name="Text Placeholder 2"/>
          <p:cNvSpPr>
            <a:spLocks noGrp="1"/>
          </p:cNvSpPr>
          <p:nvPr>
            <p:ph type="body" sz="half" idx="1"/>
          </p:nvPr>
        </p:nvSpPr>
        <p:spPr>
          <a:xfrm>
            <a:off x="122770" y="1008063"/>
            <a:ext cx="5831417" cy="5697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57384" y="1008068"/>
            <a:ext cx="5831416" cy="2771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57384" y="3932238"/>
            <a:ext cx="5831416" cy="2773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0373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20,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609600" y="241331"/>
            <a:ext cx="10750549" cy="659535"/>
          </a:xfrm>
        </p:spPr>
        <p:txBody>
          <a:bodyPr/>
          <a:lstStyle/>
          <a:p>
            <a:r>
              <a:rPr lang="en-US" dirty="0"/>
              <a:t>Click to edit</a:t>
            </a:r>
          </a:p>
        </p:txBody>
      </p:sp>
      <p:sp>
        <p:nvSpPr>
          <p:cNvPr id="8" name="Picture Placeholder 8"/>
          <p:cNvSpPr>
            <a:spLocks noGrp="1"/>
          </p:cNvSpPr>
          <p:nvPr>
            <p:ph type="pic" sz="quarter" idx="13"/>
          </p:nvPr>
        </p:nvSpPr>
        <p:spPr>
          <a:xfrm>
            <a:off x="609602" y="1122391"/>
            <a:ext cx="10750551" cy="3500071"/>
          </a:xfrm>
        </p:spPr>
        <p:txBody>
          <a:bodyPr/>
          <a:lstStyle/>
          <a:p>
            <a:endParaRPr lang="en-US"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02" indent="-457189">
              <a:buClr>
                <a:srgbClr val="6CB255"/>
              </a:buClr>
              <a:buFont typeface="+mj-lt"/>
              <a:buAutoNum type="alphaLcParenR"/>
              <a:defRPr>
                <a:solidFill>
                  <a:schemeClr val="tx1"/>
                </a:solidFill>
              </a:defRPr>
            </a:lvl2pPr>
            <a:lvl3pPr marL="1257269" indent="-342891">
              <a:buClr>
                <a:srgbClr val="6CB255"/>
              </a:buClr>
              <a:buFont typeface="+mj-lt"/>
              <a:buAutoNum type="alphaLcParenR"/>
              <a:defRPr>
                <a:solidFill>
                  <a:schemeClr val="tx1"/>
                </a:solidFill>
              </a:defRPr>
            </a:lvl3pPr>
            <a:lvl4pPr marL="1714457" indent="-342891">
              <a:buClr>
                <a:srgbClr val="6CB255"/>
              </a:buClr>
              <a:buFont typeface="+mj-lt"/>
              <a:buAutoNum type="alphaLcParenR"/>
              <a:defRPr>
                <a:solidFill>
                  <a:schemeClr val="tx1"/>
                </a:solidFill>
              </a:defRPr>
            </a:lvl4pPr>
            <a:lvl5pPr marL="2171646" indent="-342891">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marL="788651" indent="-514338">
              <a:buFont typeface="+mj-lt"/>
              <a:buAutoNum type="alphaLcParenR"/>
              <a:defRPr sz="2800"/>
            </a:lvl2pPr>
            <a:lvl3pPr marL="1371566" indent="-457189">
              <a:buFont typeface="+mj-lt"/>
              <a:buAutoNum type="alphaLcParenR"/>
              <a:defRPr sz="2400"/>
            </a:lvl3pPr>
            <a:lvl4pPr marL="1828754" indent="-457189">
              <a:buFont typeface="+mj-lt"/>
              <a:buAutoNum type="alphaLcParenR"/>
              <a:defRPr sz="2000"/>
            </a:lvl4pPr>
            <a:lvl5pPr marL="2285943" indent="-457189">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3" y="1600200"/>
            <a:ext cx="4011084" cy="4480560"/>
          </a:xfrm>
        </p:spPr>
        <p:txBody>
          <a:bodyPr>
            <a:normAutofit/>
          </a:bodyPr>
          <a:lstStyle>
            <a:lvl1pPr marL="0" indent="0">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20,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609600" y="241331"/>
            <a:ext cx="10750549"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20,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12192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50344" y="2517424"/>
            <a:ext cx="2680909"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302996D-A08B-0449-B44E-0983EAED4A3A}" type="datetime1">
              <a:rPr lang="en-US"/>
              <a:pPr/>
              <a:t>20-Sep-21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F8E8C55-6613-7A47-B76F-B142F175E7C0}" type="slidenum">
              <a:rPr lang="en-US"/>
              <a:pPr/>
              <a:t>‹#›</a:t>
            </a:fld>
            <a:endParaRPr lang="en-US"/>
          </a:p>
        </p:txBody>
      </p:sp>
    </p:spTree>
    <p:extLst>
      <p:ext uri="{BB962C8B-B14F-4D97-AF65-F5344CB8AC3E}">
        <p14:creationId xmlns:p14="http://schemas.microsoft.com/office/powerpoint/2010/main" val="4007088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1" y="463550"/>
            <a:ext cx="10356851" cy="1430338"/>
          </a:xfrm>
        </p:spPr>
        <p:txBody>
          <a:bodyPr/>
          <a:lstStyle>
            <a:lvl1pPr>
              <a:defRPr sz="2800" b="1" i="1">
                <a:solidFill>
                  <a:srgbClr val="0070C0"/>
                </a:solidFill>
                <a:effectLst>
                  <a:outerShdw blurRad="38100" dist="38100" dir="2700000" algn="tl">
                    <a:srgbClr val="000000">
                      <a:alpha val="43137"/>
                    </a:srgbClr>
                  </a:outerShdw>
                </a:effectLst>
                <a:latin typeface="+mj-lt"/>
                <a:cs typeface="Times New Roman" pitchFamily="18" charset="0"/>
              </a:defRPr>
            </a:lvl1pPr>
          </a:lstStyle>
          <a:p>
            <a:r>
              <a:rPr lang="en-US" dirty="0"/>
              <a:t>Click to edit Master title style</a:t>
            </a:r>
          </a:p>
        </p:txBody>
      </p:sp>
      <p:sp>
        <p:nvSpPr>
          <p:cNvPr id="3" name="Rectangle 3"/>
          <p:cNvSpPr>
            <a:spLocks noGrp="1" noChangeArrowheads="1"/>
          </p:cNvSpPr>
          <p:nvPr>
            <p:ph type="dt" idx="10"/>
          </p:nvPr>
        </p:nvSpPr>
        <p:spPr/>
        <p:txBody>
          <a:bodyPr/>
          <a:lstStyle>
            <a:lvl1pPr>
              <a:defRPr>
                <a:latin typeface="Times New Roman" charset="0"/>
                <a:cs typeface="Times New Roman" charset="0"/>
              </a:defRPr>
            </a:lvl1pPr>
          </a:lstStyle>
          <a:p>
            <a:fld id="{81FD2BC6-8F44-C34A-A8E1-8064769D0663}" type="datetime1">
              <a:rPr lang="en-US"/>
              <a:pPr/>
              <a:t>20-Sep-21</a:t>
            </a:fld>
            <a:endParaRPr lang="en-US"/>
          </a:p>
        </p:txBody>
      </p:sp>
      <p:sp>
        <p:nvSpPr>
          <p:cNvPr id="4" name="Rectangle 4"/>
          <p:cNvSpPr>
            <a:spLocks noGrp="1" noChangeArrowheads="1"/>
          </p:cNvSpPr>
          <p:nvPr>
            <p:ph type="ftr" idx="11"/>
          </p:nvPr>
        </p:nvSpPr>
        <p:spPr/>
        <p:txBody>
          <a:bodyPr/>
          <a:lstStyle>
            <a:lvl1pPr>
              <a:defRPr>
                <a:latin typeface="Times New Roman" pitchFamily="18" charset="0"/>
                <a:cs typeface="Times New Roman" pitchFamily="18" charset="0"/>
              </a:defRPr>
            </a:lvl1pPr>
          </a:lstStyle>
          <a:p>
            <a:pPr>
              <a:defRPr/>
            </a:pPr>
            <a:endParaRPr lang="en-US" altLang="en-US"/>
          </a:p>
        </p:txBody>
      </p:sp>
      <p:sp>
        <p:nvSpPr>
          <p:cNvPr id="5" name="Rectangle 5"/>
          <p:cNvSpPr>
            <a:spLocks noGrp="1" noChangeArrowheads="1"/>
          </p:cNvSpPr>
          <p:nvPr>
            <p:ph type="sldNum" idx="12"/>
          </p:nvPr>
        </p:nvSpPr>
        <p:spPr/>
        <p:txBody>
          <a:bodyPr/>
          <a:lstStyle>
            <a:lvl1pPr>
              <a:defRPr>
                <a:latin typeface="Times New Roman" charset="0"/>
                <a:cs typeface="Times New Roman" charset="0"/>
              </a:defRPr>
            </a:lvl1pPr>
          </a:lstStyle>
          <a:p>
            <a:fld id="{7924409A-C4F6-DE44-94CC-61BB1FD042DD}" type="slidenum">
              <a:rPr lang="en-GB"/>
              <a:pPr/>
              <a:t>‹#›</a:t>
            </a:fld>
            <a:endParaRPr lang="en-GB"/>
          </a:p>
        </p:txBody>
      </p:sp>
    </p:spTree>
    <p:extLst>
      <p:ext uri="{BB962C8B-B14F-4D97-AF65-F5344CB8AC3E}">
        <p14:creationId xmlns:p14="http://schemas.microsoft.com/office/powerpoint/2010/main" val="28940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AA9E359-6B46-B74F-AEBB-024298F8E2FC}" type="datetime1">
              <a:rPr lang="en-US"/>
              <a:pPr/>
              <a:t>20-Sep-21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BC09F18-3D9E-614B-A153-724ACB1D5B5C}" type="slidenum">
              <a:rPr lang="en-US"/>
              <a:pPr/>
              <a:t>‹#›</a:t>
            </a:fld>
            <a:endParaRPr lang="en-US"/>
          </a:p>
        </p:txBody>
      </p:sp>
    </p:spTree>
    <p:extLst>
      <p:ext uri="{BB962C8B-B14F-4D97-AF65-F5344CB8AC3E}">
        <p14:creationId xmlns:p14="http://schemas.microsoft.com/office/powerpoint/2010/main" val="2827502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89A157BA-5117-F948-8669-8EC3ADBD8B43}" type="datetime1">
              <a:rPr lang="en-US"/>
              <a:pPr/>
              <a:t>20-Sep-21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F138A89-EF7B-1B43-B2B6-1ED282718FCC}" type="slidenum">
              <a:rPr lang="en-US"/>
              <a:pPr/>
              <a:t>‹#›</a:t>
            </a:fld>
            <a:endParaRPr lang="en-US"/>
          </a:p>
        </p:txBody>
      </p:sp>
    </p:spTree>
    <p:extLst>
      <p:ext uri="{BB962C8B-B14F-4D97-AF65-F5344CB8AC3E}">
        <p14:creationId xmlns:p14="http://schemas.microsoft.com/office/powerpoint/2010/main" val="253967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2769" y="161929"/>
            <a:ext cx="10814051" cy="676275"/>
          </a:xfrm>
        </p:spPr>
        <p:txBody>
          <a:bodyPr/>
          <a:lstStyle/>
          <a:p>
            <a:r>
              <a:rPr lang="en-US"/>
              <a:t>Click to edit Master title style</a:t>
            </a:r>
          </a:p>
        </p:txBody>
      </p:sp>
      <p:sp>
        <p:nvSpPr>
          <p:cNvPr id="3" name="Text Placeholder 2"/>
          <p:cNvSpPr>
            <a:spLocks noGrp="1"/>
          </p:cNvSpPr>
          <p:nvPr>
            <p:ph type="body" sz="half" idx="1"/>
          </p:nvPr>
        </p:nvSpPr>
        <p:spPr>
          <a:xfrm>
            <a:off x="122770" y="1008063"/>
            <a:ext cx="5831417" cy="5697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7384" y="1008063"/>
            <a:ext cx="5831416" cy="5697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561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09600" y="1752602"/>
            <a:ext cx="1016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20, 2021</a:t>
            </a:fld>
            <a:endParaRPr lang="en-US" dirty="0"/>
          </a:p>
        </p:txBody>
      </p:sp>
      <p:sp>
        <p:nvSpPr>
          <p:cNvPr id="5" name="Footer Placeholder 4"/>
          <p:cNvSpPr>
            <a:spLocks noGrp="1"/>
          </p:cNvSpPr>
          <p:nvPr>
            <p:ph type="ftr" sz="quarter" idx="3"/>
          </p:nvPr>
        </p:nvSpPr>
        <p:spPr>
          <a:xfrm>
            <a:off x="609600" y="6492880"/>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10945709" y="623041"/>
            <a:ext cx="1315721" cy="486833"/>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 id="2147483922" r:id="rId5"/>
    <p:sldLayoutId id="2147483923" r:id="rId6"/>
    <p:sldLayoutId id="2147483924" r:id="rId7"/>
    <p:sldLayoutId id="2147483925" r:id="rId8"/>
    <p:sldLayoutId id="2147483926" r:id="rId9"/>
    <p:sldLayoutId id="2147483927" r:id="rId10"/>
  </p:sldLayoutIdLst>
  <p:hf sldNum="0" hdr="0" ftr="0" dt="0"/>
  <p:txStyles>
    <p:titleStyle>
      <a:lvl1pPr algn="l" defTabSz="914377"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377"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189" indent="-182875" algn="l" defTabSz="914377"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2971" indent="-228594" algn="l" defTabSz="914377"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160" indent="-228594" algn="l" defTabSz="914377"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349" indent="-228594" algn="l" defTabSz="914377"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537" indent="-228594" algn="l" defTabSz="914377"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726" indent="-228594" algn="l" defTabSz="914377"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8914" indent="-228594" algn="l" defTabSz="914377"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103" indent="-228594" algn="l" defTabSz="914377"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7.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6.emf"/><Relationship Id="rId4" Type="http://schemas.openxmlformats.org/officeDocument/2006/relationships/oleObject" Target="../embeddings/oleObject2.bin"/></Relationships>
</file>

<file path=ppt/slides/_rels/slide10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48.emf"/><Relationship Id="rId4" Type="http://schemas.openxmlformats.org/officeDocument/2006/relationships/oleObject" Target="../embeddings/oleObject4.bin"/></Relationships>
</file>

<file path=ppt/slides/_rels/slide1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notesSlide" Target="../notesSlides/notesSlide18.xml"/><Relationship Id="rId7"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image" Target="../media/image49.emf"/><Relationship Id="rId5" Type="http://schemas.openxmlformats.org/officeDocument/2006/relationships/oleObject" Target="../embeddings/oleObject5.bin"/><Relationship Id="rId4" Type="http://schemas.openxmlformats.org/officeDocument/2006/relationships/image" Target="../media/image5.jpeg"/></Relationships>
</file>

<file path=ppt/slides/_rels/slide10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en.wikipedia.org/wiki/Silver_chloride"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9.emf"/><Relationship Id="rId4" Type="http://schemas.openxmlformats.org/officeDocument/2006/relationships/oleObject" Target="../embeddings/oleObject1.bin"/></Relationships>
</file>

<file path=ppt/slides/_rels/slide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2.emf"/><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1524000" y="614491"/>
            <a:ext cx="9144000" cy="709155"/>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CHEMISTRY</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1 ESSENTIAL</a:t>
            </a:r>
            <a:r>
              <a:rPr lang="en-US" sz="2000" b="1" cap="none" dirty="0"/>
              <a:t> </a:t>
            </a:r>
            <a:r>
              <a:rPr lang="en-US" sz="2000" b="1" cap="none" dirty="0">
                <a:solidFill>
                  <a:srgbClr val="212F62"/>
                </a:solidFill>
                <a:latin typeface="+mn-lt"/>
              </a:rPr>
              <a:t>IDEAS</a:t>
            </a:r>
          </a:p>
          <a:p>
            <a:pPr algn="ctr"/>
            <a:r>
              <a:rPr lang="en-US" sz="1600" cap="none" dirty="0">
                <a:solidFill>
                  <a:schemeClr val="tx1"/>
                </a:solidFill>
                <a:latin typeface="+mn-lt"/>
              </a:rPr>
              <a:t>Joseph De</a:t>
            </a:r>
            <a:r>
              <a:rPr lang="ka-GE" sz="1600" cap="none" dirty="0">
                <a:solidFill>
                  <a:schemeClr val="tx1"/>
                </a:solidFill>
                <a:latin typeface="+mn-lt"/>
              </a:rPr>
              <a:t> </a:t>
            </a:r>
            <a:r>
              <a:rPr lang="en-US" sz="1600" cap="none" dirty="0">
                <a:solidFill>
                  <a:schemeClr val="tx1"/>
                </a:solidFill>
                <a:latin typeface="+mn-lt"/>
              </a:rPr>
              <a:t>Pasquale</a:t>
            </a:r>
          </a:p>
          <a:p>
            <a:pPr algn="ctr"/>
            <a:r>
              <a:rPr lang="en-US" sz="1600" cap="none" dirty="0">
                <a:solidFill>
                  <a:schemeClr val="tx1"/>
                </a:solidFill>
                <a:latin typeface="+mn-lt"/>
              </a:rPr>
              <a:t>University of Connecticut</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86759" y="2518315"/>
            <a:ext cx="2010683" cy="2602059"/>
          </a:xfrm>
          <a:prstGeom prst="rect">
            <a:avLst/>
          </a:prstGeom>
          <a:effectLst>
            <a:reflection blurRad="6350" stA="52000" endA="300" endPos="35000" dir="5400000" sy="-100000" algn="bl" rotWithShape="0"/>
          </a:effectLst>
          <a:scene3d>
            <a:camera prst="obliqueTopLeft"/>
            <a:lightRig rig="threePt" dir="t"/>
          </a:scene3d>
        </p:spPr>
      </p:pic>
      <p:pic>
        <p:nvPicPr>
          <p:cNvPr id="7" name="Picture 6"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4089" y="5775855"/>
            <a:ext cx="1226435" cy="833592"/>
          </a:xfrm>
          <a:prstGeom prst="rect">
            <a:avLst/>
          </a:prstGeom>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F17B0-027C-4C17-B8D7-51A602556BEF}"/>
              </a:ext>
            </a:extLst>
          </p:cNvPr>
          <p:cNvSpPr>
            <a:spLocks noGrp="1"/>
          </p:cNvSpPr>
          <p:nvPr>
            <p:ph type="title"/>
          </p:nvPr>
        </p:nvSpPr>
        <p:spPr>
          <a:xfrm>
            <a:off x="609600" y="152718"/>
            <a:ext cx="7721600" cy="881603"/>
          </a:xfrm>
        </p:spPr>
        <p:txBody>
          <a:bodyPr>
            <a:normAutofit/>
          </a:bodyPr>
          <a:lstStyle/>
          <a:p>
            <a:r>
              <a:rPr lang="en-US" sz="3200" b="1" i="0" dirty="0">
                <a:solidFill>
                  <a:srgbClr val="0070C0"/>
                </a:solidFill>
                <a:effectLst/>
                <a:latin typeface="+mn-lt"/>
              </a:rPr>
              <a:t>the role of alchemy</a:t>
            </a:r>
            <a:endParaRPr lang="en-US" sz="3200" b="1" dirty="0">
              <a:solidFill>
                <a:srgbClr val="0070C0"/>
              </a:solidFill>
              <a:latin typeface="+mn-lt"/>
            </a:endParaRPr>
          </a:p>
        </p:txBody>
      </p:sp>
      <p:sp>
        <p:nvSpPr>
          <p:cNvPr id="3" name="Content Placeholder 2">
            <a:extLst>
              <a:ext uri="{FF2B5EF4-FFF2-40B4-BE49-F238E27FC236}">
                <a16:creationId xmlns:a16="http://schemas.microsoft.com/office/drawing/2014/main" id="{9E327980-B4B3-48C0-8583-C8B7C0D7E5A5}"/>
              </a:ext>
            </a:extLst>
          </p:cNvPr>
          <p:cNvSpPr>
            <a:spLocks noGrp="1"/>
          </p:cNvSpPr>
          <p:nvPr>
            <p:ph idx="1"/>
          </p:nvPr>
        </p:nvSpPr>
        <p:spPr/>
        <p:txBody>
          <a:bodyPr>
            <a:normAutofit fontScale="92500"/>
          </a:bodyPr>
          <a:lstStyle/>
          <a:p>
            <a:pPr marL="571500" indent="-571500" algn="just">
              <a:buFont typeface="Arial" panose="020B0604020202020204" pitchFamily="34" charset="0"/>
              <a:buChar char="•"/>
            </a:pPr>
            <a:r>
              <a:rPr lang="en-US" sz="4000" b="0" i="0" u="none" strike="noStrike" baseline="0" dirty="0"/>
              <a:t>From alchemy came the historical progressions that led to modern chemistry: the isolation of drugs from natural</a:t>
            </a:r>
            <a:r>
              <a:rPr lang="ru-RU" sz="4000" b="0" i="0" u="none" strike="noStrike" baseline="0" dirty="0"/>
              <a:t> </a:t>
            </a:r>
            <a:r>
              <a:rPr lang="en-US" sz="4000" b="0" i="0" u="none" strike="noStrike" baseline="0" dirty="0"/>
              <a:t>sources, metallurgy, and the dye industry. </a:t>
            </a:r>
            <a:endParaRPr lang="ru-RU" sz="4000" b="0" i="0" u="none" strike="noStrike" baseline="0" dirty="0"/>
          </a:p>
          <a:p>
            <a:pPr marL="571500" indent="-571500" algn="just">
              <a:buFont typeface="Arial" panose="020B0604020202020204" pitchFamily="34" charset="0"/>
              <a:buChar char="•"/>
            </a:pPr>
            <a:r>
              <a:rPr lang="en-US" sz="4000" b="0" i="0" u="none" strike="noStrike" baseline="0" dirty="0"/>
              <a:t>Today, chemistry continues to deepen our understanding and improve our</a:t>
            </a:r>
            <a:r>
              <a:rPr lang="ru-RU" sz="4000" b="0" i="0" u="none" strike="noStrike" baseline="0" dirty="0"/>
              <a:t> </a:t>
            </a:r>
            <a:r>
              <a:rPr lang="en-US" sz="4000" b="0" i="0" u="none" strike="noStrike" baseline="0" dirty="0"/>
              <a:t>ability to harness and control the behavior of matter.</a:t>
            </a:r>
            <a:endParaRPr lang="en-US" sz="4000" dirty="0"/>
          </a:p>
        </p:txBody>
      </p:sp>
      <p:pic>
        <p:nvPicPr>
          <p:cNvPr id="4" name="Picture 3">
            <a:extLst>
              <a:ext uri="{FF2B5EF4-FFF2-40B4-BE49-F238E27FC236}">
                <a16:creationId xmlns:a16="http://schemas.microsoft.com/office/drawing/2014/main" id="{3B101FCE-1801-4896-B0D4-D239F5C2482F}"/>
              </a:ext>
            </a:extLst>
          </p:cNvPr>
          <p:cNvPicPr>
            <a:picLocks noChangeAspect="1"/>
          </p:cNvPicPr>
          <p:nvPr/>
        </p:nvPicPr>
        <p:blipFill>
          <a:blip r:embed="rId2"/>
          <a:stretch>
            <a:fillRect/>
          </a:stretch>
        </p:blipFill>
        <p:spPr>
          <a:xfrm>
            <a:off x="10011307" y="442047"/>
            <a:ext cx="1231499" cy="835224"/>
          </a:xfrm>
          <a:prstGeom prst="rect">
            <a:avLst/>
          </a:prstGeom>
        </p:spPr>
      </p:pic>
    </p:spTree>
    <p:extLst>
      <p:ext uri="{BB962C8B-B14F-4D97-AF65-F5344CB8AC3E}">
        <p14:creationId xmlns:p14="http://schemas.microsoft.com/office/powerpoint/2010/main" val="32137031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0777" indent="-37473588">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189" eaLnBrk="0" fontAlgn="base" hangingPunct="0">
              <a:spcBef>
                <a:spcPct val="0"/>
              </a:spcBef>
              <a:spcAft>
                <a:spcPct val="0"/>
              </a:spcAft>
              <a:defRPr sz="2400">
                <a:solidFill>
                  <a:schemeClr val="tx1"/>
                </a:solidFill>
                <a:latin typeface="Arial" charset="0"/>
                <a:ea typeface="MS PGothic" charset="0"/>
                <a:cs typeface="MS PGothic" charset="0"/>
              </a:defRPr>
            </a:lvl6pPr>
            <a:lvl7pPr marL="914377" eaLnBrk="0" fontAlgn="base" hangingPunct="0">
              <a:spcBef>
                <a:spcPct val="0"/>
              </a:spcBef>
              <a:spcAft>
                <a:spcPct val="0"/>
              </a:spcAft>
              <a:defRPr sz="2400">
                <a:solidFill>
                  <a:schemeClr val="tx1"/>
                </a:solidFill>
                <a:latin typeface="Arial" charset="0"/>
                <a:ea typeface="MS PGothic" charset="0"/>
                <a:cs typeface="MS PGothic" charset="0"/>
              </a:defRPr>
            </a:lvl7pPr>
            <a:lvl8pPr marL="1371566" eaLnBrk="0" fontAlgn="base" hangingPunct="0">
              <a:spcBef>
                <a:spcPct val="0"/>
              </a:spcBef>
              <a:spcAft>
                <a:spcPct val="0"/>
              </a:spcAft>
              <a:defRPr sz="2400">
                <a:solidFill>
                  <a:schemeClr val="tx1"/>
                </a:solidFill>
                <a:latin typeface="Arial" charset="0"/>
                <a:ea typeface="MS PGothic" charset="0"/>
                <a:cs typeface="MS PGothic" charset="0"/>
              </a:defRPr>
            </a:lvl8pPr>
            <a:lvl9pPr marL="1828754"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 typeface="Arial" charset="0"/>
              <a:buNone/>
            </a:pPr>
            <a:fld id="{86828B16-4079-B742-B934-84B8B723E51B}" type="slidenum">
              <a:rPr lang="en-GB" sz="1400">
                <a:solidFill>
                  <a:srgbClr val="FFFFFF"/>
                </a:solidFill>
                <a:latin typeface="Times New Roman" charset="0"/>
                <a:cs typeface="Times New Roman" charset="0"/>
              </a:rPr>
              <a:pPr>
                <a:buFont typeface="Arial" charset="0"/>
                <a:buNone/>
              </a:pPr>
              <a:t>100</a:t>
            </a:fld>
            <a:endParaRPr lang="en-GB" sz="1400">
              <a:solidFill>
                <a:srgbClr val="FFFFFF"/>
              </a:solidFill>
              <a:latin typeface="Times New Roman" charset="0"/>
              <a:cs typeface="Times New Roman" charset="0"/>
            </a:endParaRPr>
          </a:p>
        </p:txBody>
      </p:sp>
      <p:sp>
        <p:nvSpPr>
          <p:cNvPr id="117763" name="TextBox 11"/>
          <p:cNvSpPr txBox="1">
            <a:spLocks noChangeArrowheads="1"/>
          </p:cNvSpPr>
          <p:nvPr/>
        </p:nvSpPr>
        <p:spPr bwMode="auto">
          <a:xfrm>
            <a:off x="530943" y="1843014"/>
            <a:ext cx="11316044"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914400" algn="l"/>
              </a:tabLst>
              <a:defRPr sz="2400">
                <a:solidFill>
                  <a:schemeClr val="tx1"/>
                </a:solidFill>
                <a:latin typeface="Arial" charset="0"/>
                <a:ea typeface="MS PGothic" charset="0"/>
                <a:cs typeface="MS PGothic" charset="0"/>
              </a:defRPr>
            </a:lvl1pPr>
            <a:lvl2pPr marL="37931725" indent="-37474525">
              <a:tabLst>
                <a:tab pos="914400" algn="l"/>
              </a:tabLst>
              <a:defRPr sz="2400">
                <a:solidFill>
                  <a:schemeClr val="tx1"/>
                </a:solidFill>
                <a:latin typeface="Arial" charset="0"/>
                <a:ea typeface="MS PGothic" charset="0"/>
                <a:cs typeface="MS PGothic" charset="0"/>
              </a:defRPr>
            </a:lvl2pPr>
            <a:lvl3pPr>
              <a:tabLst>
                <a:tab pos="914400" algn="l"/>
              </a:tabLst>
              <a:defRPr sz="2400">
                <a:solidFill>
                  <a:schemeClr val="tx1"/>
                </a:solidFill>
                <a:latin typeface="Arial" charset="0"/>
                <a:ea typeface="MS PGothic" charset="0"/>
                <a:cs typeface="MS PGothic" charset="0"/>
              </a:defRPr>
            </a:lvl3pPr>
            <a:lvl4pPr>
              <a:tabLst>
                <a:tab pos="914400" algn="l"/>
              </a:tabLst>
              <a:defRPr sz="2400">
                <a:solidFill>
                  <a:schemeClr val="tx1"/>
                </a:solidFill>
                <a:latin typeface="Arial" charset="0"/>
                <a:ea typeface="MS PGothic" charset="0"/>
                <a:cs typeface="MS PGothic" charset="0"/>
              </a:defRPr>
            </a:lvl4pPr>
            <a:lvl5pPr>
              <a:tabLst>
                <a:tab pos="914400" algn="l"/>
              </a:tabLst>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9pPr>
          </a:lstStyle>
          <a:p>
            <a:pPr algn="just">
              <a:buClr>
                <a:srgbClr val="000000"/>
              </a:buClr>
              <a:buSzPct val="100000"/>
              <a:buFontTx/>
              <a:buChar char="-"/>
            </a:pPr>
            <a:r>
              <a:rPr lang="en-US" b="0" i="0" u="none" strike="noStrike" baseline="0" dirty="0">
                <a:latin typeface="+mn-lt"/>
              </a:rPr>
              <a:t>It is often the case, that</a:t>
            </a:r>
            <a:r>
              <a:rPr lang="en-US" dirty="0">
                <a:latin typeface="+mn-lt"/>
              </a:rPr>
              <a:t> a quantity of interest may not be easy (or even possible) to measure directly, but instead must be calculated from other directly measured properties and appropriate mathematical relationships.</a:t>
            </a:r>
          </a:p>
          <a:p>
            <a:pPr>
              <a:buClr>
                <a:srgbClr val="000000"/>
              </a:buClr>
              <a:buSzPct val="100000"/>
              <a:buFontTx/>
              <a:buChar char="-"/>
            </a:pPr>
            <a:endParaRPr lang="en-US" dirty="0">
              <a:latin typeface="Times New Roman"/>
              <a:cs typeface="Times New Roman" charset="0"/>
            </a:endParaRPr>
          </a:p>
        </p:txBody>
      </p:sp>
      <p:sp>
        <p:nvSpPr>
          <p:cNvPr id="9" name="Title 1"/>
          <p:cNvSpPr>
            <a:spLocks noGrp="1"/>
          </p:cNvSpPr>
          <p:nvPr>
            <p:ph type="title"/>
          </p:nvPr>
        </p:nvSpPr>
        <p:spPr>
          <a:xfrm>
            <a:off x="1387180" y="644755"/>
            <a:ext cx="6747280" cy="990600"/>
          </a:xfrm>
        </p:spPr>
        <p:txBody>
          <a:bodyPr wrap="square" numCol="1" anchorCtr="0" compatLnSpc="1">
            <a:prstTxWarp prst="textNoShape">
              <a:avLst/>
            </a:prstTxWarp>
          </a:bodyPr>
          <a:lstStyle/>
          <a:p>
            <a:r>
              <a:rPr lang="en-US" dirty="0">
                <a:solidFill>
                  <a:srgbClr val="000090"/>
                </a:solidFill>
                <a:effectLst>
                  <a:outerShdw blurRad="38100" dist="38100" dir="2700000" algn="tl">
                    <a:srgbClr val="DDDDDD"/>
                  </a:outerShdw>
                </a:effectLst>
                <a:latin typeface="Arial" charset="0"/>
                <a:ea typeface="MS PGothic" charset="0"/>
                <a:cs typeface="Times New Roman" charset="0"/>
              </a:rPr>
              <a:t>1.6 Mathematical Treatment of Measurement Results</a:t>
            </a:r>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47306" y="723259"/>
            <a:ext cx="1226435" cy="833592"/>
          </a:xfrm>
          <a:prstGeom prst="rect">
            <a:avLst/>
          </a:prstGeom>
        </p:spPr>
      </p:pic>
      <p:sp>
        <p:nvSpPr>
          <p:cNvPr id="6" name="TextBox 5">
            <a:extLst>
              <a:ext uri="{FF2B5EF4-FFF2-40B4-BE49-F238E27FC236}">
                <a16:creationId xmlns:a16="http://schemas.microsoft.com/office/drawing/2014/main" id="{4A3F7051-8272-4A4F-94AD-5DA94B99AF66}"/>
              </a:ext>
            </a:extLst>
          </p:cNvPr>
          <p:cNvSpPr txBox="1"/>
          <p:nvPr/>
        </p:nvSpPr>
        <p:spPr>
          <a:xfrm>
            <a:off x="681395" y="3109442"/>
            <a:ext cx="10829210" cy="2308324"/>
          </a:xfrm>
          <a:prstGeom prst="rect">
            <a:avLst/>
          </a:prstGeom>
          <a:noFill/>
        </p:spPr>
        <p:txBody>
          <a:bodyPr wrap="square">
            <a:spAutoFit/>
          </a:bodyPr>
          <a:lstStyle/>
          <a:p>
            <a:pPr algn="just"/>
            <a:r>
              <a:rPr lang="en-US" sz="2400" b="0" i="0" u="none" strike="noStrike" baseline="0" dirty="0"/>
              <a:t>For example, consider measuring the average speed of an athlete running sprints. </a:t>
            </a:r>
          </a:p>
          <a:p>
            <a:pPr algn="just"/>
            <a:r>
              <a:rPr lang="en-US" sz="2400" b="0" i="0" u="none" strike="noStrike" baseline="0" dirty="0"/>
              <a:t>This is typically accomplished by measuring the </a:t>
            </a:r>
            <a:r>
              <a:rPr lang="en-US" sz="2400" b="0" i="1" u="none" strike="noStrike" baseline="0" dirty="0"/>
              <a:t>time </a:t>
            </a:r>
            <a:r>
              <a:rPr lang="en-US" sz="2400" b="0" i="0" u="none" strike="noStrike" baseline="0" dirty="0"/>
              <a:t>required for the athlete to run from the starting line to the finish line, and the </a:t>
            </a:r>
            <a:r>
              <a:rPr lang="en-US" sz="2400" b="0" i="1" u="none" strike="noStrike" baseline="0" dirty="0"/>
              <a:t>distance </a:t>
            </a:r>
            <a:r>
              <a:rPr lang="en-US" sz="2400" b="0" i="0" u="none" strike="noStrike" baseline="0" dirty="0"/>
              <a:t>between these two lines, and then computing </a:t>
            </a:r>
            <a:r>
              <a:rPr lang="en-US" sz="2400" b="0" i="1" u="none" strike="noStrike" baseline="0" dirty="0"/>
              <a:t>speed </a:t>
            </a:r>
            <a:r>
              <a:rPr lang="en-US" sz="2400" b="0" i="0" u="none" strike="noStrike" baseline="0" dirty="0"/>
              <a:t>from the equation that relates these three properties:</a:t>
            </a:r>
            <a:endParaRPr lang="en-US" sz="2400" dirty="0"/>
          </a:p>
        </p:txBody>
      </p:sp>
      <p:pic>
        <p:nvPicPr>
          <p:cNvPr id="3" name="Picture 2">
            <a:extLst>
              <a:ext uri="{FF2B5EF4-FFF2-40B4-BE49-F238E27FC236}">
                <a16:creationId xmlns:a16="http://schemas.microsoft.com/office/drawing/2014/main" id="{28DEADE5-58E6-498E-A2C3-1E55C15D6B36}"/>
              </a:ext>
            </a:extLst>
          </p:cNvPr>
          <p:cNvPicPr>
            <a:picLocks noChangeAspect="1"/>
          </p:cNvPicPr>
          <p:nvPr/>
        </p:nvPicPr>
        <p:blipFill>
          <a:blip r:embed="rId3"/>
          <a:stretch>
            <a:fillRect/>
          </a:stretch>
        </p:blipFill>
        <p:spPr>
          <a:xfrm>
            <a:off x="4630558" y="5417766"/>
            <a:ext cx="2930883" cy="891147"/>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05A6F-6919-4ED7-9B4C-AF1D43FF2C4F}"/>
              </a:ext>
            </a:extLst>
          </p:cNvPr>
          <p:cNvSpPr>
            <a:spLocks noGrp="1"/>
          </p:cNvSpPr>
          <p:nvPr>
            <p:ph type="title"/>
          </p:nvPr>
        </p:nvSpPr>
        <p:spPr>
          <a:xfrm>
            <a:off x="914402" y="463550"/>
            <a:ext cx="7964128" cy="1430338"/>
          </a:xfrm>
        </p:spPr>
        <p:txBody>
          <a:bodyPr/>
          <a:lstStyle/>
          <a:p>
            <a:r>
              <a:rPr lang="en-US" dirty="0">
                <a:solidFill>
                  <a:srgbClr val="000090"/>
                </a:solidFill>
                <a:effectLst>
                  <a:outerShdw blurRad="38100" dist="38100" dir="2700000" algn="tl">
                    <a:srgbClr val="DDDDDD"/>
                  </a:outerShdw>
                </a:effectLst>
                <a:latin typeface="Arial" charset="0"/>
                <a:ea typeface="MS PGothic" charset="0"/>
                <a:cs typeface="Times New Roman" charset="0"/>
              </a:rPr>
              <a:t>1.6 Mathematical Treatment of Measurement Results</a:t>
            </a:r>
            <a:endParaRPr lang="en-US" dirty="0"/>
          </a:p>
        </p:txBody>
      </p:sp>
      <p:sp>
        <p:nvSpPr>
          <p:cNvPr id="6" name="TextBox 5">
            <a:extLst>
              <a:ext uri="{FF2B5EF4-FFF2-40B4-BE49-F238E27FC236}">
                <a16:creationId xmlns:a16="http://schemas.microsoft.com/office/drawing/2014/main" id="{DAE16A56-DB7D-4498-8546-E3CFCA15215E}"/>
              </a:ext>
            </a:extLst>
          </p:cNvPr>
          <p:cNvSpPr txBox="1"/>
          <p:nvPr/>
        </p:nvSpPr>
        <p:spPr>
          <a:xfrm>
            <a:off x="825909" y="2374123"/>
            <a:ext cx="10972801" cy="3323987"/>
          </a:xfrm>
          <a:prstGeom prst="rect">
            <a:avLst/>
          </a:prstGeom>
          <a:noFill/>
        </p:spPr>
        <p:txBody>
          <a:bodyPr wrap="square">
            <a:spAutoFit/>
          </a:bodyPr>
          <a:lstStyle/>
          <a:p>
            <a:pPr>
              <a:buClr>
                <a:srgbClr val="000000"/>
              </a:buClr>
              <a:buSzPct val="100000"/>
              <a:buFontTx/>
              <a:buChar char="-"/>
            </a:pPr>
            <a:endParaRPr lang="en-US" sz="1800" b="1" i="1" dirty="0">
              <a:solidFill>
                <a:srgbClr val="000090"/>
              </a:solidFill>
              <a:latin typeface="+mn-lt"/>
              <a:cs typeface="Times New Roman" charset="0"/>
            </a:endParaRPr>
          </a:p>
          <a:p>
            <a:pPr>
              <a:buClr>
                <a:srgbClr val="000000"/>
              </a:buClr>
              <a:buSzPct val="100000"/>
              <a:buFontTx/>
              <a:buChar char="-"/>
            </a:pPr>
            <a:r>
              <a:rPr lang="en-US" sz="3200" dirty="0">
                <a:latin typeface="+mn-lt"/>
                <a:cs typeface="Times New Roman" charset="0"/>
              </a:rPr>
              <a:t>The mathematical approach we will be using is known as </a:t>
            </a:r>
            <a:r>
              <a:rPr lang="en-US" sz="3200" b="1" i="1" dirty="0">
                <a:solidFill>
                  <a:srgbClr val="000090"/>
                </a:solidFill>
                <a:latin typeface="+mn-lt"/>
                <a:cs typeface="Times New Roman" charset="0"/>
              </a:rPr>
              <a:t>dimensional analysis.</a:t>
            </a:r>
          </a:p>
          <a:p>
            <a:pPr>
              <a:buClr>
                <a:srgbClr val="000000"/>
              </a:buClr>
              <a:buSzPct val="100000"/>
              <a:buFontTx/>
              <a:buChar char="-"/>
            </a:pPr>
            <a:endParaRPr lang="en-US" sz="3200" b="1" i="1" dirty="0">
              <a:solidFill>
                <a:srgbClr val="000090"/>
              </a:solidFill>
              <a:latin typeface="+mn-lt"/>
              <a:cs typeface="Times New Roman" charset="0"/>
            </a:endParaRPr>
          </a:p>
          <a:p>
            <a:pPr>
              <a:buClr>
                <a:srgbClr val="000000"/>
              </a:buClr>
              <a:buSzPct val="100000"/>
              <a:buFontTx/>
              <a:buChar char="-"/>
            </a:pPr>
            <a:r>
              <a:rPr lang="en-US" sz="3200" b="1" i="1" dirty="0">
                <a:solidFill>
                  <a:srgbClr val="000090"/>
                </a:solidFill>
                <a:latin typeface="+mn-lt"/>
                <a:cs typeface="Times New Roman" charset="0"/>
              </a:rPr>
              <a:t> Dimensional analysis </a:t>
            </a:r>
            <a:r>
              <a:rPr lang="en-US" sz="3200" dirty="0">
                <a:latin typeface="+mn-lt"/>
                <a:cs typeface="Times New Roman" charset="0"/>
              </a:rPr>
              <a:t>is based on the premise: </a:t>
            </a:r>
            <a:r>
              <a:rPr lang="en-US" sz="3200" b="1" i="1" dirty="0">
                <a:latin typeface="+mn-lt"/>
              </a:rPr>
              <a:t>the units of quantities</a:t>
            </a:r>
            <a:r>
              <a:rPr lang="ka-GE" sz="3200" b="1" i="1" dirty="0">
                <a:latin typeface="+mn-lt"/>
              </a:rPr>
              <a:t>,</a:t>
            </a:r>
            <a:r>
              <a:rPr lang="en-US" sz="3200" b="1" i="1" dirty="0">
                <a:latin typeface="+mn-lt"/>
              </a:rPr>
              <a:t> must be subjected to the same mathematical operations as their associated numbers</a:t>
            </a:r>
            <a:r>
              <a:rPr lang="en-US" sz="1800" b="1" i="1" dirty="0">
                <a:latin typeface="+mn-lt"/>
              </a:rPr>
              <a:t>. </a:t>
            </a:r>
            <a:endParaRPr lang="en-US" sz="1800" b="1" i="1" dirty="0">
              <a:latin typeface="+mn-lt"/>
              <a:cs typeface="Times New Roman" charset="0"/>
            </a:endParaRPr>
          </a:p>
        </p:txBody>
      </p:sp>
      <p:pic>
        <p:nvPicPr>
          <p:cNvPr id="7" name="Picture 6" descr="OSX-Stacked-TM-RGB-300dpi-2016.jpg">
            <a:extLst>
              <a:ext uri="{FF2B5EF4-FFF2-40B4-BE49-F238E27FC236}">
                <a16:creationId xmlns:a16="http://schemas.microsoft.com/office/drawing/2014/main" id="{94A7AEDA-6072-4CCD-B362-772D54BE56E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47306" y="1123915"/>
            <a:ext cx="1226435" cy="833592"/>
          </a:xfrm>
          <a:prstGeom prst="rect">
            <a:avLst/>
          </a:prstGeom>
        </p:spPr>
      </p:pic>
    </p:spTree>
    <p:extLst>
      <p:ext uri="{BB962C8B-B14F-4D97-AF65-F5344CB8AC3E}">
        <p14:creationId xmlns:p14="http://schemas.microsoft.com/office/powerpoint/2010/main" val="16433540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0777" indent="-37473588">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189" eaLnBrk="0" fontAlgn="base" hangingPunct="0">
              <a:spcBef>
                <a:spcPct val="0"/>
              </a:spcBef>
              <a:spcAft>
                <a:spcPct val="0"/>
              </a:spcAft>
              <a:defRPr sz="2400">
                <a:solidFill>
                  <a:schemeClr val="tx1"/>
                </a:solidFill>
                <a:latin typeface="Arial" charset="0"/>
                <a:ea typeface="MS PGothic" charset="0"/>
                <a:cs typeface="MS PGothic" charset="0"/>
              </a:defRPr>
            </a:lvl6pPr>
            <a:lvl7pPr marL="914377" eaLnBrk="0" fontAlgn="base" hangingPunct="0">
              <a:spcBef>
                <a:spcPct val="0"/>
              </a:spcBef>
              <a:spcAft>
                <a:spcPct val="0"/>
              </a:spcAft>
              <a:defRPr sz="2400">
                <a:solidFill>
                  <a:schemeClr val="tx1"/>
                </a:solidFill>
                <a:latin typeface="Arial" charset="0"/>
                <a:ea typeface="MS PGothic" charset="0"/>
                <a:cs typeface="MS PGothic" charset="0"/>
              </a:defRPr>
            </a:lvl7pPr>
            <a:lvl8pPr marL="1371566" eaLnBrk="0" fontAlgn="base" hangingPunct="0">
              <a:spcBef>
                <a:spcPct val="0"/>
              </a:spcBef>
              <a:spcAft>
                <a:spcPct val="0"/>
              </a:spcAft>
              <a:defRPr sz="2400">
                <a:solidFill>
                  <a:schemeClr val="tx1"/>
                </a:solidFill>
                <a:latin typeface="Arial" charset="0"/>
                <a:ea typeface="MS PGothic" charset="0"/>
                <a:cs typeface="MS PGothic" charset="0"/>
              </a:defRPr>
            </a:lvl8pPr>
            <a:lvl9pPr marL="1828754"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 typeface="Arial" charset="0"/>
              <a:buNone/>
            </a:pPr>
            <a:fld id="{86828B16-4079-B742-B934-84B8B723E51B}" type="slidenum">
              <a:rPr lang="en-GB" sz="1400">
                <a:solidFill>
                  <a:srgbClr val="FFFFFF"/>
                </a:solidFill>
                <a:latin typeface="Times New Roman" charset="0"/>
                <a:cs typeface="Times New Roman" charset="0"/>
              </a:rPr>
              <a:pPr>
                <a:buFont typeface="Arial" charset="0"/>
                <a:buNone/>
              </a:pPr>
              <a:t>102</a:t>
            </a:fld>
            <a:endParaRPr lang="en-GB" sz="1400">
              <a:solidFill>
                <a:srgbClr val="FFFFFF"/>
              </a:solidFill>
              <a:latin typeface="Times New Roman" charset="0"/>
              <a:cs typeface="Times New Roman" charset="0"/>
            </a:endParaRPr>
          </a:p>
        </p:txBody>
      </p:sp>
      <p:sp>
        <p:nvSpPr>
          <p:cNvPr id="117763" name="TextBox 11"/>
          <p:cNvSpPr txBox="1">
            <a:spLocks noChangeArrowheads="1"/>
          </p:cNvSpPr>
          <p:nvPr/>
        </p:nvSpPr>
        <p:spPr bwMode="auto">
          <a:xfrm>
            <a:off x="1098823" y="2090055"/>
            <a:ext cx="10504746"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914400" algn="l"/>
              </a:tabLst>
              <a:defRPr sz="2400">
                <a:solidFill>
                  <a:schemeClr val="tx1"/>
                </a:solidFill>
                <a:latin typeface="Arial" charset="0"/>
                <a:ea typeface="MS PGothic" charset="0"/>
                <a:cs typeface="MS PGothic" charset="0"/>
              </a:defRPr>
            </a:lvl1pPr>
            <a:lvl2pPr marL="37931725" indent="-37474525">
              <a:tabLst>
                <a:tab pos="914400" algn="l"/>
              </a:tabLst>
              <a:defRPr sz="2400">
                <a:solidFill>
                  <a:schemeClr val="tx1"/>
                </a:solidFill>
                <a:latin typeface="Arial" charset="0"/>
                <a:ea typeface="MS PGothic" charset="0"/>
                <a:cs typeface="MS PGothic" charset="0"/>
              </a:defRPr>
            </a:lvl2pPr>
            <a:lvl3pPr>
              <a:tabLst>
                <a:tab pos="914400" algn="l"/>
              </a:tabLst>
              <a:defRPr sz="2400">
                <a:solidFill>
                  <a:schemeClr val="tx1"/>
                </a:solidFill>
                <a:latin typeface="Arial" charset="0"/>
                <a:ea typeface="MS PGothic" charset="0"/>
                <a:cs typeface="MS PGothic" charset="0"/>
              </a:defRPr>
            </a:lvl3pPr>
            <a:lvl4pPr>
              <a:tabLst>
                <a:tab pos="914400" algn="l"/>
              </a:tabLst>
              <a:defRPr sz="2400">
                <a:solidFill>
                  <a:schemeClr val="tx1"/>
                </a:solidFill>
                <a:latin typeface="Arial" charset="0"/>
                <a:ea typeface="MS PGothic" charset="0"/>
                <a:cs typeface="MS PGothic" charset="0"/>
              </a:defRPr>
            </a:lvl4pPr>
            <a:lvl5pPr>
              <a:tabLst>
                <a:tab pos="914400" algn="l"/>
              </a:tabLst>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9pPr>
          </a:lstStyle>
          <a:p>
            <a:pPr>
              <a:buClr>
                <a:srgbClr val="000000"/>
              </a:buClr>
              <a:buSzPct val="100000"/>
              <a:buFontTx/>
              <a:buChar char="-"/>
            </a:pPr>
            <a:r>
              <a:rPr lang="en-US" sz="2600" dirty="0">
                <a:latin typeface="Times New Roman" charset="0"/>
                <a:cs typeface="Times New Roman" charset="0"/>
              </a:rPr>
              <a:t>  </a:t>
            </a:r>
            <a:r>
              <a:rPr lang="en-US" sz="2600" dirty="0">
                <a:latin typeface="+mn-lt"/>
                <a:cs typeface="Times New Roman" charset="0"/>
              </a:rPr>
              <a:t>A </a:t>
            </a:r>
            <a:r>
              <a:rPr lang="en-US" sz="2600" b="1" i="1" dirty="0">
                <a:solidFill>
                  <a:srgbClr val="000090"/>
                </a:solidFill>
                <a:latin typeface="+mn-lt"/>
                <a:cs typeface="Times New Roman" charset="0"/>
              </a:rPr>
              <a:t>conversion factor</a:t>
            </a:r>
            <a:r>
              <a:rPr lang="en-US" sz="2600" dirty="0">
                <a:latin typeface="+mn-lt"/>
                <a:cs typeface="Times New Roman" charset="0"/>
              </a:rPr>
              <a:t> or </a:t>
            </a:r>
            <a:r>
              <a:rPr lang="en-US" sz="2600" b="1" i="1" dirty="0">
                <a:solidFill>
                  <a:srgbClr val="000090"/>
                </a:solidFill>
                <a:latin typeface="+mn-lt"/>
                <a:cs typeface="Times New Roman" charset="0"/>
              </a:rPr>
              <a:t>unit conversion factor </a:t>
            </a:r>
            <a:r>
              <a:rPr lang="en-US" sz="2600" dirty="0">
                <a:latin typeface="+mn-lt"/>
                <a:cs typeface="Times New Roman" charset="0"/>
              </a:rPr>
              <a:t>is a ratio of two equivalent quantities expressed with different measurement units. </a:t>
            </a:r>
          </a:p>
          <a:p>
            <a:pPr>
              <a:buClr>
                <a:srgbClr val="000000"/>
              </a:buClr>
              <a:buSzPct val="100000"/>
              <a:buFontTx/>
              <a:buChar char="-"/>
            </a:pPr>
            <a:endParaRPr lang="en-US" sz="2600" dirty="0">
              <a:latin typeface="+mn-lt"/>
              <a:cs typeface="Times New Roman" charset="0"/>
            </a:endParaRPr>
          </a:p>
          <a:p>
            <a:pPr>
              <a:buClr>
                <a:srgbClr val="000000"/>
              </a:buClr>
              <a:buSzPct val="100000"/>
              <a:buFontTx/>
              <a:buChar char="-"/>
            </a:pPr>
            <a:r>
              <a:rPr lang="en-US" sz="2600" dirty="0">
                <a:latin typeface="+mn-lt"/>
                <a:cs typeface="Times New Roman" charset="0"/>
              </a:rPr>
              <a:t> Example: The lengths 2.54 cm and 1 in. are equivalent.</a:t>
            </a:r>
          </a:p>
        </p:txBody>
      </p:sp>
      <p:sp>
        <p:nvSpPr>
          <p:cNvPr id="9" name="Title 1"/>
          <p:cNvSpPr>
            <a:spLocks noGrp="1"/>
          </p:cNvSpPr>
          <p:nvPr>
            <p:ph type="title"/>
          </p:nvPr>
        </p:nvSpPr>
        <p:spPr>
          <a:xfrm>
            <a:off x="1098823" y="866457"/>
            <a:ext cx="7470587" cy="990600"/>
          </a:xfrm>
        </p:spPr>
        <p:txBody>
          <a:bodyPr wrap="square" numCol="1" anchorCtr="0" compatLnSpc="1">
            <a:prstTxWarp prst="textNoShape">
              <a:avLst/>
            </a:prstTxWarp>
          </a:bodyPr>
          <a:lstStyle/>
          <a:p>
            <a:r>
              <a:rPr lang="en-US" dirty="0">
                <a:solidFill>
                  <a:srgbClr val="000090"/>
                </a:solidFill>
                <a:effectLst>
                  <a:outerShdw blurRad="38100" dist="38100" dir="2700000" algn="tl">
                    <a:srgbClr val="DDDDDD"/>
                  </a:outerShdw>
                </a:effectLst>
                <a:latin typeface="Arial" charset="0"/>
                <a:ea typeface="MS PGothic" charset="0"/>
                <a:cs typeface="Times New Roman" charset="0"/>
              </a:rPr>
              <a:t>Conversion factors and dimensional analysis</a:t>
            </a:r>
          </a:p>
        </p:txBody>
      </p:sp>
      <p:pic>
        <p:nvPicPr>
          <p:cNvPr id="5" name="Picture 4"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747306" y="896535"/>
            <a:ext cx="1226435" cy="833592"/>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2611393816"/>
              </p:ext>
            </p:extLst>
          </p:nvPr>
        </p:nvGraphicFramePr>
        <p:xfrm>
          <a:off x="4052146" y="4559550"/>
          <a:ext cx="3156887" cy="578852"/>
        </p:xfrm>
        <a:graphic>
          <a:graphicData uri="http://schemas.openxmlformats.org/presentationml/2006/ole">
            <mc:AlternateContent xmlns:mc="http://schemas.openxmlformats.org/markup-compatibility/2006">
              <mc:Choice xmlns:v="urn:schemas-microsoft-com:vml" Requires="v">
                <p:oleObj spid="_x0000_s2360" name="Equation" r:id="rId4" imgW="901700" imgH="165100" progId="Equation.3">
                  <p:embed/>
                </p:oleObj>
              </mc:Choice>
              <mc:Fallback>
                <p:oleObj name="Equation" r:id="rId4" imgW="901700" imgH="1651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2146" y="4559550"/>
                        <a:ext cx="3156887" cy="57885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39267" name="Object 3"/>
          <p:cNvGraphicFramePr>
            <a:graphicFrameLocks noChangeAspect="1"/>
          </p:cNvGraphicFramePr>
          <p:nvPr>
            <p:extLst>
              <p:ext uri="{D42A27DB-BD31-4B8C-83A1-F6EECF244321}">
                <p14:modId xmlns:p14="http://schemas.microsoft.com/office/powerpoint/2010/main" val="2537210117"/>
              </p:ext>
            </p:extLst>
          </p:nvPr>
        </p:nvGraphicFramePr>
        <p:xfrm>
          <a:off x="3234020" y="5229381"/>
          <a:ext cx="5156200" cy="1381125"/>
        </p:xfrm>
        <a:graphic>
          <a:graphicData uri="http://schemas.openxmlformats.org/presentationml/2006/ole">
            <mc:AlternateContent xmlns:mc="http://schemas.openxmlformats.org/markup-compatibility/2006">
              <mc:Choice xmlns:v="urn:schemas-microsoft-com:vml" Requires="v">
                <p:oleObj spid="_x0000_s2361" name="Equation" r:id="rId6" imgW="1473200" imgH="393700" progId="Equation.3">
                  <p:embed/>
                </p:oleObj>
              </mc:Choice>
              <mc:Fallback>
                <p:oleObj name="Equation" r:id="rId6" imgW="1473200" imgH="3937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4020" y="5229381"/>
                        <a:ext cx="5156200" cy="13811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30357" y="227959"/>
            <a:ext cx="8229600" cy="990600"/>
          </a:xfrm>
        </p:spPr>
        <p:txBody>
          <a:bodyPr wrap="square" numCol="1" anchorCtr="0" compatLnSpc="1">
            <a:prstTxWarp prst="textNoShape">
              <a:avLst/>
            </a:prstTxWarp>
          </a:bodyPr>
          <a:lstStyle/>
          <a:p>
            <a:pPr>
              <a:defRPr/>
            </a:pPr>
            <a:r>
              <a:rPr lang="en-US" b="1" dirty="0">
                <a:solidFill>
                  <a:srgbClr val="000090"/>
                </a:solidFill>
                <a:ea typeface="ＭＳ Ｐゴシック" charset="-128"/>
                <a:cs typeface="ＭＳ Ｐゴシック" charset="-128"/>
              </a:rPr>
              <a:t>Common Conversion Factors</a:t>
            </a:r>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4089" y="227959"/>
            <a:ext cx="1226435" cy="833592"/>
          </a:xfrm>
          <a:prstGeom prst="rect">
            <a:avLst/>
          </a:prstGeom>
        </p:spPr>
      </p:pic>
      <p:sp>
        <p:nvSpPr>
          <p:cNvPr id="5" name="Rectangle 4"/>
          <p:cNvSpPr/>
          <p:nvPr/>
        </p:nvSpPr>
        <p:spPr>
          <a:xfrm>
            <a:off x="1154243" y="2288058"/>
            <a:ext cx="9758596" cy="1631216"/>
          </a:xfrm>
          <a:prstGeom prst="rect">
            <a:avLst/>
          </a:prstGeom>
        </p:spPr>
        <p:txBody>
          <a:bodyPr wrap="square">
            <a:spAutoFit/>
          </a:bodyPr>
          <a:lstStyle/>
          <a:p>
            <a:r>
              <a:rPr lang="en-US" sz="2000" b="1" dirty="0"/>
              <a:t>Length 		Volume 		Mass</a:t>
            </a:r>
          </a:p>
          <a:p>
            <a:r>
              <a:rPr lang="en-US" sz="2000" dirty="0"/>
              <a:t>1 </a:t>
            </a:r>
            <a:r>
              <a:rPr lang="en-US" sz="2000" dirty="0" err="1"/>
              <a:t>m</a:t>
            </a:r>
            <a:r>
              <a:rPr lang="en-US" sz="2000" dirty="0"/>
              <a:t> = 1.0936 yd 	1 L = 1.0567 qt 		1 kg = 2.2046 lb</a:t>
            </a:r>
          </a:p>
          <a:p>
            <a:r>
              <a:rPr lang="en-US" sz="2000" dirty="0"/>
              <a:t>1 in. = 2.54 cm (exact) 	1 qt = 0.94635 L 	1 lb = 453.59 </a:t>
            </a:r>
            <a:r>
              <a:rPr lang="en-US" sz="2000" dirty="0" err="1"/>
              <a:t>g</a:t>
            </a:r>
            <a:endParaRPr lang="en-US" sz="2000" dirty="0"/>
          </a:p>
          <a:p>
            <a:r>
              <a:rPr lang="en-US" sz="2000" dirty="0"/>
              <a:t>1 km = 0.62137 mi 	1 ft3 = 28.317 L 	</a:t>
            </a:r>
            <a:r>
              <a:rPr lang="en-US" dirty="0"/>
              <a:t>1 (avoirdupois) oz = 28.349 </a:t>
            </a:r>
            <a:r>
              <a:rPr lang="en-US" dirty="0" err="1"/>
              <a:t>g</a:t>
            </a:r>
            <a:endParaRPr lang="en-US" dirty="0"/>
          </a:p>
          <a:p>
            <a:r>
              <a:rPr lang="en-US" sz="2000" dirty="0"/>
              <a:t>1 mi = 1609.3 </a:t>
            </a:r>
            <a:r>
              <a:rPr lang="en-US" sz="2000" dirty="0" err="1"/>
              <a:t>m</a:t>
            </a:r>
            <a:r>
              <a:rPr lang="en-US" sz="2000" dirty="0"/>
              <a:t> 	1 tbsp = 14.787 </a:t>
            </a:r>
            <a:r>
              <a:rPr lang="en-US" sz="2000" dirty="0" err="1"/>
              <a:t>mL</a:t>
            </a:r>
            <a:r>
              <a:rPr lang="en-US" sz="2000" dirty="0"/>
              <a:t> 	1 (troy) oz = 31.103 </a:t>
            </a:r>
            <a:r>
              <a:rPr lang="en-US" sz="2000" dirty="0" err="1"/>
              <a:t>g</a:t>
            </a:r>
            <a:endParaRPr lang="en-US" sz="20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0777" indent="-37473588">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189" eaLnBrk="0" fontAlgn="base" hangingPunct="0">
              <a:spcBef>
                <a:spcPct val="0"/>
              </a:spcBef>
              <a:spcAft>
                <a:spcPct val="0"/>
              </a:spcAft>
              <a:defRPr sz="2400">
                <a:solidFill>
                  <a:schemeClr val="tx1"/>
                </a:solidFill>
                <a:latin typeface="Arial" charset="0"/>
                <a:ea typeface="MS PGothic" charset="0"/>
                <a:cs typeface="MS PGothic" charset="0"/>
              </a:defRPr>
            </a:lvl6pPr>
            <a:lvl7pPr marL="914377" eaLnBrk="0" fontAlgn="base" hangingPunct="0">
              <a:spcBef>
                <a:spcPct val="0"/>
              </a:spcBef>
              <a:spcAft>
                <a:spcPct val="0"/>
              </a:spcAft>
              <a:defRPr sz="2400">
                <a:solidFill>
                  <a:schemeClr val="tx1"/>
                </a:solidFill>
                <a:latin typeface="Arial" charset="0"/>
                <a:ea typeface="MS PGothic" charset="0"/>
                <a:cs typeface="MS PGothic" charset="0"/>
              </a:defRPr>
            </a:lvl7pPr>
            <a:lvl8pPr marL="1371566" eaLnBrk="0" fontAlgn="base" hangingPunct="0">
              <a:spcBef>
                <a:spcPct val="0"/>
              </a:spcBef>
              <a:spcAft>
                <a:spcPct val="0"/>
              </a:spcAft>
              <a:defRPr sz="2400">
                <a:solidFill>
                  <a:schemeClr val="tx1"/>
                </a:solidFill>
                <a:latin typeface="Arial" charset="0"/>
                <a:ea typeface="MS PGothic" charset="0"/>
                <a:cs typeface="MS PGothic" charset="0"/>
              </a:defRPr>
            </a:lvl8pPr>
            <a:lvl9pPr marL="1828754"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 typeface="Arial" charset="0"/>
              <a:buNone/>
            </a:pPr>
            <a:fld id="{86828B16-4079-B742-B934-84B8B723E51B}" type="slidenum">
              <a:rPr lang="en-GB" sz="1400">
                <a:solidFill>
                  <a:srgbClr val="FFFFFF"/>
                </a:solidFill>
                <a:latin typeface="Times New Roman" charset="0"/>
                <a:cs typeface="Times New Roman" charset="0"/>
              </a:rPr>
              <a:pPr>
                <a:buFont typeface="Arial" charset="0"/>
                <a:buNone/>
              </a:pPr>
              <a:t>104</a:t>
            </a:fld>
            <a:endParaRPr lang="en-GB" sz="1400">
              <a:solidFill>
                <a:srgbClr val="FFFFFF"/>
              </a:solidFill>
              <a:latin typeface="Times New Roman" charset="0"/>
              <a:cs typeface="Times New Roman" charset="0"/>
            </a:endParaRPr>
          </a:p>
        </p:txBody>
      </p:sp>
      <p:sp>
        <p:nvSpPr>
          <p:cNvPr id="117763" name="TextBox 11"/>
          <p:cNvSpPr txBox="1">
            <a:spLocks noChangeArrowheads="1"/>
          </p:cNvSpPr>
          <p:nvPr/>
        </p:nvSpPr>
        <p:spPr bwMode="auto">
          <a:xfrm>
            <a:off x="1981200" y="1155615"/>
            <a:ext cx="8229600" cy="375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914400" algn="l"/>
              </a:tabLst>
              <a:defRPr sz="2400">
                <a:solidFill>
                  <a:schemeClr val="tx1"/>
                </a:solidFill>
                <a:latin typeface="Arial" charset="0"/>
                <a:ea typeface="MS PGothic" charset="0"/>
                <a:cs typeface="MS PGothic" charset="0"/>
              </a:defRPr>
            </a:lvl1pPr>
            <a:lvl2pPr marL="37931725" indent="-37474525">
              <a:tabLst>
                <a:tab pos="914400" algn="l"/>
              </a:tabLst>
              <a:defRPr sz="2400">
                <a:solidFill>
                  <a:schemeClr val="tx1"/>
                </a:solidFill>
                <a:latin typeface="Arial" charset="0"/>
                <a:ea typeface="MS PGothic" charset="0"/>
                <a:cs typeface="MS PGothic" charset="0"/>
              </a:defRPr>
            </a:lvl2pPr>
            <a:lvl3pPr>
              <a:tabLst>
                <a:tab pos="914400" algn="l"/>
              </a:tabLst>
              <a:defRPr sz="2400">
                <a:solidFill>
                  <a:schemeClr val="tx1"/>
                </a:solidFill>
                <a:latin typeface="Arial" charset="0"/>
                <a:ea typeface="MS PGothic" charset="0"/>
                <a:cs typeface="MS PGothic" charset="0"/>
              </a:defRPr>
            </a:lvl3pPr>
            <a:lvl4pPr>
              <a:tabLst>
                <a:tab pos="914400" algn="l"/>
              </a:tabLst>
              <a:defRPr sz="2400">
                <a:solidFill>
                  <a:schemeClr val="tx1"/>
                </a:solidFill>
                <a:latin typeface="Arial" charset="0"/>
                <a:ea typeface="MS PGothic" charset="0"/>
                <a:cs typeface="MS PGothic" charset="0"/>
              </a:defRPr>
            </a:lvl4pPr>
            <a:lvl5pPr>
              <a:tabLst>
                <a:tab pos="914400" algn="l"/>
              </a:tabLst>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9pPr>
          </a:lstStyle>
          <a:p>
            <a:pPr>
              <a:buClr>
                <a:srgbClr val="000000"/>
              </a:buClr>
              <a:buSzPct val="100000"/>
            </a:pPr>
            <a:endParaRPr lang="en-US" sz="2600" dirty="0">
              <a:latin typeface="Times New Roman" charset="0"/>
              <a:cs typeface="Times New Roman" charset="0"/>
            </a:endParaRPr>
          </a:p>
          <a:p>
            <a:pPr>
              <a:buClr>
                <a:srgbClr val="000000"/>
              </a:buClr>
              <a:buSzPct val="100000"/>
            </a:pPr>
            <a:endParaRPr lang="en-US" sz="2600" dirty="0">
              <a:latin typeface="Times New Roman" charset="0"/>
              <a:cs typeface="Times New Roman" charset="0"/>
            </a:endParaRPr>
          </a:p>
          <a:p>
            <a:pPr>
              <a:buClr>
                <a:srgbClr val="000000"/>
              </a:buClr>
              <a:buSzPct val="100000"/>
              <a:buFontTx/>
              <a:buChar char="-"/>
            </a:pPr>
            <a:r>
              <a:rPr lang="en-US" sz="2600" dirty="0">
                <a:latin typeface="Times New Roman" charset="0"/>
                <a:cs typeface="Times New Roman" charset="0"/>
              </a:rPr>
              <a:t> </a:t>
            </a:r>
            <a:r>
              <a:rPr lang="en-US" sz="2600" dirty="0">
                <a:latin typeface="+mn-lt"/>
                <a:cs typeface="Times New Roman" charset="0"/>
              </a:rPr>
              <a:t>We must use the form of the conversion factors, that results in the original unit canceling out, and leaving only the sought unit.</a:t>
            </a:r>
          </a:p>
          <a:p>
            <a:pPr>
              <a:buClr>
                <a:srgbClr val="000000"/>
              </a:buClr>
              <a:buSzPct val="100000"/>
              <a:buFontTx/>
              <a:buChar char="-"/>
            </a:pPr>
            <a:endParaRPr lang="en-US" sz="2600" dirty="0">
              <a:latin typeface="+mn-lt"/>
              <a:cs typeface="Times New Roman" charset="0"/>
            </a:endParaRPr>
          </a:p>
          <a:p>
            <a:pPr>
              <a:buClr>
                <a:srgbClr val="000000"/>
              </a:buClr>
              <a:buSzPct val="100000"/>
              <a:buFontTx/>
              <a:buChar char="-"/>
            </a:pPr>
            <a:r>
              <a:rPr lang="en-US" sz="2600" dirty="0">
                <a:latin typeface="+mn-lt"/>
                <a:cs typeface="Times New Roman" charset="0"/>
              </a:rPr>
              <a:t> Example: Convert 34 in. to cm. </a:t>
            </a:r>
            <a:r>
              <a:rPr lang="en-US" sz="2800" dirty="0"/>
              <a:t>1 in. = 2.54 cm (exact) </a:t>
            </a:r>
            <a:endParaRPr lang="en-US" sz="2600" dirty="0">
              <a:latin typeface="+mn-lt"/>
              <a:cs typeface="Times New Roman" charset="0"/>
            </a:endParaRPr>
          </a:p>
          <a:p>
            <a:pPr>
              <a:buClr>
                <a:srgbClr val="000000"/>
              </a:buClr>
              <a:buSzPct val="100000"/>
            </a:pPr>
            <a:endParaRPr lang="en-US" sz="2600" dirty="0">
              <a:latin typeface="Times New Roman" charset="0"/>
              <a:cs typeface="Times New Roman" charset="0"/>
            </a:endParaRPr>
          </a:p>
        </p:txBody>
      </p:sp>
      <p:sp>
        <p:nvSpPr>
          <p:cNvPr id="9" name="Title 1"/>
          <p:cNvSpPr>
            <a:spLocks noGrp="1"/>
          </p:cNvSpPr>
          <p:nvPr>
            <p:ph type="title"/>
          </p:nvPr>
        </p:nvSpPr>
        <p:spPr>
          <a:xfrm>
            <a:off x="2044372" y="748138"/>
            <a:ext cx="5390749" cy="990600"/>
          </a:xfrm>
        </p:spPr>
        <p:txBody>
          <a:bodyPr wrap="square" numCol="1" anchorCtr="0" compatLnSpc="1">
            <a:prstTxWarp prst="textNoShape">
              <a:avLst/>
            </a:prstTxWarp>
          </a:bodyPr>
          <a:lstStyle/>
          <a:p>
            <a:r>
              <a:rPr lang="en-US" dirty="0">
                <a:solidFill>
                  <a:srgbClr val="000090"/>
                </a:solidFill>
                <a:effectLst>
                  <a:outerShdw blurRad="38100" dist="38100" dir="2700000" algn="tl">
                    <a:srgbClr val="DDDDDD"/>
                  </a:outerShdw>
                </a:effectLst>
                <a:latin typeface="Arial" charset="0"/>
                <a:ea typeface="MS PGothic" charset="0"/>
                <a:cs typeface="Times New Roman" charset="0"/>
              </a:rPr>
              <a:t>Conversion factors and dimensional analysis</a:t>
            </a:r>
          </a:p>
        </p:txBody>
      </p:sp>
      <p:pic>
        <p:nvPicPr>
          <p:cNvPr id="5" name="Picture 4"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660754" y="866457"/>
            <a:ext cx="1226435" cy="833592"/>
          </a:xfrm>
          <a:prstGeom prst="rect">
            <a:avLst/>
          </a:prstGeom>
        </p:spPr>
      </p:pic>
      <p:graphicFrame>
        <p:nvGraphicFramePr>
          <p:cNvPr id="139267" name="Object 3"/>
          <p:cNvGraphicFramePr>
            <a:graphicFrameLocks noChangeAspect="1"/>
          </p:cNvGraphicFramePr>
          <p:nvPr>
            <p:extLst>
              <p:ext uri="{D42A27DB-BD31-4B8C-83A1-F6EECF244321}">
                <p14:modId xmlns:p14="http://schemas.microsoft.com/office/powerpoint/2010/main" val="3749745787"/>
              </p:ext>
            </p:extLst>
          </p:nvPr>
        </p:nvGraphicFramePr>
        <p:xfrm>
          <a:off x="2518897" y="4608778"/>
          <a:ext cx="6223000" cy="1381125"/>
        </p:xfrm>
        <a:graphic>
          <a:graphicData uri="http://schemas.openxmlformats.org/presentationml/2006/ole">
            <mc:AlternateContent xmlns:mc="http://schemas.openxmlformats.org/markup-compatibility/2006">
              <mc:Choice xmlns:v="urn:schemas-microsoft-com:vml" Requires="v">
                <p:oleObj spid="_x0000_s3229" name="Equation" r:id="rId4" imgW="1778000" imgH="393700" progId="Equation.3">
                  <p:embed/>
                </p:oleObj>
              </mc:Choice>
              <mc:Fallback>
                <p:oleObj name="Equation" r:id="rId4" imgW="1778000" imgH="3937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8897" y="4608778"/>
                        <a:ext cx="6223000" cy="13811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10" name="Straight Connector 9"/>
          <p:cNvCxnSpPr/>
          <p:nvPr/>
        </p:nvCxnSpPr>
        <p:spPr>
          <a:xfrm rot="5400000">
            <a:off x="5757461" y="5340171"/>
            <a:ext cx="671939" cy="627529"/>
          </a:xfrm>
          <a:prstGeom prst="line">
            <a:avLst/>
          </a:prstGeom>
          <a:ln w="41275">
            <a:solidFill>
              <a:srgbClr val="FF0000">
                <a:alpha val="98000"/>
              </a:srgb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27CC8-A2E0-4FDC-973C-B37553EFAC52}"/>
              </a:ext>
            </a:extLst>
          </p:cNvPr>
          <p:cNvSpPr>
            <a:spLocks noGrp="1"/>
          </p:cNvSpPr>
          <p:nvPr>
            <p:ph type="title"/>
          </p:nvPr>
        </p:nvSpPr>
        <p:spPr>
          <a:xfrm>
            <a:off x="934065" y="1283253"/>
            <a:ext cx="7197212" cy="728765"/>
          </a:xfrm>
        </p:spPr>
        <p:txBody>
          <a:bodyPr/>
          <a:lstStyle/>
          <a:p>
            <a:r>
              <a:rPr lang="en-US" dirty="0">
                <a:solidFill>
                  <a:srgbClr val="000090"/>
                </a:solidFill>
                <a:effectLst>
                  <a:outerShdw blurRad="38100" dist="38100" dir="2700000" algn="tl">
                    <a:srgbClr val="DDDDDD"/>
                  </a:outerShdw>
                </a:effectLst>
                <a:latin typeface="Arial" charset="0"/>
                <a:ea typeface="MS PGothic" charset="0"/>
                <a:cs typeface="Times New Roman" charset="0"/>
              </a:rPr>
              <a:t>Conversion of temperature units</a:t>
            </a:r>
            <a:endParaRPr lang="en-US" dirty="0"/>
          </a:p>
        </p:txBody>
      </p:sp>
      <p:sp>
        <p:nvSpPr>
          <p:cNvPr id="4" name="TextBox 3">
            <a:extLst>
              <a:ext uri="{FF2B5EF4-FFF2-40B4-BE49-F238E27FC236}">
                <a16:creationId xmlns:a16="http://schemas.microsoft.com/office/drawing/2014/main" id="{36107C67-2255-4A48-A08D-D81A40AABC36}"/>
              </a:ext>
            </a:extLst>
          </p:cNvPr>
          <p:cNvSpPr txBox="1"/>
          <p:nvPr/>
        </p:nvSpPr>
        <p:spPr>
          <a:xfrm>
            <a:off x="934065" y="2305615"/>
            <a:ext cx="10323869" cy="3970318"/>
          </a:xfrm>
          <a:prstGeom prst="rect">
            <a:avLst/>
          </a:prstGeom>
          <a:noFill/>
        </p:spPr>
        <p:txBody>
          <a:bodyPr wrap="square">
            <a:spAutoFit/>
          </a:bodyPr>
          <a:lstStyle/>
          <a:p>
            <a:pPr algn="just"/>
            <a:r>
              <a:rPr lang="en-US" sz="2800" b="0" i="0" u="none" strike="noStrike" baseline="0" dirty="0"/>
              <a:t>We use the word </a:t>
            </a:r>
            <a:r>
              <a:rPr lang="en-US" sz="2800" b="1" i="0" u="none" strike="noStrike" baseline="0" dirty="0"/>
              <a:t>temperature </a:t>
            </a:r>
            <a:r>
              <a:rPr lang="en-US" sz="2800" b="0" i="0" u="none" strike="noStrike" baseline="0" dirty="0"/>
              <a:t>to refer to the hotness or coldness of a substance. One way we measure a change in temperature is to use the fact that most substances expand when their temperature increases and contract when their temperature decreases.</a:t>
            </a:r>
          </a:p>
          <a:p>
            <a:pPr algn="just"/>
            <a:r>
              <a:rPr lang="en-US" sz="2800" b="0" i="0" u="none" strike="noStrike" baseline="0" dirty="0"/>
              <a:t>The mercury or alcohol in a common glass thermometer changes its volume as the temperature changes, and the position of the trapped liquid along a printed scale may be used as a measure of temperature.</a:t>
            </a:r>
            <a:endParaRPr lang="en-US" sz="2800" dirty="0"/>
          </a:p>
        </p:txBody>
      </p:sp>
      <p:pic>
        <p:nvPicPr>
          <p:cNvPr id="5" name="Picture 4" descr="OSX-Stacked-TM-RGB-300dpi-2016.jpg">
            <a:extLst>
              <a:ext uri="{FF2B5EF4-FFF2-40B4-BE49-F238E27FC236}">
                <a16:creationId xmlns:a16="http://schemas.microsoft.com/office/drawing/2014/main" id="{2C119864-C6C3-4225-8D47-33E0F05C370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837735" y="1178426"/>
            <a:ext cx="1226435" cy="833592"/>
          </a:xfrm>
          <a:prstGeom prst="rect">
            <a:avLst/>
          </a:prstGeom>
        </p:spPr>
      </p:pic>
    </p:spTree>
    <p:extLst>
      <p:ext uri="{BB962C8B-B14F-4D97-AF65-F5344CB8AC3E}">
        <p14:creationId xmlns:p14="http://schemas.microsoft.com/office/powerpoint/2010/main" val="203838124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0777" indent="-37473588">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189" eaLnBrk="0" fontAlgn="base" hangingPunct="0">
              <a:spcBef>
                <a:spcPct val="0"/>
              </a:spcBef>
              <a:spcAft>
                <a:spcPct val="0"/>
              </a:spcAft>
              <a:defRPr sz="2400">
                <a:solidFill>
                  <a:schemeClr val="tx1"/>
                </a:solidFill>
                <a:latin typeface="Arial" charset="0"/>
                <a:ea typeface="MS PGothic" charset="0"/>
                <a:cs typeface="MS PGothic" charset="0"/>
              </a:defRPr>
            </a:lvl6pPr>
            <a:lvl7pPr marL="914377" eaLnBrk="0" fontAlgn="base" hangingPunct="0">
              <a:spcBef>
                <a:spcPct val="0"/>
              </a:spcBef>
              <a:spcAft>
                <a:spcPct val="0"/>
              </a:spcAft>
              <a:defRPr sz="2400">
                <a:solidFill>
                  <a:schemeClr val="tx1"/>
                </a:solidFill>
                <a:latin typeface="Arial" charset="0"/>
                <a:ea typeface="MS PGothic" charset="0"/>
                <a:cs typeface="MS PGothic" charset="0"/>
              </a:defRPr>
            </a:lvl7pPr>
            <a:lvl8pPr marL="1371566" eaLnBrk="0" fontAlgn="base" hangingPunct="0">
              <a:spcBef>
                <a:spcPct val="0"/>
              </a:spcBef>
              <a:spcAft>
                <a:spcPct val="0"/>
              </a:spcAft>
              <a:defRPr sz="2400">
                <a:solidFill>
                  <a:schemeClr val="tx1"/>
                </a:solidFill>
                <a:latin typeface="Arial" charset="0"/>
                <a:ea typeface="MS PGothic" charset="0"/>
                <a:cs typeface="MS PGothic" charset="0"/>
              </a:defRPr>
            </a:lvl8pPr>
            <a:lvl9pPr marL="1828754"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 typeface="Arial" charset="0"/>
              <a:buNone/>
            </a:pPr>
            <a:fld id="{86828B16-4079-B742-B934-84B8B723E51B}" type="slidenum">
              <a:rPr lang="en-GB" sz="1400">
                <a:solidFill>
                  <a:srgbClr val="FFFFFF"/>
                </a:solidFill>
                <a:latin typeface="Times New Roman" charset="0"/>
                <a:cs typeface="Times New Roman" charset="0"/>
              </a:rPr>
              <a:pPr>
                <a:buFont typeface="Arial" charset="0"/>
                <a:buNone/>
              </a:pPr>
              <a:t>106</a:t>
            </a:fld>
            <a:endParaRPr lang="en-GB" sz="1400">
              <a:solidFill>
                <a:srgbClr val="FFFFFF"/>
              </a:solidFill>
              <a:latin typeface="Times New Roman" charset="0"/>
              <a:cs typeface="Times New Roman" charset="0"/>
            </a:endParaRPr>
          </a:p>
        </p:txBody>
      </p:sp>
      <p:sp>
        <p:nvSpPr>
          <p:cNvPr id="117763" name="TextBox 11"/>
          <p:cNvSpPr txBox="1">
            <a:spLocks noChangeArrowheads="1"/>
          </p:cNvSpPr>
          <p:nvPr/>
        </p:nvSpPr>
        <p:spPr bwMode="auto">
          <a:xfrm>
            <a:off x="469490" y="1534475"/>
            <a:ext cx="11253019"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914400" algn="l"/>
              </a:tabLst>
              <a:defRPr sz="2400">
                <a:solidFill>
                  <a:schemeClr val="tx1"/>
                </a:solidFill>
                <a:latin typeface="Arial" charset="0"/>
                <a:ea typeface="MS PGothic" charset="0"/>
                <a:cs typeface="MS PGothic" charset="0"/>
              </a:defRPr>
            </a:lvl1pPr>
            <a:lvl2pPr marL="37931725" indent="-37474525">
              <a:tabLst>
                <a:tab pos="914400" algn="l"/>
              </a:tabLst>
              <a:defRPr sz="2400">
                <a:solidFill>
                  <a:schemeClr val="tx1"/>
                </a:solidFill>
                <a:latin typeface="Arial" charset="0"/>
                <a:ea typeface="MS PGothic" charset="0"/>
                <a:cs typeface="MS PGothic" charset="0"/>
              </a:defRPr>
            </a:lvl2pPr>
            <a:lvl3pPr>
              <a:tabLst>
                <a:tab pos="914400" algn="l"/>
              </a:tabLst>
              <a:defRPr sz="2400">
                <a:solidFill>
                  <a:schemeClr val="tx1"/>
                </a:solidFill>
                <a:latin typeface="Arial" charset="0"/>
                <a:ea typeface="MS PGothic" charset="0"/>
                <a:cs typeface="MS PGothic" charset="0"/>
              </a:defRPr>
            </a:lvl3pPr>
            <a:lvl4pPr>
              <a:tabLst>
                <a:tab pos="914400" algn="l"/>
              </a:tabLst>
              <a:defRPr sz="2400">
                <a:solidFill>
                  <a:schemeClr val="tx1"/>
                </a:solidFill>
                <a:latin typeface="Arial" charset="0"/>
                <a:ea typeface="MS PGothic" charset="0"/>
                <a:cs typeface="MS PGothic" charset="0"/>
              </a:defRPr>
            </a:lvl4pPr>
            <a:lvl5pPr>
              <a:tabLst>
                <a:tab pos="914400" algn="l"/>
              </a:tabLst>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9pPr>
          </a:lstStyle>
          <a:p>
            <a:pPr algn="l"/>
            <a:r>
              <a:rPr lang="en-US" sz="2600" dirty="0">
                <a:latin typeface="Times New Roman" charset="0"/>
                <a:cs typeface="Times New Roman" charset="0"/>
              </a:rPr>
              <a:t>  </a:t>
            </a:r>
            <a:r>
              <a:rPr lang="en-US" sz="2800" b="0" i="0" u="none" strike="noStrike" baseline="0" dirty="0">
                <a:latin typeface="+mn-lt"/>
              </a:rPr>
              <a:t>Temperature scales are defined relative to selected reference temperatures: Two of the most commonly used are the</a:t>
            </a:r>
          </a:p>
          <a:p>
            <a:pPr algn="l"/>
            <a:r>
              <a:rPr lang="en-US" sz="2800" b="0" i="0" u="none" strike="noStrike" baseline="0" dirty="0">
                <a:latin typeface="+mn-lt"/>
              </a:rPr>
              <a:t>freezing and boiling temperatures of water at a specified atmospheric pressure</a:t>
            </a:r>
            <a:endParaRPr lang="en-US" sz="2800" dirty="0">
              <a:latin typeface="+mn-lt"/>
              <a:cs typeface="Times New Roman" charset="0"/>
            </a:endParaRPr>
          </a:p>
          <a:p>
            <a:pPr>
              <a:buClr>
                <a:srgbClr val="000000"/>
              </a:buClr>
              <a:buSzPct val="100000"/>
              <a:buFontTx/>
              <a:buChar char="-"/>
            </a:pPr>
            <a:r>
              <a:rPr lang="en-US" sz="2600" dirty="0">
                <a:latin typeface="+mn-lt"/>
                <a:cs typeface="Times New Roman" charset="0"/>
              </a:rPr>
              <a:t>Temperature refers to the hotness or coldness of a substance. </a:t>
            </a:r>
          </a:p>
          <a:p>
            <a:pPr>
              <a:buClr>
                <a:srgbClr val="000000"/>
              </a:buClr>
              <a:buSzPct val="100000"/>
              <a:buFontTx/>
              <a:buChar char="-"/>
            </a:pPr>
            <a:r>
              <a:rPr lang="en-US" sz="2600" b="1" dirty="0">
                <a:latin typeface="+mn-lt"/>
                <a:cs typeface="Times New Roman" charset="0"/>
              </a:rPr>
              <a:t> </a:t>
            </a:r>
            <a:r>
              <a:rPr lang="en-US" b="1" dirty="0">
                <a:latin typeface="+mn-lt"/>
                <a:cs typeface="MS PGothic" pitchFamily="34" charset="-128"/>
              </a:rPr>
              <a:t>Celsius scale  </a:t>
            </a:r>
            <a:endParaRPr lang="en-US" dirty="0">
              <a:latin typeface="+mn-lt"/>
              <a:cs typeface="MS PGothic" pitchFamily="34" charset="-128"/>
            </a:endParaRPr>
          </a:p>
          <a:p>
            <a:pPr lvl="1"/>
            <a:r>
              <a:rPr lang="en-US" dirty="0">
                <a:latin typeface="+mn-lt"/>
                <a:cs typeface="MS PGothic" pitchFamily="34" charset="-128"/>
              </a:rPr>
              <a:t>Water freezes at 0 °C</a:t>
            </a:r>
          </a:p>
          <a:p>
            <a:pPr lvl="1"/>
            <a:r>
              <a:rPr lang="en-US" dirty="0">
                <a:latin typeface="+mn-lt"/>
                <a:cs typeface="MS PGothic" pitchFamily="34" charset="-128"/>
              </a:rPr>
              <a:t>Water boils at 100 °C</a:t>
            </a:r>
          </a:p>
          <a:p>
            <a:r>
              <a:rPr lang="en-US" sz="2600" dirty="0">
                <a:latin typeface="+mn-lt"/>
                <a:cs typeface="Times New Roman" charset="0"/>
              </a:rPr>
              <a:t> - </a:t>
            </a:r>
            <a:r>
              <a:rPr lang="en-US" b="1" dirty="0">
                <a:latin typeface="+mn-lt"/>
                <a:cs typeface="MS PGothic" pitchFamily="34" charset="-128"/>
              </a:rPr>
              <a:t>Fahrenheit scale</a:t>
            </a:r>
            <a:endParaRPr lang="en-US" dirty="0">
              <a:latin typeface="+mn-lt"/>
              <a:cs typeface="MS PGothic" pitchFamily="34" charset="-128"/>
            </a:endParaRPr>
          </a:p>
          <a:p>
            <a:pPr lvl="1"/>
            <a:r>
              <a:rPr lang="en-US" dirty="0">
                <a:latin typeface="+mn-lt"/>
                <a:cs typeface="MS PGothic" pitchFamily="34" charset="-128"/>
              </a:rPr>
              <a:t>Water freezes at 32 °F</a:t>
            </a:r>
          </a:p>
          <a:p>
            <a:pPr lvl="1"/>
            <a:r>
              <a:rPr lang="en-US" dirty="0">
                <a:latin typeface="+mn-lt"/>
                <a:cs typeface="MS PGothic" pitchFamily="34" charset="-128"/>
              </a:rPr>
              <a:t>Water boils at 212 °F</a:t>
            </a:r>
          </a:p>
          <a:p>
            <a:r>
              <a:rPr lang="en-US" dirty="0">
                <a:cs typeface="MS PGothic" pitchFamily="34" charset="-128"/>
              </a:rPr>
              <a:t>100 </a:t>
            </a:r>
            <a:r>
              <a:rPr lang="en-US" dirty="0">
                <a:ea typeface="Arial" pitchFamily="-110" charset="0"/>
                <a:cs typeface="Arial" pitchFamily="-110" charset="0"/>
              </a:rPr>
              <a:t>°</a:t>
            </a:r>
            <a:r>
              <a:rPr lang="en-US" dirty="0">
                <a:cs typeface="MS PGothic" pitchFamily="34" charset="-128"/>
              </a:rPr>
              <a:t>C covers the same temperature interval as 180 </a:t>
            </a:r>
            <a:r>
              <a:rPr lang="en-US" dirty="0">
                <a:ea typeface="Arial" pitchFamily="-110" charset="0"/>
                <a:cs typeface="Arial" pitchFamily="-110" charset="0"/>
              </a:rPr>
              <a:t>°</a:t>
            </a:r>
            <a:r>
              <a:rPr lang="en-US" dirty="0">
                <a:cs typeface="MS PGothic" pitchFamily="34" charset="-128"/>
              </a:rPr>
              <a:t>F. </a:t>
            </a:r>
          </a:p>
          <a:p>
            <a:pPr>
              <a:buClr>
                <a:srgbClr val="000000"/>
              </a:buClr>
              <a:buSzPct val="100000"/>
            </a:pPr>
            <a:endParaRPr lang="en-US" sz="2600" dirty="0">
              <a:latin typeface="Times New Roman" charset="0"/>
              <a:cs typeface="Times New Roman" charset="0"/>
            </a:endParaRPr>
          </a:p>
        </p:txBody>
      </p:sp>
      <p:sp>
        <p:nvSpPr>
          <p:cNvPr id="9" name="Title 1"/>
          <p:cNvSpPr>
            <a:spLocks noGrp="1"/>
          </p:cNvSpPr>
          <p:nvPr>
            <p:ph type="title"/>
          </p:nvPr>
        </p:nvSpPr>
        <p:spPr>
          <a:xfrm>
            <a:off x="685898" y="909638"/>
            <a:ext cx="7470587" cy="521095"/>
          </a:xfrm>
        </p:spPr>
        <p:txBody>
          <a:bodyPr wrap="square" numCol="1" anchorCtr="0" compatLnSpc="1">
            <a:prstTxWarp prst="textNoShape">
              <a:avLst/>
            </a:prstTxWarp>
          </a:bodyPr>
          <a:lstStyle/>
          <a:p>
            <a:r>
              <a:rPr lang="en-US" dirty="0">
                <a:solidFill>
                  <a:srgbClr val="000090"/>
                </a:solidFill>
                <a:effectLst>
                  <a:outerShdw blurRad="38100" dist="38100" dir="2700000" algn="tl">
                    <a:srgbClr val="DDDDDD"/>
                  </a:outerShdw>
                </a:effectLst>
                <a:latin typeface="Arial" charset="0"/>
                <a:ea typeface="MS PGothic" charset="0"/>
                <a:cs typeface="Times New Roman" charset="0"/>
              </a:rPr>
              <a:t>Conversion of temperature units</a:t>
            </a:r>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47306" y="753389"/>
            <a:ext cx="1226435" cy="833592"/>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0777" indent="-37473588">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189" eaLnBrk="0" fontAlgn="base" hangingPunct="0">
              <a:spcBef>
                <a:spcPct val="0"/>
              </a:spcBef>
              <a:spcAft>
                <a:spcPct val="0"/>
              </a:spcAft>
              <a:defRPr sz="2400">
                <a:solidFill>
                  <a:schemeClr val="tx1"/>
                </a:solidFill>
                <a:latin typeface="Arial" charset="0"/>
                <a:ea typeface="MS PGothic" charset="0"/>
                <a:cs typeface="MS PGothic" charset="0"/>
              </a:defRPr>
            </a:lvl6pPr>
            <a:lvl7pPr marL="914377" eaLnBrk="0" fontAlgn="base" hangingPunct="0">
              <a:spcBef>
                <a:spcPct val="0"/>
              </a:spcBef>
              <a:spcAft>
                <a:spcPct val="0"/>
              </a:spcAft>
              <a:defRPr sz="2400">
                <a:solidFill>
                  <a:schemeClr val="tx1"/>
                </a:solidFill>
                <a:latin typeface="Arial" charset="0"/>
                <a:ea typeface="MS PGothic" charset="0"/>
                <a:cs typeface="MS PGothic" charset="0"/>
              </a:defRPr>
            </a:lvl7pPr>
            <a:lvl8pPr marL="1371566" eaLnBrk="0" fontAlgn="base" hangingPunct="0">
              <a:spcBef>
                <a:spcPct val="0"/>
              </a:spcBef>
              <a:spcAft>
                <a:spcPct val="0"/>
              </a:spcAft>
              <a:defRPr sz="2400">
                <a:solidFill>
                  <a:schemeClr val="tx1"/>
                </a:solidFill>
                <a:latin typeface="Arial" charset="0"/>
                <a:ea typeface="MS PGothic" charset="0"/>
                <a:cs typeface="MS PGothic" charset="0"/>
              </a:defRPr>
            </a:lvl8pPr>
            <a:lvl9pPr marL="1828754"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 typeface="Arial" charset="0"/>
              <a:buNone/>
            </a:pPr>
            <a:fld id="{86828B16-4079-B742-B934-84B8B723E51B}" type="slidenum">
              <a:rPr lang="en-GB" sz="1400">
                <a:solidFill>
                  <a:srgbClr val="FFFFFF"/>
                </a:solidFill>
                <a:latin typeface="Times New Roman" charset="0"/>
                <a:cs typeface="Times New Roman" charset="0"/>
              </a:rPr>
              <a:pPr>
                <a:buFont typeface="Arial" charset="0"/>
                <a:buNone/>
              </a:pPr>
              <a:t>107</a:t>
            </a:fld>
            <a:endParaRPr lang="en-GB" sz="1400">
              <a:solidFill>
                <a:srgbClr val="FFFFFF"/>
              </a:solidFill>
              <a:latin typeface="Times New Roman" charset="0"/>
              <a:cs typeface="Times New Roman" charset="0"/>
            </a:endParaRPr>
          </a:p>
        </p:txBody>
      </p:sp>
      <p:sp>
        <p:nvSpPr>
          <p:cNvPr id="117763" name="TextBox 11"/>
          <p:cNvSpPr txBox="1">
            <a:spLocks noChangeArrowheads="1"/>
          </p:cNvSpPr>
          <p:nvPr/>
        </p:nvSpPr>
        <p:spPr bwMode="auto">
          <a:xfrm>
            <a:off x="1831476" y="1176145"/>
            <a:ext cx="8229600" cy="5570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914400" algn="l"/>
              </a:tabLst>
              <a:defRPr sz="2400">
                <a:solidFill>
                  <a:schemeClr val="tx1"/>
                </a:solidFill>
                <a:latin typeface="Arial" charset="0"/>
                <a:ea typeface="MS PGothic" charset="0"/>
                <a:cs typeface="MS PGothic" charset="0"/>
              </a:defRPr>
            </a:lvl1pPr>
            <a:lvl2pPr marL="37931725" indent="-37474525">
              <a:tabLst>
                <a:tab pos="914400" algn="l"/>
              </a:tabLst>
              <a:defRPr sz="2400">
                <a:solidFill>
                  <a:schemeClr val="tx1"/>
                </a:solidFill>
                <a:latin typeface="Arial" charset="0"/>
                <a:ea typeface="MS PGothic" charset="0"/>
                <a:cs typeface="MS PGothic" charset="0"/>
              </a:defRPr>
            </a:lvl2pPr>
            <a:lvl3pPr>
              <a:tabLst>
                <a:tab pos="914400" algn="l"/>
              </a:tabLst>
              <a:defRPr sz="2400">
                <a:solidFill>
                  <a:schemeClr val="tx1"/>
                </a:solidFill>
                <a:latin typeface="Arial" charset="0"/>
                <a:ea typeface="MS PGothic" charset="0"/>
                <a:cs typeface="MS PGothic" charset="0"/>
              </a:defRPr>
            </a:lvl3pPr>
            <a:lvl4pPr>
              <a:tabLst>
                <a:tab pos="914400" algn="l"/>
              </a:tabLst>
              <a:defRPr sz="2400">
                <a:solidFill>
                  <a:schemeClr val="tx1"/>
                </a:solidFill>
                <a:latin typeface="Arial" charset="0"/>
                <a:ea typeface="MS PGothic" charset="0"/>
                <a:cs typeface="MS PGothic" charset="0"/>
              </a:defRPr>
            </a:lvl4pPr>
            <a:lvl5pPr>
              <a:tabLst>
                <a:tab pos="914400" algn="l"/>
              </a:tabLst>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9pPr>
          </a:lstStyle>
          <a:p>
            <a:pPr>
              <a:buClr>
                <a:srgbClr val="000000"/>
              </a:buClr>
              <a:buSzPct val="100000"/>
              <a:buFontTx/>
              <a:buChar char="-"/>
            </a:pPr>
            <a:r>
              <a:rPr lang="en-US" sz="2600" dirty="0">
                <a:latin typeface="Times New Roman" charset="0"/>
                <a:cs typeface="Times New Roman" charset="0"/>
              </a:rPr>
              <a:t>  </a:t>
            </a:r>
            <a:r>
              <a:rPr lang="en-US" sz="2600" dirty="0">
                <a:latin typeface="+mn-lt"/>
                <a:cs typeface="Times New Roman" charset="0"/>
              </a:rPr>
              <a:t>The SI unit of temperature is the Kelvin (K).</a:t>
            </a:r>
          </a:p>
          <a:p>
            <a:pPr>
              <a:buClr>
                <a:srgbClr val="000000"/>
              </a:buClr>
              <a:buSzPct val="100000"/>
              <a:buFontTx/>
              <a:buChar char="-"/>
            </a:pPr>
            <a:endParaRPr lang="en-US" sz="2600" dirty="0">
              <a:latin typeface="+mn-lt"/>
              <a:cs typeface="Times New Roman" charset="0"/>
            </a:endParaRPr>
          </a:p>
          <a:p>
            <a:pPr>
              <a:buClr>
                <a:srgbClr val="000000"/>
              </a:buClr>
              <a:buSzPct val="100000"/>
              <a:buFontTx/>
              <a:buChar char="-"/>
            </a:pPr>
            <a:r>
              <a:rPr lang="en-US" sz="2600" dirty="0">
                <a:latin typeface="+mn-lt"/>
                <a:cs typeface="Times New Roman" charset="0"/>
              </a:rPr>
              <a:t> Unlike the Celsius and Fahrenheit scales, the Kelvin scale is an absolute temperature scale. </a:t>
            </a:r>
          </a:p>
          <a:p>
            <a:pPr>
              <a:buClr>
                <a:srgbClr val="000000"/>
              </a:buClr>
              <a:buSzPct val="100000"/>
              <a:buFontTx/>
              <a:buChar char="-"/>
            </a:pPr>
            <a:endParaRPr lang="en-US" sz="2600" dirty="0">
              <a:latin typeface="+mn-lt"/>
              <a:cs typeface="Times New Roman" charset="0"/>
            </a:endParaRPr>
          </a:p>
          <a:p>
            <a:pPr>
              <a:buClr>
                <a:srgbClr val="000000"/>
              </a:buClr>
              <a:buSzPct val="100000"/>
              <a:buFontTx/>
              <a:buChar char="-"/>
            </a:pPr>
            <a:r>
              <a:rPr lang="en-US" sz="2600" dirty="0">
                <a:latin typeface="+mn-lt"/>
                <a:cs typeface="Times New Roman" charset="0"/>
              </a:rPr>
              <a:t> Zero Kelvin corresponds to the lowest temperature that can theoretically be achieved. </a:t>
            </a:r>
          </a:p>
          <a:p>
            <a:pPr>
              <a:buClr>
                <a:srgbClr val="000000"/>
              </a:buClr>
              <a:buSzPct val="100000"/>
              <a:buFontTx/>
              <a:buChar char="-"/>
            </a:pPr>
            <a:endParaRPr lang="en-US" sz="2600" b="1" dirty="0">
              <a:latin typeface="+mn-lt"/>
              <a:cs typeface="Times New Roman" charset="0"/>
            </a:endParaRPr>
          </a:p>
          <a:p>
            <a:pPr>
              <a:buClr>
                <a:srgbClr val="000000"/>
              </a:buClr>
              <a:buSzPct val="100000"/>
              <a:buFontTx/>
              <a:buChar char="-"/>
            </a:pPr>
            <a:r>
              <a:rPr lang="en-US" sz="2600" b="1" dirty="0">
                <a:latin typeface="+mn-lt"/>
                <a:cs typeface="Times New Roman" charset="0"/>
              </a:rPr>
              <a:t> </a:t>
            </a:r>
            <a:r>
              <a:rPr lang="en-US" b="1" dirty="0">
                <a:latin typeface="+mn-lt"/>
                <a:cs typeface="MS PGothic" pitchFamily="34" charset="-128"/>
              </a:rPr>
              <a:t>Kelvin scale  </a:t>
            </a:r>
            <a:endParaRPr lang="en-US" dirty="0">
              <a:latin typeface="+mn-lt"/>
              <a:cs typeface="MS PGothic" pitchFamily="34" charset="-128"/>
            </a:endParaRPr>
          </a:p>
          <a:p>
            <a:pPr lvl="1"/>
            <a:r>
              <a:rPr lang="en-US" dirty="0">
                <a:latin typeface="+mn-lt"/>
                <a:cs typeface="MS PGothic" pitchFamily="34" charset="-128"/>
              </a:rPr>
              <a:t>Water freezes at 273.15 K</a:t>
            </a:r>
          </a:p>
          <a:p>
            <a:pPr lvl="1"/>
            <a:r>
              <a:rPr lang="en-US" dirty="0">
                <a:latin typeface="+mn-lt"/>
                <a:cs typeface="MS PGothic" pitchFamily="34" charset="-128"/>
              </a:rPr>
              <a:t>Water boils at 373.15 K</a:t>
            </a:r>
          </a:p>
          <a:p>
            <a:endParaRPr lang="en-US" dirty="0">
              <a:latin typeface="+mn-lt"/>
              <a:cs typeface="MS PGothic" pitchFamily="34" charset="-128"/>
            </a:endParaRPr>
          </a:p>
          <a:p>
            <a:r>
              <a:rPr lang="en-US" dirty="0">
                <a:latin typeface="+mn-lt"/>
                <a:cs typeface="MS PGothic" pitchFamily="34" charset="-128"/>
              </a:rPr>
              <a:t>100 </a:t>
            </a:r>
            <a:r>
              <a:rPr lang="en-US" dirty="0">
                <a:latin typeface="+mn-lt"/>
                <a:ea typeface="Arial" pitchFamily="-110" charset="0"/>
                <a:cs typeface="Arial" pitchFamily="-110" charset="0"/>
              </a:rPr>
              <a:t>°</a:t>
            </a:r>
            <a:r>
              <a:rPr lang="en-US" dirty="0">
                <a:latin typeface="+mn-lt"/>
                <a:cs typeface="MS PGothic" pitchFamily="34" charset="-128"/>
              </a:rPr>
              <a:t>C covers the same temperature interval as 100 K. </a:t>
            </a:r>
          </a:p>
          <a:p>
            <a:pPr>
              <a:buClr>
                <a:srgbClr val="000000"/>
              </a:buClr>
              <a:buSzPct val="100000"/>
            </a:pPr>
            <a:endParaRPr lang="en-US" sz="2600" dirty="0">
              <a:latin typeface="Times New Roman" charset="0"/>
              <a:cs typeface="Times New Roman" charset="0"/>
            </a:endParaRPr>
          </a:p>
        </p:txBody>
      </p:sp>
      <p:sp>
        <p:nvSpPr>
          <p:cNvPr id="9" name="Title 1"/>
          <p:cNvSpPr>
            <a:spLocks noGrp="1"/>
          </p:cNvSpPr>
          <p:nvPr>
            <p:ph type="title"/>
          </p:nvPr>
        </p:nvSpPr>
        <p:spPr>
          <a:xfrm>
            <a:off x="2076827" y="322731"/>
            <a:ext cx="7470587" cy="456758"/>
          </a:xfrm>
        </p:spPr>
        <p:txBody>
          <a:bodyPr wrap="square" numCol="1" anchorCtr="0" compatLnSpc="1">
            <a:prstTxWarp prst="textNoShape">
              <a:avLst/>
            </a:prstTxWarp>
            <a:normAutofit fontScale="90000"/>
          </a:bodyPr>
          <a:lstStyle/>
          <a:p>
            <a:r>
              <a:rPr lang="en-US" dirty="0">
                <a:solidFill>
                  <a:srgbClr val="000090"/>
                </a:solidFill>
                <a:effectLst>
                  <a:outerShdw blurRad="38100" dist="38100" dir="2700000" algn="tl">
                    <a:srgbClr val="DDDDDD"/>
                  </a:outerShdw>
                </a:effectLst>
                <a:latin typeface="Arial" charset="0"/>
                <a:ea typeface="MS PGothic" charset="0"/>
                <a:cs typeface="Times New Roman" charset="0"/>
              </a:rPr>
              <a:t>Conversion of temperature units</a:t>
            </a:r>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34089" y="227959"/>
            <a:ext cx="1226435" cy="833592"/>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839450" y="609603"/>
            <a:ext cx="8454452" cy="676275"/>
          </a:xfrm>
        </p:spPr>
        <p:txBody>
          <a:bodyPr wrap="square" numCol="1" anchorCtr="0" compatLnSpc="1">
            <a:prstTxWarp prst="textNoShape">
              <a:avLst/>
            </a:prstTxWarp>
            <a:noAutofit/>
          </a:bodyPr>
          <a:lstStyle/>
          <a:p>
            <a:pPr eaLnBrk="1" hangingPunct="1">
              <a:defRPr/>
            </a:pPr>
            <a:r>
              <a:rPr lang="en-US" sz="2800" b="1" dirty="0">
                <a:solidFill>
                  <a:srgbClr val="000090"/>
                </a:solidFill>
                <a:ea typeface="ＭＳ Ｐゴシック" charset="-128"/>
                <a:cs typeface="ＭＳ Ｐゴシック" charset="-128"/>
              </a:rPr>
              <a:t>Mathematical Relationships Between Temperature Scales</a:t>
            </a:r>
          </a:p>
        </p:txBody>
      </p:sp>
      <p:sp>
        <p:nvSpPr>
          <p:cNvPr id="94213" name="Rectangle 3"/>
          <p:cNvSpPr>
            <a:spLocks noGrp="1" noChangeArrowheads="1"/>
          </p:cNvSpPr>
          <p:nvPr>
            <p:ph type="body" sz="half" idx="1"/>
          </p:nvPr>
        </p:nvSpPr>
        <p:spPr>
          <a:xfrm>
            <a:off x="1703909" y="1285878"/>
            <a:ext cx="6725534" cy="5155680"/>
          </a:xfrm>
        </p:spPr>
        <p:txBody>
          <a:bodyPr/>
          <a:lstStyle/>
          <a:p>
            <a:pPr eaLnBrk="1" hangingPunct="1"/>
            <a:r>
              <a:rPr lang="en-US" sz="2800" b="1" dirty="0">
                <a:cs typeface="MS PGothic" pitchFamily="34" charset="-128"/>
              </a:rPr>
              <a:t>Fahrenheit and Celsius</a:t>
            </a:r>
          </a:p>
          <a:p>
            <a:pPr eaLnBrk="1" hangingPunct="1"/>
            <a:endParaRPr lang="en-US" sz="2800" b="1" dirty="0">
              <a:cs typeface="MS PGothic" pitchFamily="34" charset="-128"/>
            </a:endParaRPr>
          </a:p>
          <a:p>
            <a:pPr eaLnBrk="1" hangingPunct="1"/>
            <a:endParaRPr lang="en-US" sz="2800" b="1" dirty="0">
              <a:cs typeface="MS PGothic" pitchFamily="34" charset="-128"/>
            </a:endParaRPr>
          </a:p>
          <a:p>
            <a:pPr eaLnBrk="1" hangingPunct="1"/>
            <a:endParaRPr lang="en-US" sz="2800" b="1" dirty="0">
              <a:cs typeface="MS PGothic" pitchFamily="34" charset="-128"/>
            </a:endParaRPr>
          </a:p>
          <a:p>
            <a:r>
              <a:rPr lang="en-US" sz="2800" b="1" dirty="0">
                <a:cs typeface="MS PGothic" pitchFamily="34" charset="-128"/>
              </a:rPr>
              <a:t>Kelvin and Celsius</a:t>
            </a:r>
          </a:p>
        </p:txBody>
      </p:sp>
      <p:pic>
        <p:nvPicPr>
          <p:cNvPr id="6" name="Picture 5"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747306" y="609603"/>
            <a:ext cx="1226435" cy="833592"/>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1021616385"/>
              </p:ext>
            </p:extLst>
          </p:nvPr>
        </p:nvGraphicFramePr>
        <p:xfrm>
          <a:off x="3986213" y="2239967"/>
          <a:ext cx="3327400" cy="1227137"/>
        </p:xfrm>
        <a:graphic>
          <a:graphicData uri="http://schemas.openxmlformats.org/presentationml/2006/ole">
            <mc:AlternateContent xmlns:mc="http://schemas.openxmlformats.org/markup-compatibility/2006">
              <mc:Choice xmlns:v="urn:schemas-microsoft-com:vml" Requires="v">
                <p:oleObj spid="_x0000_s4408" name="Equation" r:id="rId5" imgW="1066800" imgH="393700" progId="Equation.3">
                  <p:embed/>
                </p:oleObj>
              </mc:Choice>
              <mc:Fallback>
                <p:oleObj name="Equation" r:id="rId5" imgW="1066800" imgH="393700" progId="Equation.3">
                  <p:embed/>
                  <p:pic>
                    <p:nvPicPr>
                      <p:cNvPr id="0" name="Picture 5"/>
                      <p:cNvPicPr>
                        <a:picLocks noChangeAspect="1" noChangeArrowheads="1"/>
                      </p:cNvPicPr>
                      <p:nvPr/>
                    </p:nvPicPr>
                    <p:blipFill>
                      <a:blip r:embed="rId6"/>
                      <a:srcRect/>
                      <a:stretch>
                        <a:fillRect/>
                      </a:stretch>
                    </p:blipFill>
                    <p:spPr bwMode="auto">
                      <a:xfrm>
                        <a:off x="3986213" y="2239967"/>
                        <a:ext cx="3327400" cy="12271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2342" name="Object 6"/>
          <p:cNvGraphicFramePr>
            <a:graphicFrameLocks noChangeAspect="1"/>
          </p:cNvGraphicFramePr>
          <p:nvPr>
            <p:extLst>
              <p:ext uri="{D42A27DB-BD31-4B8C-83A1-F6EECF244321}">
                <p14:modId xmlns:p14="http://schemas.microsoft.com/office/powerpoint/2010/main" val="2047872785"/>
              </p:ext>
            </p:extLst>
          </p:nvPr>
        </p:nvGraphicFramePr>
        <p:xfrm>
          <a:off x="4138614" y="5127626"/>
          <a:ext cx="3325812" cy="712788"/>
        </p:xfrm>
        <a:graphic>
          <a:graphicData uri="http://schemas.openxmlformats.org/presentationml/2006/ole">
            <mc:AlternateContent xmlns:mc="http://schemas.openxmlformats.org/markup-compatibility/2006">
              <mc:Choice xmlns:v="urn:schemas-microsoft-com:vml" Requires="v">
                <p:oleObj spid="_x0000_s4409" name="Equation" r:id="rId7" imgW="1066800" imgH="228600" progId="Equation.3">
                  <p:embed/>
                </p:oleObj>
              </mc:Choice>
              <mc:Fallback>
                <p:oleObj name="Equation" r:id="rId7" imgW="1066800" imgH="228600" progId="Equation.3">
                  <p:embed/>
                  <p:pic>
                    <p:nvPicPr>
                      <p:cNvPr id="0" name="Picture 6"/>
                      <p:cNvPicPr>
                        <a:picLocks noChangeAspect="1" noChangeArrowheads="1"/>
                      </p:cNvPicPr>
                      <p:nvPr/>
                    </p:nvPicPr>
                    <p:blipFill>
                      <a:blip r:embed="rId8"/>
                      <a:srcRect/>
                      <a:stretch>
                        <a:fillRect/>
                      </a:stretch>
                    </p:blipFill>
                    <p:spPr bwMode="auto">
                      <a:xfrm>
                        <a:off x="4138614" y="5127626"/>
                        <a:ext cx="3325812" cy="7127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CNX_Chem_01_06_TempScales.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43" r="4043"/>
          <a:stretch>
            <a:fillRect/>
          </a:stretch>
        </p:blipFill>
        <p:spPr>
          <a:xfrm>
            <a:off x="1968611" y="227964"/>
            <a:ext cx="7177123" cy="6006519"/>
          </a:xfrm>
        </p:spPr>
      </p:pic>
      <p:sp>
        <p:nvSpPr>
          <p:cNvPr id="7" name="Text Placeholder 6"/>
          <p:cNvSpPr>
            <a:spLocks noGrp="1"/>
          </p:cNvSpPr>
          <p:nvPr>
            <p:ph type="body" sz="quarter" idx="14"/>
          </p:nvPr>
        </p:nvSpPr>
        <p:spPr>
          <a:xfrm>
            <a:off x="2160477" y="6046844"/>
            <a:ext cx="8062912" cy="1166383"/>
          </a:xfrm>
        </p:spPr>
        <p:txBody>
          <a:bodyPr>
            <a:normAutofit/>
          </a:bodyPr>
          <a:lstStyle/>
          <a:p>
            <a:r>
              <a:rPr lang="en-US" sz="1600" dirty="0"/>
              <a:t>The Fahrenheit, Celsius, and Kelvin temperature scales are compared.</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4089" y="227959"/>
            <a:ext cx="1226435" cy="833592"/>
          </a:xfrm>
          <a:prstGeom prst="rect">
            <a:avLst/>
          </a:prstGeom>
        </p:spPr>
      </p:pic>
    </p:spTree>
    <p:extLst>
      <p:ext uri="{BB962C8B-B14F-4D97-AF65-F5344CB8AC3E}">
        <p14:creationId xmlns:p14="http://schemas.microsoft.com/office/powerpoint/2010/main" val="4292784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2023236" y="1428"/>
            <a:ext cx="8229600" cy="760575"/>
          </a:xfrm>
        </p:spPr>
        <p:txBody>
          <a:bodyPr wrap="square" numCol="1" anchorCtr="0" compatLnSpc="1">
            <a:prstTxWarp prst="textNoShape">
              <a:avLst/>
            </a:prstTxWarp>
          </a:bodyPr>
          <a:lstStyle/>
          <a:p>
            <a:pPr eaLnBrk="1" hangingPunct="1">
              <a:defRPr/>
            </a:pPr>
            <a:r>
              <a:rPr lang="en-US" b="1" dirty="0">
                <a:solidFill>
                  <a:srgbClr val="000090"/>
                </a:solidFill>
                <a:ea typeface="ＭＳ Ｐゴシック" charset="0"/>
                <a:cs typeface="ＭＳ Ｐゴシック" charset="0"/>
              </a:rPr>
              <a:t>Chemistry the Central Science</a:t>
            </a:r>
          </a:p>
        </p:txBody>
      </p:sp>
      <p:sp>
        <p:nvSpPr>
          <p:cNvPr id="22531" name="Rectangle 3"/>
          <p:cNvSpPr>
            <a:spLocks noGrp="1" noChangeArrowheads="1"/>
          </p:cNvSpPr>
          <p:nvPr>
            <p:ph idx="1"/>
          </p:nvPr>
        </p:nvSpPr>
        <p:spPr>
          <a:xfrm>
            <a:off x="2078185" y="820238"/>
            <a:ext cx="8382000" cy="5729851"/>
          </a:xfrm>
        </p:spPr>
        <p:txBody>
          <a:bodyPr/>
          <a:lstStyle/>
          <a:p>
            <a:pPr>
              <a:buClrTx/>
            </a:pPr>
            <a:r>
              <a:rPr lang="en-US" sz="2800" dirty="0">
                <a:latin typeface="Arial" charset="0"/>
                <a:ea typeface="MS PGothic" charset="0"/>
              </a:rPr>
              <a:t> </a:t>
            </a:r>
            <a:r>
              <a:rPr lang="en-US" dirty="0">
                <a:latin typeface="Arial" charset="0"/>
                <a:ea typeface="MS PGothic" charset="0"/>
              </a:rPr>
              <a:t> Chemistry is interconnected to a vast array of other STEM disciplines. (</a:t>
            </a:r>
            <a:r>
              <a:rPr lang="en-US" b="1" dirty="0">
                <a:solidFill>
                  <a:srgbClr val="202124"/>
                </a:solidFill>
                <a:latin typeface="arial" panose="020B0604020202020204" pitchFamily="34" charset="0"/>
              </a:rPr>
              <a:t>STEM</a:t>
            </a:r>
            <a:r>
              <a:rPr lang="en-US" dirty="0">
                <a:solidFill>
                  <a:srgbClr val="202124"/>
                </a:solidFill>
                <a:latin typeface="arial" panose="020B0604020202020204" pitchFamily="34" charset="0"/>
              </a:rPr>
              <a:t> is a curriculum based on the idea of educating students </a:t>
            </a:r>
            <a:r>
              <a:rPr lang="en-US" b="1" dirty="0">
                <a:solidFill>
                  <a:srgbClr val="202124"/>
                </a:solidFill>
                <a:latin typeface="arial" panose="020B0604020202020204" pitchFamily="34" charset="0"/>
              </a:rPr>
              <a:t>in four specific disciplines </a:t>
            </a:r>
            <a:r>
              <a:rPr lang="en-US" dirty="0">
                <a:solidFill>
                  <a:srgbClr val="202124"/>
                </a:solidFill>
                <a:latin typeface="arial" panose="020B0604020202020204" pitchFamily="34" charset="0"/>
              </a:rPr>
              <a:t>— science, technology, engineering and mathematics — in an interdisciplinary and applied approach).</a:t>
            </a:r>
            <a:endParaRPr lang="en-US" dirty="0">
              <a:latin typeface="Arial" charset="0"/>
              <a:ea typeface="MS PGothic" charset="0"/>
            </a:endParaRPr>
          </a:p>
          <a:p>
            <a:pPr eaLnBrk="1" hangingPunct="1">
              <a:buClrTx/>
            </a:pPr>
            <a:endParaRPr lang="en-US" dirty="0">
              <a:latin typeface="Arial" charset="0"/>
              <a:ea typeface="MS PGothic" charset="0"/>
            </a:endParaRPr>
          </a:p>
        </p:txBody>
      </p:sp>
      <p:pic>
        <p:nvPicPr>
          <p:cNvPr id="22532" name="Picture Placeholder 1" descr="CNX_Chem_01_01_ChemWeb.jpg"/>
          <p:cNvPicPr>
            <a:picLocks noChangeAspect="1"/>
          </p:cNvPicPr>
          <p:nvPr/>
        </p:nvPicPr>
        <p:blipFill>
          <a:blip r:embed="rId3" cstate="email">
            <a:extLst>
              <a:ext uri="{28A0092B-C50C-407E-A947-70E740481C1C}">
                <a14:useLocalDpi xmlns:a14="http://schemas.microsoft.com/office/drawing/2010/main" val="0"/>
              </a:ext>
            </a:extLst>
          </a:blip>
          <a:srcRect t="-29" b="-29"/>
          <a:stretch>
            <a:fillRect/>
          </a:stretch>
        </p:blipFill>
        <p:spPr bwMode="auto">
          <a:xfrm>
            <a:off x="2171084" y="2204421"/>
            <a:ext cx="7849839" cy="3407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240550" y="128135"/>
            <a:ext cx="1274589" cy="866323"/>
          </a:xfrm>
          <a:prstGeom prst="rect">
            <a:avLst/>
          </a:prstGeom>
        </p:spPr>
      </p:pic>
      <p:sp>
        <p:nvSpPr>
          <p:cNvPr id="7" name="TextBox 6">
            <a:extLst>
              <a:ext uri="{FF2B5EF4-FFF2-40B4-BE49-F238E27FC236}">
                <a16:creationId xmlns:a16="http://schemas.microsoft.com/office/drawing/2014/main" id="{300A5348-E61D-4BA3-8B52-BAC7EFDDAD1E}"/>
              </a:ext>
            </a:extLst>
          </p:cNvPr>
          <p:cNvSpPr txBox="1"/>
          <p:nvPr/>
        </p:nvSpPr>
        <p:spPr>
          <a:xfrm>
            <a:off x="2078189" y="5669971"/>
            <a:ext cx="8491899" cy="646331"/>
          </a:xfrm>
          <a:prstGeom prst="rect">
            <a:avLst/>
          </a:prstGeom>
          <a:noFill/>
        </p:spPr>
        <p:txBody>
          <a:bodyPr wrap="square">
            <a:spAutoFit/>
          </a:bodyPr>
          <a:lstStyle/>
          <a:p>
            <a:r>
              <a:rPr lang="en-US" b="1" dirty="0"/>
              <a:t>Figure 1.3 </a:t>
            </a:r>
            <a:r>
              <a:rPr lang="en-US" dirty="0"/>
              <a:t>This diagram</a:t>
            </a:r>
            <a:r>
              <a:rPr lang="ka-GE" dirty="0"/>
              <a:t> </a:t>
            </a:r>
            <a:r>
              <a:rPr lang="en-US" dirty="0"/>
              <a:t>shows just some of the interrelationships between chemistry and other fields.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a:xfrm>
            <a:off x="1981200" y="1107621"/>
            <a:ext cx="8062912" cy="5256973"/>
          </a:xfrm>
        </p:spPr>
        <p:txBody>
          <a:bodyPr anchor="ctr">
            <a:noAutofit/>
          </a:bodyPr>
          <a:lstStyle/>
          <a:p>
            <a:pPr algn="ctr"/>
            <a:r>
              <a:rPr lang="en-US" sz="1600" dirty="0">
                <a:solidFill>
                  <a:schemeClr val="tx1"/>
                </a:solidFill>
              </a:rPr>
              <a:t>This file is copyright 2017, Rice University. All Rights Reserved.</a:t>
            </a:r>
          </a:p>
          <a:p>
            <a:endParaRPr lang="en-US" sz="1600"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68089" y="227959"/>
            <a:ext cx="1226435" cy="833592"/>
          </a:xfrm>
          <a:prstGeom prst="rect">
            <a:avLst/>
          </a:prstGeom>
        </p:spPr>
      </p:pic>
    </p:spTree>
    <p:extLst>
      <p:ext uri="{BB962C8B-B14F-4D97-AF65-F5344CB8AC3E}">
        <p14:creationId xmlns:p14="http://schemas.microsoft.com/office/powerpoint/2010/main" val="674073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2558673" y="449704"/>
            <a:ext cx="8229600" cy="543335"/>
          </a:xfrm>
        </p:spPr>
        <p:txBody>
          <a:bodyPr/>
          <a:lstStyle/>
          <a:p>
            <a:pPr>
              <a:defRPr/>
            </a:pPr>
            <a:r>
              <a:rPr lang="en-US" b="1" dirty="0">
                <a:solidFill>
                  <a:schemeClr val="tx1"/>
                </a:solidFill>
                <a:ea typeface="ＭＳ Ｐゴシック" charset="0"/>
                <a:cs typeface="ＭＳ Ｐゴシック" charset="0"/>
              </a:rPr>
              <a:t>Chemistry and everyday life</a:t>
            </a:r>
          </a:p>
        </p:txBody>
      </p:sp>
      <p:sp>
        <p:nvSpPr>
          <p:cNvPr id="23555" name="Content Placeholder 2"/>
          <p:cNvSpPr>
            <a:spLocks noGrp="1"/>
          </p:cNvSpPr>
          <p:nvPr>
            <p:ph idx="1"/>
          </p:nvPr>
        </p:nvSpPr>
        <p:spPr>
          <a:xfrm>
            <a:off x="989351" y="1370991"/>
            <a:ext cx="10223292" cy="5181600"/>
          </a:xfrm>
        </p:spPr>
        <p:txBody>
          <a:bodyPr>
            <a:normAutofit lnSpcReduction="10000"/>
          </a:bodyPr>
          <a:lstStyle/>
          <a:p>
            <a:pPr eaLnBrk="1" hangingPunct="1">
              <a:lnSpc>
                <a:spcPct val="90000"/>
              </a:lnSpc>
              <a:buClrTx/>
              <a:buFont typeface="Arial"/>
              <a:buChar char="•"/>
            </a:pPr>
            <a:r>
              <a:rPr lang="en-US" dirty="0">
                <a:latin typeface="Arial" charset="0"/>
                <a:ea typeface="MS PGothic" charset="0"/>
              </a:rPr>
              <a:t> </a:t>
            </a:r>
            <a:r>
              <a:rPr lang="en-US" sz="2400" b="1" dirty="0">
                <a:solidFill>
                  <a:srgbClr val="000090"/>
                </a:solidFill>
                <a:latin typeface="Arial" charset="0"/>
                <a:ea typeface="MS PGothic" charset="0"/>
              </a:rPr>
              <a:t>Examples of chemistry in everyday life: </a:t>
            </a:r>
          </a:p>
          <a:p>
            <a:pPr marL="274314" lvl="1" indent="0">
              <a:lnSpc>
                <a:spcPct val="90000"/>
              </a:lnSpc>
              <a:buClrTx/>
              <a:buNone/>
            </a:pPr>
            <a:r>
              <a:rPr lang="en-US" sz="2400" b="0" i="0" u="none" strike="noStrike" baseline="0" dirty="0"/>
              <a:t>What are some changes in matter</a:t>
            </a:r>
            <a:r>
              <a:rPr lang="ka-GE" sz="2400" b="0" i="0" u="none" strike="noStrike" baseline="0" dirty="0"/>
              <a:t>,</a:t>
            </a:r>
            <a:r>
              <a:rPr lang="en-US" sz="2400" b="0" i="0" u="none" strike="noStrike" baseline="0" dirty="0"/>
              <a:t> that are essential to daily life</a:t>
            </a:r>
            <a:r>
              <a:rPr lang="ka-GE" sz="2400" b="0" i="0" u="none" strike="noStrike" baseline="0" dirty="0"/>
              <a:t>?</a:t>
            </a:r>
          </a:p>
          <a:p>
            <a:pPr lvl="1">
              <a:lnSpc>
                <a:spcPct val="90000"/>
              </a:lnSpc>
              <a:buClrTx/>
              <a:buFont typeface="Arial"/>
              <a:buChar char="•"/>
            </a:pPr>
            <a:r>
              <a:rPr lang="en-US" sz="2400" b="0" i="0" u="none" strike="noStrike" baseline="0" dirty="0"/>
              <a:t>Digesting and assimilating food,</a:t>
            </a:r>
            <a:endParaRPr lang="en-US" sz="2400" dirty="0">
              <a:ea typeface="MS PGothic" charset="0"/>
            </a:endParaRPr>
          </a:p>
          <a:p>
            <a:pPr lvl="1">
              <a:lnSpc>
                <a:spcPct val="90000"/>
              </a:lnSpc>
              <a:buClrTx/>
              <a:buFont typeface="Arial"/>
              <a:buChar char="•"/>
            </a:pPr>
            <a:r>
              <a:rPr lang="en-US" sz="2400" dirty="0">
                <a:ea typeface="MS PGothic" charset="0"/>
              </a:rPr>
              <a:t>Synthesizing polymers for clothing, cookware, and credit cards</a:t>
            </a:r>
            <a:r>
              <a:rPr lang="ka-GE" sz="2400" dirty="0">
                <a:ea typeface="MS PGothic" charset="0"/>
              </a:rPr>
              <a:t>;</a:t>
            </a:r>
            <a:endParaRPr lang="en-US" sz="2400" dirty="0">
              <a:ea typeface="MS PGothic" charset="0"/>
            </a:endParaRPr>
          </a:p>
          <a:p>
            <a:pPr lvl="1">
              <a:lnSpc>
                <a:spcPct val="90000"/>
              </a:lnSpc>
              <a:buClrTx/>
              <a:buFont typeface="Arial"/>
              <a:buChar char="•"/>
            </a:pPr>
            <a:r>
              <a:rPr lang="en-US" sz="2400" dirty="0">
                <a:ea typeface="MS PGothic" charset="0"/>
              </a:rPr>
              <a:t>Refining crude oil into gasoline and other products</a:t>
            </a:r>
            <a:r>
              <a:rPr lang="ka-GE" sz="2400" dirty="0">
                <a:ea typeface="MS PGothic" charset="0"/>
              </a:rPr>
              <a:t>;</a:t>
            </a:r>
            <a:endParaRPr lang="en-US" sz="2400" dirty="0">
              <a:ea typeface="MS PGothic" charset="0"/>
            </a:endParaRPr>
          </a:p>
          <a:p>
            <a:pPr lvl="1">
              <a:lnSpc>
                <a:spcPct val="90000"/>
              </a:lnSpc>
              <a:buClrTx/>
              <a:buFont typeface="Arial"/>
              <a:buChar char="•"/>
            </a:pPr>
            <a:r>
              <a:rPr lang="en-US" sz="2400" dirty="0">
                <a:ea typeface="MS PGothic" charset="0"/>
              </a:rPr>
              <a:t>And much more…</a:t>
            </a:r>
          </a:p>
          <a:p>
            <a:pPr eaLnBrk="1" hangingPunct="1">
              <a:lnSpc>
                <a:spcPct val="90000"/>
              </a:lnSpc>
              <a:buClrTx/>
              <a:buFont typeface="Arial"/>
              <a:buChar char="•"/>
            </a:pPr>
            <a:endParaRPr lang="en-US" dirty="0">
              <a:latin typeface="Arial" charset="0"/>
              <a:ea typeface="MS PGothic" charset="0"/>
            </a:endParaRPr>
          </a:p>
          <a:p>
            <a:pPr>
              <a:lnSpc>
                <a:spcPct val="90000"/>
              </a:lnSpc>
              <a:buClrTx/>
              <a:buFont typeface="Arial"/>
              <a:buChar char="•"/>
            </a:pPr>
            <a:r>
              <a:rPr lang="en-US" sz="2400" b="1" dirty="0">
                <a:solidFill>
                  <a:srgbClr val="000090"/>
                </a:solidFill>
              </a:rPr>
              <a:t> As you proceed through this course, you will discover:</a:t>
            </a:r>
          </a:p>
          <a:p>
            <a:pPr lvl="1">
              <a:lnSpc>
                <a:spcPct val="90000"/>
              </a:lnSpc>
              <a:buClrTx/>
              <a:buFont typeface="Arial"/>
              <a:buChar char="•"/>
            </a:pPr>
            <a:r>
              <a:rPr lang="en-US" sz="2600" dirty="0"/>
              <a:t>Many different examples of changes in the composition and structure of matter.</a:t>
            </a:r>
          </a:p>
          <a:p>
            <a:pPr lvl="1">
              <a:lnSpc>
                <a:spcPct val="90000"/>
              </a:lnSpc>
              <a:buClrTx/>
              <a:buFont typeface="Arial"/>
              <a:buChar char="•"/>
            </a:pPr>
            <a:r>
              <a:rPr lang="en-US" sz="2600" dirty="0"/>
              <a:t>How to classify these changes in matter and understand how they occur. </a:t>
            </a:r>
          </a:p>
          <a:p>
            <a:pPr lvl="1">
              <a:lnSpc>
                <a:spcPct val="90000"/>
              </a:lnSpc>
              <a:buClrTx/>
              <a:buFont typeface="Arial"/>
              <a:buChar char="•"/>
            </a:pPr>
            <a:r>
              <a:rPr lang="en-US" sz="2600" dirty="0"/>
              <a:t>The changes in energy</a:t>
            </a:r>
            <a:r>
              <a:rPr lang="ka-GE" sz="2600" dirty="0"/>
              <a:t>,</a:t>
            </a:r>
            <a:r>
              <a:rPr lang="en-US" sz="2600" dirty="0"/>
              <a:t> that accompany these changes in matter.</a:t>
            </a:r>
            <a:endParaRPr lang="en-US" sz="2600" dirty="0">
              <a:latin typeface="Arial" charset="0"/>
              <a:ea typeface="MS PGothic" charset="0"/>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34089" y="227959"/>
            <a:ext cx="1226435" cy="83359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0777" indent="-37473588">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189" eaLnBrk="0" fontAlgn="base" hangingPunct="0">
              <a:spcBef>
                <a:spcPct val="0"/>
              </a:spcBef>
              <a:spcAft>
                <a:spcPct val="0"/>
              </a:spcAft>
              <a:defRPr sz="2400">
                <a:solidFill>
                  <a:schemeClr val="tx1"/>
                </a:solidFill>
                <a:latin typeface="Arial" charset="0"/>
                <a:ea typeface="MS PGothic" charset="0"/>
                <a:cs typeface="MS PGothic" charset="0"/>
              </a:defRPr>
            </a:lvl6pPr>
            <a:lvl7pPr marL="914377" eaLnBrk="0" fontAlgn="base" hangingPunct="0">
              <a:spcBef>
                <a:spcPct val="0"/>
              </a:spcBef>
              <a:spcAft>
                <a:spcPct val="0"/>
              </a:spcAft>
              <a:defRPr sz="2400">
                <a:solidFill>
                  <a:schemeClr val="tx1"/>
                </a:solidFill>
                <a:latin typeface="Arial" charset="0"/>
                <a:ea typeface="MS PGothic" charset="0"/>
                <a:cs typeface="MS PGothic" charset="0"/>
              </a:defRPr>
            </a:lvl7pPr>
            <a:lvl8pPr marL="1371566" eaLnBrk="0" fontAlgn="base" hangingPunct="0">
              <a:spcBef>
                <a:spcPct val="0"/>
              </a:spcBef>
              <a:spcAft>
                <a:spcPct val="0"/>
              </a:spcAft>
              <a:defRPr sz="2400">
                <a:solidFill>
                  <a:schemeClr val="tx1"/>
                </a:solidFill>
                <a:latin typeface="Arial" charset="0"/>
                <a:ea typeface="MS PGothic" charset="0"/>
                <a:cs typeface="MS PGothic" charset="0"/>
              </a:defRPr>
            </a:lvl8pPr>
            <a:lvl9pPr marL="1828754"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 typeface="Arial" charset="0"/>
              <a:buNone/>
            </a:pPr>
            <a:fld id="{0F130859-9BA1-764E-9830-D7177D7479B2}" type="slidenum">
              <a:rPr lang="en-GB" sz="1400">
                <a:solidFill>
                  <a:srgbClr val="FFFFFF"/>
                </a:solidFill>
                <a:latin typeface="Times New Roman" charset="0"/>
                <a:cs typeface="Times New Roman" charset="0"/>
              </a:rPr>
              <a:pPr>
                <a:buFont typeface="Arial" charset="0"/>
                <a:buNone/>
              </a:pPr>
              <a:t>13</a:t>
            </a:fld>
            <a:endParaRPr lang="en-GB" sz="1400">
              <a:solidFill>
                <a:srgbClr val="FFFFFF"/>
              </a:solidFill>
              <a:latin typeface="Times New Roman" charset="0"/>
              <a:cs typeface="Times New Roman" charset="0"/>
            </a:endParaRPr>
          </a:p>
        </p:txBody>
      </p:sp>
      <p:sp>
        <p:nvSpPr>
          <p:cNvPr id="7171" name="Title 3"/>
          <p:cNvSpPr>
            <a:spLocks noGrp="1"/>
          </p:cNvSpPr>
          <p:nvPr>
            <p:ph type="title"/>
          </p:nvPr>
        </p:nvSpPr>
        <p:spPr>
          <a:xfrm>
            <a:off x="2514603" y="556188"/>
            <a:ext cx="7767639" cy="609600"/>
          </a:xfrm>
        </p:spPr>
        <p:txBody>
          <a:bodyPr wrap="square" numCol="1" anchorCtr="0" compatLnSpc="1">
            <a:prstTxWarp prst="textNoShape">
              <a:avLst/>
            </a:prstTxWarp>
          </a:bodyPr>
          <a:lstStyle/>
          <a:p>
            <a:r>
              <a:rPr lang="en-US" sz="3200" dirty="0">
                <a:solidFill>
                  <a:srgbClr val="000090"/>
                </a:solidFill>
                <a:effectLst>
                  <a:outerShdw blurRad="38100" dist="38100" dir="2700000" algn="tl">
                    <a:srgbClr val="DDDDDD"/>
                  </a:outerShdw>
                </a:effectLst>
                <a:latin typeface="Arial" charset="0"/>
                <a:ea typeface="MS PGothic" charset="0"/>
                <a:cs typeface="Times New Roman" charset="0"/>
              </a:rPr>
              <a:t>The Scientific Method</a:t>
            </a:r>
          </a:p>
        </p:txBody>
      </p:sp>
      <p:sp>
        <p:nvSpPr>
          <p:cNvPr id="6" name="TextBox 5"/>
          <p:cNvSpPr txBox="1">
            <a:spLocks noChangeArrowheads="1"/>
          </p:cNvSpPr>
          <p:nvPr/>
        </p:nvSpPr>
        <p:spPr bwMode="auto">
          <a:xfrm>
            <a:off x="1327489" y="1165788"/>
            <a:ext cx="9532849" cy="52666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nSpc>
                <a:spcPct val="81000"/>
              </a:lnSpc>
              <a:buClr>
                <a:srgbClr val="000000"/>
              </a:buClr>
              <a:buSzPct val="100000"/>
              <a:buFont typeface="Arial"/>
              <a:buChar char="•"/>
            </a:pPr>
            <a:r>
              <a:rPr lang="en-US" sz="2800" dirty="0">
                <a:latin typeface="Times New Roman"/>
                <a:cs typeface="Times New Roman" charset="0"/>
              </a:rPr>
              <a:t> </a:t>
            </a:r>
            <a:r>
              <a:rPr lang="en-US" sz="2800" dirty="0">
                <a:latin typeface="+mn-lt"/>
                <a:cs typeface="Times New Roman" charset="0"/>
              </a:rPr>
              <a:t>Chemistry is a science based on </a:t>
            </a:r>
            <a:r>
              <a:rPr lang="en-US" sz="2800" i="1" dirty="0">
                <a:solidFill>
                  <a:srgbClr val="FF0000"/>
                </a:solidFill>
                <a:latin typeface="+mn-lt"/>
                <a:cs typeface="Times New Roman" charset="0"/>
              </a:rPr>
              <a:t>observation and experimentation.</a:t>
            </a:r>
            <a:endParaRPr lang="ka-GE" sz="2800" i="1" dirty="0">
              <a:solidFill>
                <a:srgbClr val="FF0000"/>
              </a:solidFill>
              <a:latin typeface="+mn-lt"/>
              <a:cs typeface="Times New Roman" charset="0"/>
            </a:endParaRPr>
          </a:p>
          <a:p>
            <a:pPr>
              <a:lnSpc>
                <a:spcPct val="81000"/>
              </a:lnSpc>
              <a:buClr>
                <a:srgbClr val="000000"/>
              </a:buClr>
              <a:buSzPct val="100000"/>
              <a:buFont typeface="Arial"/>
              <a:buChar char="•"/>
            </a:pPr>
            <a:endParaRPr lang="ka-GE" sz="2800" i="1" dirty="0">
              <a:solidFill>
                <a:srgbClr val="FF0000"/>
              </a:solidFill>
              <a:latin typeface="+mn-lt"/>
              <a:cs typeface="Times New Roman" charset="0"/>
            </a:endParaRPr>
          </a:p>
          <a:p>
            <a:pPr indent="52388" algn="just">
              <a:buFont typeface="Arial" panose="020B0604020202020204" pitchFamily="34" charset="0"/>
              <a:buChar char="•"/>
            </a:pPr>
            <a:r>
              <a:rPr lang="en-US" sz="2800" b="0" i="0" u="none" strike="noStrike" baseline="0" dirty="0">
                <a:latin typeface="+mn-lt"/>
              </a:rPr>
              <a:t>Doing chemistry involves attempting to answer</a:t>
            </a:r>
            <a:r>
              <a:rPr lang="ka-GE" sz="2800" b="0" i="0" u="none" strike="noStrike" baseline="0" dirty="0">
                <a:latin typeface="+mn-lt"/>
              </a:rPr>
              <a:t> </a:t>
            </a:r>
            <a:r>
              <a:rPr lang="en-US" sz="2800" b="0" i="0" u="none" strike="noStrike" baseline="0" dirty="0">
                <a:latin typeface="+mn-lt"/>
              </a:rPr>
              <a:t>questions and explain observations in terms of the laws and theories of chemistry, using procedures</a:t>
            </a:r>
            <a:r>
              <a:rPr lang="ka-GE" sz="2800" b="0" i="0" u="none" strike="noStrike" baseline="0" dirty="0">
                <a:latin typeface="+mn-lt"/>
              </a:rPr>
              <a:t>,</a:t>
            </a:r>
            <a:r>
              <a:rPr lang="en-US" sz="2800" b="0" i="0" u="none" strike="noStrike" baseline="0" dirty="0">
                <a:latin typeface="+mn-lt"/>
              </a:rPr>
              <a:t> that are accepted</a:t>
            </a:r>
            <a:r>
              <a:rPr lang="ka-GE" sz="2800" b="0" i="0" u="none" strike="noStrike" baseline="0" dirty="0">
                <a:latin typeface="+mn-lt"/>
              </a:rPr>
              <a:t> </a:t>
            </a:r>
            <a:r>
              <a:rPr lang="en-US" sz="2800" b="0" i="0" u="none" strike="noStrike" baseline="0" dirty="0">
                <a:latin typeface="+mn-lt"/>
              </a:rPr>
              <a:t>by the scientific community.</a:t>
            </a:r>
            <a:endParaRPr lang="ka-GE" sz="2800" b="0" i="0" u="none" strike="noStrike" baseline="0" dirty="0">
              <a:latin typeface="+mn-lt"/>
            </a:endParaRPr>
          </a:p>
          <a:p>
            <a:pPr algn="just"/>
            <a:endParaRPr lang="ka-GE" sz="2800" b="0" i="0" u="none" strike="noStrike" baseline="0" dirty="0">
              <a:latin typeface="+mn-lt"/>
            </a:endParaRPr>
          </a:p>
          <a:p>
            <a:pPr marL="60325" indent="-1588" algn="just">
              <a:buFont typeface="Arial" panose="020B0604020202020204" pitchFamily="34" charset="0"/>
              <a:buChar char="•"/>
            </a:pPr>
            <a:r>
              <a:rPr lang="en-US" sz="2800" b="0" i="0" u="none" strike="noStrike" baseline="0" dirty="0">
                <a:latin typeface="+mn-lt"/>
              </a:rPr>
              <a:t>There is no single route to answering a question or explaining an observation, but</a:t>
            </a:r>
            <a:r>
              <a:rPr lang="ka-GE" sz="2800" b="0" i="0" u="none" strike="noStrike" baseline="0" dirty="0">
                <a:latin typeface="+mn-lt"/>
              </a:rPr>
              <a:t> </a:t>
            </a:r>
            <a:r>
              <a:rPr lang="en-US" sz="2800" b="0" i="0" u="none" strike="noStrike" baseline="0" dirty="0">
                <a:latin typeface="+mn-lt"/>
              </a:rPr>
              <a:t>there is an aspect common to every approach: Each uses knowledge based on experiments</a:t>
            </a:r>
            <a:r>
              <a:rPr lang="ka-GE" sz="2800" b="0" i="0" u="none" strike="noStrike" baseline="0" dirty="0">
                <a:latin typeface="+mn-lt"/>
              </a:rPr>
              <a:t>,</a:t>
            </a:r>
            <a:r>
              <a:rPr lang="en-US" sz="2800" b="0" i="0" u="none" strike="noStrike" baseline="0" dirty="0">
                <a:latin typeface="+mn-lt"/>
              </a:rPr>
              <a:t> that can be reproduced to</a:t>
            </a:r>
            <a:r>
              <a:rPr lang="ka-GE" sz="2800" b="0" i="0" u="none" strike="noStrike" baseline="0" dirty="0">
                <a:latin typeface="+mn-lt"/>
              </a:rPr>
              <a:t>   </a:t>
            </a:r>
            <a:r>
              <a:rPr lang="en-US" sz="2800" b="0" i="0" u="none" strike="noStrike" baseline="0" dirty="0">
                <a:latin typeface="+mn-lt"/>
              </a:rPr>
              <a:t>verify the results. </a:t>
            </a:r>
            <a:endParaRPr lang="en-US" sz="2800" b="1" i="1" dirty="0">
              <a:latin typeface="+mn-lt"/>
              <a:cs typeface="Times New Roman" charset="0"/>
            </a:endParaRPr>
          </a:p>
          <a:p>
            <a:pPr>
              <a:lnSpc>
                <a:spcPct val="81000"/>
              </a:lnSpc>
              <a:buClr>
                <a:srgbClr val="000000"/>
              </a:buClr>
              <a:buSzPct val="100000"/>
              <a:buFont typeface="Arial" charset="0"/>
              <a:buNone/>
            </a:pPr>
            <a:endParaRPr lang="en-US" sz="2000" dirty="0">
              <a:latin typeface="Times New Roman"/>
              <a:cs typeface="Times New Roman" charset="0"/>
            </a:endParaRPr>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78898" y="457109"/>
            <a:ext cx="1625179" cy="110461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E3364-CA2E-45A9-85CF-612CB5FBD47E}"/>
              </a:ext>
            </a:extLst>
          </p:cNvPr>
          <p:cNvSpPr>
            <a:spLocks noGrp="1"/>
          </p:cNvSpPr>
          <p:nvPr>
            <p:ph type="title"/>
          </p:nvPr>
        </p:nvSpPr>
        <p:spPr>
          <a:xfrm>
            <a:off x="914402" y="972693"/>
            <a:ext cx="7539134" cy="497503"/>
          </a:xfrm>
        </p:spPr>
        <p:txBody>
          <a:bodyPr>
            <a:noAutofit/>
          </a:bodyPr>
          <a:lstStyle/>
          <a:p>
            <a:r>
              <a:rPr lang="en-US" sz="3600" dirty="0">
                <a:solidFill>
                  <a:srgbClr val="000090"/>
                </a:solidFill>
                <a:effectLst>
                  <a:outerShdw blurRad="38100" dist="38100" dir="2700000" algn="tl">
                    <a:srgbClr val="DDDDDD"/>
                  </a:outerShdw>
                </a:effectLst>
                <a:latin typeface="Arial" charset="0"/>
                <a:ea typeface="MS PGothic" charset="0"/>
                <a:cs typeface="Times New Roman" charset="0"/>
              </a:rPr>
              <a:t>The Scientific Method</a:t>
            </a:r>
            <a:endParaRPr lang="en-US" sz="3600" dirty="0"/>
          </a:p>
        </p:txBody>
      </p:sp>
      <p:pic>
        <p:nvPicPr>
          <p:cNvPr id="3" name="Picture 2" descr="OSX-Stacked-TM-RGB-300dpi-2016.jpg">
            <a:extLst>
              <a:ext uri="{FF2B5EF4-FFF2-40B4-BE49-F238E27FC236}">
                <a16:creationId xmlns:a16="http://schemas.microsoft.com/office/drawing/2014/main" id="{B43427AD-3411-45D1-B635-A44F9CB171B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66090" y="611458"/>
            <a:ext cx="1226435" cy="833592"/>
          </a:xfrm>
          <a:prstGeom prst="rect">
            <a:avLst/>
          </a:prstGeom>
        </p:spPr>
      </p:pic>
      <p:sp>
        <p:nvSpPr>
          <p:cNvPr id="5" name="TextBox 4">
            <a:extLst>
              <a:ext uri="{FF2B5EF4-FFF2-40B4-BE49-F238E27FC236}">
                <a16:creationId xmlns:a16="http://schemas.microsoft.com/office/drawing/2014/main" id="{561247B5-4D5F-4D0A-8A1C-C47ABCB99A82}"/>
              </a:ext>
            </a:extLst>
          </p:cNvPr>
          <p:cNvSpPr txBox="1"/>
          <p:nvPr/>
        </p:nvSpPr>
        <p:spPr>
          <a:xfrm>
            <a:off x="914402" y="1804062"/>
            <a:ext cx="10478123" cy="4081245"/>
          </a:xfrm>
          <a:prstGeom prst="rect">
            <a:avLst/>
          </a:prstGeom>
          <a:noFill/>
        </p:spPr>
        <p:txBody>
          <a:bodyPr wrap="square">
            <a:spAutoFit/>
          </a:bodyPr>
          <a:lstStyle/>
          <a:p>
            <a:pPr>
              <a:lnSpc>
                <a:spcPct val="81000"/>
              </a:lnSpc>
              <a:buClr>
                <a:srgbClr val="000000"/>
              </a:buClr>
              <a:buSzPct val="100000"/>
              <a:buFont typeface="Arial"/>
              <a:buChar char="•"/>
            </a:pPr>
            <a:r>
              <a:rPr lang="en-US" sz="3200" dirty="0">
                <a:latin typeface="+mn-lt"/>
                <a:cs typeface="Times New Roman" charset="0"/>
              </a:rPr>
              <a:t>Chemists often formulate a</a:t>
            </a:r>
            <a:r>
              <a:rPr lang="en-US" sz="3200" b="1" dirty="0">
                <a:latin typeface="+mn-lt"/>
                <a:cs typeface="Times New Roman" charset="0"/>
              </a:rPr>
              <a:t> </a:t>
            </a:r>
            <a:r>
              <a:rPr lang="en-US" sz="3200" b="1" dirty="0">
                <a:solidFill>
                  <a:srgbClr val="000090"/>
                </a:solidFill>
                <a:latin typeface="+mn-lt"/>
                <a:cs typeface="Times New Roman" charset="0"/>
              </a:rPr>
              <a:t>hypothesis – a tentative explanation of observations. </a:t>
            </a:r>
          </a:p>
          <a:p>
            <a:pPr>
              <a:lnSpc>
                <a:spcPct val="81000"/>
              </a:lnSpc>
              <a:buClr>
                <a:srgbClr val="000000"/>
              </a:buClr>
              <a:buSzPct val="100000"/>
              <a:buFont typeface="Arial"/>
              <a:buChar char="•"/>
            </a:pPr>
            <a:endParaRPr lang="en-US" sz="3200" b="1" dirty="0">
              <a:latin typeface="+mn-lt"/>
              <a:cs typeface="Times New Roman" charset="0"/>
            </a:endParaRPr>
          </a:p>
          <a:p>
            <a:pPr>
              <a:lnSpc>
                <a:spcPct val="81000"/>
              </a:lnSpc>
              <a:buClr>
                <a:srgbClr val="000000"/>
              </a:buClr>
              <a:buSzPct val="100000"/>
            </a:pPr>
            <a:endParaRPr lang="en-US" sz="3200" dirty="0">
              <a:latin typeface="+mn-lt"/>
            </a:endParaRPr>
          </a:p>
          <a:p>
            <a:pPr>
              <a:lnSpc>
                <a:spcPct val="81000"/>
              </a:lnSpc>
              <a:buClr>
                <a:srgbClr val="000000"/>
              </a:buClr>
              <a:buSzPct val="100000"/>
              <a:buFont typeface="Arial"/>
              <a:buChar char="•"/>
            </a:pPr>
            <a:r>
              <a:rPr lang="en-US" sz="3200" dirty="0">
                <a:latin typeface="+mn-lt"/>
              </a:rPr>
              <a:t>Summarize a vast number of experimental observations, and describe or predict some facet of the natural world.</a:t>
            </a:r>
          </a:p>
          <a:p>
            <a:pPr>
              <a:lnSpc>
                <a:spcPct val="81000"/>
              </a:lnSpc>
              <a:buClr>
                <a:srgbClr val="000000"/>
              </a:buClr>
              <a:buSzPct val="100000"/>
              <a:buFont typeface="Arial"/>
              <a:buChar char="•"/>
            </a:pPr>
            <a:endParaRPr lang="en-US" sz="3200" b="1" dirty="0">
              <a:latin typeface="+mn-lt"/>
              <a:cs typeface="Times New Roman" charset="0"/>
            </a:endParaRPr>
          </a:p>
          <a:p>
            <a:pPr>
              <a:lnSpc>
                <a:spcPct val="81000"/>
              </a:lnSpc>
              <a:buClr>
                <a:srgbClr val="000000"/>
              </a:buClr>
              <a:buSzPct val="100000"/>
              <a:buFont typeface="Arial"/>
              <a:buChar char="•"/>
            </a:pPr>
            <a:r>
              <a:rPr lang="en-US" sz="3200" b="1" dirty="0">
                <a:solidFill>
                  <a:srgbClr val="002060"/>
                </a:solidFill>
                <a:latin typeface="+mn-lt"/>
                <a:cs typeface="Times New Roman" charset="0"/>
              </a:rPr>
              <a:t> </a:t>
            </a:r>
            <a:r>
              <a:rPr lang="en-US" sz="3200" b="1" i="0" u="none" strike="noStrike" baseline="0" dirty="0">
                <a:solidFill>
                  <a:srgbClr val="002060"/>
                </a:solidFill>
              </a:rPr>
              <a:t>Scientific</a:t>
            </a:r>
            <a:r>
              <a:rPr lang="ka-GE" sz="3200" b="1" i="0" u="none" strike="noStrike" baseline="0" dirty="0">
                <a:solidFill>
                  <a:srgbClr val="002060"/>
                </a:solidFill>
              </a:rPr>
              <a:t> </a:t>
            </a:r>
            <a:r>
              <a:rPr lang="en-US" sz="3200" b="1" dirty="0">
                <a:solidFill>
                  <a:srgbClr val="000090"/>
                </a:solidFill>
                <a:latin typeface="+mn-lt"/>
                <a:cs typeface="Times New Roman" charset="0"/>
              </a:rPr>
              <a:t>Theory -  </a:t>
            </a:r>
            <a:r>
              <a:rPr lang="en-US" sz="3200" dirty="0">
                <a:latin typeface="+mn-lt"/>
              </a:rPr>
              <a:t>A well-substantiated, comprehensive, testable explanation of a particular aspect of nature.</a:t>
            </a:r>
            <a:endParaRPr lang="en-US" sz="3200" b="1" dirty="0">
              <a:latin typeface="+mn-lt"/>
              <a:cs typeface="Times New Roman" charset="0"/>
            </a:endParaRPr>
          </a:p>
        </p:txBody>
      </p:sp>
    </p:spTree>
    <p:extLst>
      <p:ext uri="{BB962C8B-B14F-4D97-AF65-F5344CB8AC3E}">
        <p14:creationId xmlns:p14="http://schemas.microsoft.com/office/powerpoint/2010/main" val="3348733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0777" indent="-37473588">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189" eaLnBrk="0" fontAlgn="base" hangingPunct="0">
              <a:spcBef>
                <a:spcPct val="0"/>
              </a:spcBef>
              <a:spcAft>
                <a:spcPct val="0"/>
              </a:spcAft>
              <a:defRPr sz="2400">
                <a:solidFill>
                  <a:schemeClr val="tx1"/>
                </a:solidFill>
                <a:latin typeface="Arial" charset="0"/>
                <a:ea typeface="MS PGothic" charset="0"/>
                <a:cs typeface="MS PGothic" charset="0"/>
              </a:defRPr>
            </a:lvl6pPr>
            <a:lvl7pPr marL="914377" eaLnBrk="0" fontAlgn="base" hangingPunct="0">
              <a:spcBef>
                <a:spcPct val="0"/>
              </a:spcBef>
              <a:spcAft>
                <a:spcPct val="0"/>
              </a:spcAft>
              <a:defRPr sz="2400">
                <a:solidFill>
                  <a:schemeClr val="tx1"/>
                </a:solidFill>
                <a:latin typeface="Arial" charset="0"/>
                <a:ea typeface="MS PGothic" charset="0"/>
                <a:cs typeface="MS PGothic" charset="0"/>
              </a:defRPr>
            </a:lvl7pPr>
            <a:lvl8pPr marL="1371566" eaLnBrk="0" fontAlgn="base" hangingPunct="0">
              <a:spcBef>
                <a:spcPct val="0"/>
              </a:spcBef>
              <a:spcAft>
                <a:spcPct val="0"/>
              </a:spcAft>
              <a:defRPr sz="2400">
                <a:solidFill>
                  <a:schemeClr val="tx1"/>
                </a:solidFill>
                <a:latin typeface="Arial" charset="0"/>
                <a:ea typeface="MS PGothic" charset="0"/>
                <a:cs typeface="MS PGothic" charset="0"/>
              </a:defRPr>
            </a:lvl8pPr>
            <a:lvl9pPr marL="1828754"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 typeface="Arial" charset="0"/>
              <a:buNone/>
            </a:pPr>
            <a:fld id="{B18E00C3-A9D1-A341-8633-B6C23F166430}" type="slidenum">
              <a:rPr lang="en-GB" sz="1400">
                <a:solidFill>
                  <a:srgbClr val="FFFFFF"/>
                </a:solidFill>
                <a:latin typeface="Times New Roman" charset="0"/>
                <a:cs typeface="Times New Roman" charset="0"/>
              </a:rPr>
              <a:pPr>
                <a:buFont typeface="Arial" charset="0"/>
                <a:buNone/>
              </a:pPr>
              <a:t>15</a:t>
            </a:fld>
            <a:endParaRPr lang="en-GB" sz="1400">
              <a:solidFill>
                <a:srgbClr val="FFFFFF"/>
              </a:solidFill>
              <a:latin typeface="Times New Roman" charset="0"/>
              <a:cs typeface="Times New Roman" charset="0"/>
            </a:endParaRPr>
          </a:p>
        </p:txBody>
      </p:sp>
      <p:sp>
        <p:nvSpPr>
          <p:cNvPr id="7171" name="Title 3"/>
          <p:cNvSpPr>
            <a:spLocks noGrp="1"/>
          </p:cNvSpPr>
          <p:nvPr>
            <p:ph type="title"/>
          </p:nvPr>
        </p:nvSpPr>
        <p:spPr>
          <a:xfrm>
            <a:off x="2485202" y="147416"/>
            <a:ext cx="7767637" cy="609600"/>
          </a:xfrm>
        </p:spPr>
        <p:txBody>
          <a:bodyPr wrap="square" numCol="1" anchorCtr="0" compatLnSpc="1">
            <a:prstTxWarp prst="textNoShape">
              <a:avLst/>
            </a:prstTxWarp>
          </a:bodyPr>
          <a:lstStyle/>
          <a:p>
            <a:r>
              <a:rPr lang="en-US" sz="3200" dirty="0">
                <a:solidFill>
                  <a:srgbClr val="000090"/>
                </a:solidFill>
                <a:effectLst>
                  <a:outerShdw blurRad="38100" dist="38100" dir="2700000" algn="tl">
                    <a:srgbClr val="DDDDDD"/>
                  </a:outerShdw>
                </a:effectLst>
                <a:latin typeface="Arial" charset="0"/>
                <a:ea typeface="MS PGothic" charset="0"/>
                <a:cs typeface="Times New Roman" charset="0"/>
              </a:rPr>
              <a:t>The Scientific Method</a:t>
            </a:r>
          </a:p>
        </p:txBody>
      </p:sp>
      <p:sp>
        <p:nvSpPr>
          <p:cNvPr id="26628" name="TextBox 6"/>
          <p:cNvSpPr txBox="1">
            <a:spLocks noChangeArrowheads="1"/>
          </p:cNvSpPr>
          <p:nvPr/>
        </p:nvSpPr>
        <p:spPr bwMode="auto">
          <a:xfrm>
            <a:off x="1981200" y="609601"/>
            <a:ext cx="8153400" cy="249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Clr>
                <a:srgbClr val="000000"/>
              </a:buClr>
              <a:buSzPct val="100000"/>
              <a:buFont typeface="Arial" charset="0"/>
              <a:buNone/>
            </a:pPr>
            <a:r>
              <a:rPr lang="en-US" sz="2000" b="1" i="1">
                <a:latin typeface="Times New Roman" charset="0"/>
                <a:cs typeface="Times New Roman" charset="0"/>
              </a:rPr>
              <a:t>	</a:t>
            </a:r>
            <a:endParaRPr lang="en-US" sz="2000" i="1">
              <a:latin typeface="Times New Roman" charset="0"/>
              <a:cs typeface="Times New Roman" charset="0"/>
            </a:endParaRPr>
          </a:p>
          <a:p>
            <a:pPr>
              <a:buClr>
                <a:srgbClr val="00B0F0"/>
              </a:buClr>
              <a:buSzPct val="100000"/>
            </a:pPr>
            <a:endParaRPr lang="en-US">
              <a:solidFill>
                <a:srgbClr val="000090"/>
              </a:solidFill>
              <a:latin typeface="Times New Roman" charset="0"/>
              <a:cs typeface="Times New Roman" charset="0"/>
            </a:endParaRPr>
          </a:p>
          <a:p>
            <a:pPr>
              <a:buClr>
                <a:srgbClr val="00B0F0"/>
              </a:buClr>
              <a:buSzPct val="100000"/>
            </a:pPr>
            <a:endParaRPr lang="en-US" sz="2600" b="1">
              <a:latin typeface="Times New Roman" charset="0"/>
              <a:cs typeface="Times New Roman" charset="0"/>
            </a:endParaRPr>
          </a:p>
          <a:p>
            <a:pPr>
              <a:buClr>
                <a:srgbClr val="00B0F0"/>
              </a:buClr>
              <a:buSzPct val="100000"/>
              <a:buFont typeface="Arial" charset="0"/>
              <a:buChar char="•"/>
            </a:pPr>
            <a:endParaRPr lang="en-US" sz="2600" b="1">
              <a:latin typeface="Times New Roman" charset="0"/>
              <a:cs typeface="Times New Roman" charset="0"/>
            </a:endParaRPr>
          </a:p>
          <a:p>
            <a:pPr>
              <a:buClr>
                <a:srgbClr val="00B0F0"/>
              </a:buClr>
              <a:buSzPct val="100000"/>
            </a:pPr>
            <a:endParaRPr lang="en-US" sz="2000" b="1" i="1">
              <a:solidFill>
                <a:srgbClr val="0070C0"/>
              </a:solidFill>
              <a:latin typeface="Times New Roman" charset="0"/>
              <a:cs typeface="Times New Roman" charset="0"/>
            </a:endParaRPr>
          </a:p>
          <a:p>
            <a:pPr>
              <a:buClr>
                <a:srgbClr val="000000"/>
              </a:buClr>
              <a:buSzPct val="100000"/>
              <a:buFont typeface="Arial" charset="0"/>
              <a:buNone/>
            </a:pPr>
            <a:endParaRPr lang="en-US" sz="2000" b="1" i="1">
              <a:latin typeface="Times New Roman" charset="0"/>
              <a:cs typeface="Times New Roman" charset="0"/>
            </a:endParaRPr>
          </a:p>
          <a:p>
            <a:pPr>
              <a:buClr>
                <a:srgbClr val="000000"/>
              </a:buClr>
              <a:buSzPct val="100000"/>
              <a:buFont typeface="Arial" charset="0"/>
              <a:buNone/>
            </a:pPr>
            <a:endParaRPr lang="en-US" sz="2000">
              <a:latin typeface="Times New Roman" charset="0"/>
              <a:cs typeface="Times New Roman" charset="0"/>
            </a:endParaRPr>
          </a:p>
        </p:txBody>
      </p:sp>
      <p:pic>
        <p:nvPicPr>
          <p:cNvPr id="26629" name="Picture Placeholder 2" descr="CNX_Chem_01_01_SciMethod.jpg"/>
          <p:cNvPicPr>
            <a:picLocks noChangeAspect="1"/>
          </p:cNvPicPr>
          <p:nvPr/>
        </p:nvPicPr>
        <p:blipFill>
          <a:blip r:embed="rId2" cstate="email">
            <a:extLst>
              <a:ext uri="{28A0092B-C50C-407E-A947-70E740481C1C}">
                <a14:useLocalDpi xmlns:a14="http://schemas.microsoft.com/office/drawing/2010/main" val="0"/>
              </a:ext>
            </a:extLst>
          </a:blip>
          <a:srcRect l="2603" r="2049"/>
          <a:stretch>
            <a:fillRect/>
          </a:stretch>
        </p:blipFill>
        <p:spPr bwMode="auto">
          <a:xfrm>
            <a:off x="2121500" y="864042"/>
            <a:ext cx="7467600" cy="4615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6"/>
          <p:cNvSpPr txBox="1">
            <a:spLocks/>
          </p:cNvSpPr>
          <p:nvPr/>
        </p:nvSpPr>
        <p:spPr>
          <a:xfrm>
            <a:off x="554637" y="5544201"/>
            <a:ext cx="11292350" cy="1166383"/>
          </a:xfrm>
          <a:prstGeom prst="rect">
            <a:avLst/>
          </a:prstGeom>
        </p:spPr>
        <p:txBody>
          <a:bodyPr>
            <a:noAutofit/>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S PGothic" panose="020B0600070205080204" pitchFamily="34" charset="-128"/>
                <a:cs typeface="MS PGothic" charset="0"/>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S PGothic" panose="020B0600070205080204" pitchFamily="34" charset="-128"/>
                <a:cs typeface="MS PGothic" charset="0"/>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S PGothic" panose="020B0600070205080204" pitchFamily="34" charset="-128"/>
                <a:cs typeface="MS PGothic" charset="0"/>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S PGothic" panose="020B0600070205080204" pitchFamily="34" charset="-128"/>
                <a:cs typeface="MS PGothic" charset="0"/>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S PGothic" panose="020B0600070205080204" pitchFamily="34" charset="-128"/>
                <a:cs typeface="MS PGothic"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2000" dirty="0"/>
              <a:t>The scientific method follows a process similar to the one shown in this diagram. All the key components are shown, in roughly the right order. Scientific progress is seldom neat and clean: It requires open inquiry and the reworking of questions and ideas in response to findings.</a:t>
            </a:r>
          </a:p>
        </p:txBody>
      </p:sp>
      <p:pic>
        <p:nvPicPr>
          <p:cNvPr id="7" name="Picture 6"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4089" y="227959"/>
            <a:ext cx="1226435" cy="83359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0777" indent="-37473588">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189" eaLnBrk="0" fontAlgn="base" hangingPunct="0">
              <a:spcBef>
                <a:spcPct val="0"/>
              </a:spcBef>
              <a:spcAft>
                <a:spcPct val="0"/>
              </a:spcAft>
              <a:defRPr sz="2400">
                <a:solidFill>
                  <a:schemeClr val="tx1"/>
                </a:solidFill>
                <a:latin typeface="Arial" charset="0"/>
                <a:ea typeface="MS PGothic" charset="0"/>
                <a:cs typeface="MS PGothic" charset="0"/>
              </a:defRPr>
            </a:lvl6pPr>
            <a:lvl7pPr marL="914377" eaLnBrk="0" fontAlgn="base" hangingPunct="0">
              <a:spcBef>
                <a:spcPct val="0"/>
              </a:spcBef>
              <a:spcAft>
                <a:spcPct val="0"/>
              </a:spcAft>
              <a:defRPr sz="2400">
                <a:solidFill>
                  <a:schemeClr val="tx1"/>
                </a:solidFill>
                <a:latin typeface="Arial" charset="0"/>
                <a:ea typeface="MS PGothic" charset="0"/>
                <a:cs typeface="MS PGothic" charset="0"/>
              </a:defRPr>
            </a:lvl7pPr>
            <a:lvl8pPr marL="1371566" eaLnBrk="0" fontAlgn="base" hangingPunct="0">
              <a:spcBef>
                <a:spcPct val="0"/>
              </a:spcBef>
              <a:spcAft>
                <a:spcPct val="0"/>
              </a:spcAft>
              <a:defRPr sz="2400">
                <a:solidFill>
                  <a:schemeClr val="tx1"/>
                </a:solidFill>
                <a:latin typeface="Arial" charset="0"/>
                <a:ea typeface="MS PGothic" charset="0"/>
                <a:cs typeface="MS PGothic" charset="0"/>
              </a:defRPr>
            </a:lvl8pPr>
            <a:lvl9pPr marL="1828754"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 typeface="Arial" charset="0"/>
              <a:buNone/>
            </a:pPr>
            <a:fld id="{0F130859-9BA1-764E-9830-D7177D7479B2}" type="slidenum">
              <a:rPr lang="en-GB" sz="1400">
                <a:solidFill>
                  <a:srgbClr val="FFFFFF"/>
                </a:solidFill>
                <a:latin typeface="Times New Roman" charset="0"/>
                <a:cs typeface="Times New Roman" charset="0"/>
              </a:rPr>
              <a:pPr>
                <a:buFont typeface="Arial" charset="0"/>
                <a:buNone/>
              </a:pPr>
              <a:t>16</a:t>
            </a:fld>
            <a:endParaRPr lang="en-GB" sz="1400">
              <a:solidFill>
                <a:srgbClr val="FFFFFF"/>
              </a:solidFill>
              <a:latin typeface="Times New Roman" charset="0"/>
              <a:cs typeface="Times New Roman" charset="0"/>
            </a:endParaRPr>
          </a:p>
        </p:txBody>
      </p:sp>
      <p:sp>
        <p:nvSpPr>
          <p:cNvPr id="7171" name="Title 3"/>
          <p:cNvSpPr>
            <a:spLocks noGrp="1"/>
          </p:cNvSpPr>
          <p:nvPr>
            <p:ph type="title"/>
          </p:nvPr>
        </p:nvSpPr>
        <p:spPr>
          <a:xfrm>
            <a:off x="2222643" y="381000"/>
            <a:ext cx="7767639" cy="609600"/>
          </a:xfrm>
        </p:spPr>
        <p:txBody>
          <a:bodyPr wrap="square" numCol="1" anchorCtr="0" compatLnSpc="1">
            <a:prstTxWarp prst="textNoShape">
              <a:avLst/>
            </a:prstTxWarp>
          </a:bodyPr>
          <a:lstStyle/>
          <a:p>
            <a:r>
              <a:rPr lang="en-US" sz="3200" dirty="0">
                <a:solidFill>
                  <a:srgbClr val="000090"/>
                </a:solidFill>
                <a:effectLst>
                  <a:outerShdw blurRad="38100" dist="38100" dir="2700000" algn="tl">
                    <a:srgbClr val="DDDDDD"/>
                  </a:outerShdw>
                </a:effectLst>
                <a:latin typeface="Arial" charset="0"/>
                <a:ea typeface="MS PGothic" charset="0"/>
                <a:cs typeface="Times New Roman" charset="0"/>
              </a:rPr>
              <a:t>The Domains of Chemistry</a:t>
            </a:r>
          </a:p>
        </p:txBody>
      </p:sp>
      <p:sp>
        <p:nvSpPr>
          <p:cNvPr id="6" name="TextBox 5"/>
          <p:cNvSpPr txBox="1">
            <a:spLocks noChangeArrowheads="1"/>
          </p:cNvSpPr>
          <p:nvPr/>
        </p:nvSpPr>
        <p:spPr bwMode="auto">
          <a:xfrm>
            <a:off x="859196" y="1074402"/>
            <a:ext cx="10987790" cy="5815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nSpc>
                <a:spcPct val="81000"/>
              </a:lnSpc>
              <a:buClr>
                <a:srgbClr val="000000"/>
              </a:buClr>
              <a:buSzPct val="100000"/>
              <a:buFont typeface="Arial"/>
              <a:buChar char="•"/>
            </a:pPr>
            <a:r>
              <a:rPr lang="en-US" dirty="0">
                <a:latin typeface="Times New Roman"/>
                <a:cs typeface="Times New Roman" charset="0"/>
              </a:rPr>
              <a:t> </a:t>
            </a:r>
            <a:r>
              <a:rPr lang="en-US" sz="2800" dirty="0"/>
              <a:t>Chemists study and describe the behavior of matter and energy in three different domains.</a:t>
            </a:r>
            <a:endParaRPr lang="en-US" sz="2800" i="1" dirty="0">
              <a:solidFill>
                <a:srgbClr val="000090"/>
              </a:solidFill>
              <a:latin typeface="Times New Roman"/>
              <a:cs typeface="Times New Roman" charset="0"/>
            </a:endParaRPr>
          </a:p>
          <a:p>
            <a:pPr>
              <a:lnSpc>
                <a:spcPct val="81000"/>
              </a:lnSpc>
              <a:buClr>
                <a:srgbClr val="000000"/>
              </a:buClr>
              <a:buSzPct val="100000"/>
              <a:buFont typeface="Arial"/>
              <a:buChar char="•"/>
            </a:pPr>
            <a:endParaRPr lang="en-US" sz="2800" b="1" i="1" dirty="0">
              <a:solidFill>
                <a:srgbClr val="000090"/>
              </a:solidFill>
              <a:latin typeface="Times New Roman"/>
              <a:cs typeface="Times New Roman" charset="0"/>
            </a:endParaRPr>
          </a:p>
          <a:p>
            <a:pPr>
              <a:lnSpc>
                <a:spcPct val="81000"/>
              </a:lnSpc>
              <a:buClr>
                <a:srgbClr val="000000"/>
              </a:buClr>
              <a:buSzPct val="100000"/>
            </a:pPr>
            <a:r>
              <a:rPr lang="en-US" sz="2800" b="1" dirty="0">
                <a:solidFill>
                  <a:srgbClr val="000090"/>
                </a:solidFill>
                <a:latin typeface="Times New Roman"/>
                <a:cs typeface="Times New Roman" charset="0"/>
              </a:rPr>
              <a:t>1)</a:t>
            </a:r>
            <a:r>
              <a:rPr lang="en-US" sz="2800" b="1" i="1" dirty="0">
                <a:solidFill>
                  <a:srgbClr val="000090"/>
                </a:solidFill>
                <a:latin typeface="Times New Roman"/>
                <a:cs typeface="Times New Roman" charset="0"/>
              </a:rPr>
              <a:t> </a:t>
            </a:r>
            <a:r>
              <a:rPr lang="en-US" sz="2800" dirty="0"/>
              <a:t>The </a:t>
            </a:r>
            <a:r>
              <a:rPr lang="en-US" sz="2800" b="1" dirty="0">
                <a:solidFill>
                  <a:srgbClr val="000090"/>
                </a:solidFill>
              </a:rPr>
              <a:t>macroscopic domain </a:t>
            </a:r>
            <a:r>
              <a:rPr lang="en-US" sz="2800" dirty="0"/>
              <a:t>is familiar to us: It is the realm of everyday things, that are large, enough to be sensed, directly by human sight or touch.</a:t>
            </a:r>
            <a:r>
              <a:rPr lang="ka-GE" sz="2800" dirty="0"/>
              <a:t> </a:t>
            </a:r>
            <a:r>
              <a:rPr lang="en-US" sz="2800" b="0" i="1" u="none" strike="noStrike" baseline="0" dirty="0">
                <a:latin typeface="+mn-lt"/>
              </a:rPr>
              <a:t>Macro- </a:t>
            </a:r>
            <a:r>
              <a:rPr lang="en-US" sz="2800" b="0" i="0" u="none" strike="noStrike" baseline="0" dirty="0">
                <a:latin typeface="+mn-lt"/>
              </a:rPr>
              <a:t>is a Greek word, that means “large</a:t>
            </a:r>
            <a:r>
              <a:rPr lang="ka-GE" sz="2800" b="0" i="0" u="none" strike="noStrike" baseline="0" dirty="0">
                <a:latin typeface="+mn-lt"/>
              </a:rPr>
              <a:t>“</a:t>
            </a:r>
            <a:r>
              <a:rPr lang="en-US" sz="2800" b="0" i="0" u="none" strike="noStrike" baseline="0" dirty="0">
                <a:latin typeface="+mn-lt"/>
              </a:rPr>
              <a:t>.</a:t>
            </a:r>
            <a:endParaRPr lang="en-US" sz="2800" b="1" dirty="0">
              <a:solidFill>
                <a:srgbClr val="000090"/>
              </a:solidFill>
              <a:latin typeface="+mn-lt"/>
              <a:cs typeface="Times New Roman" charset="0"/>
            </a:endParaRPr>
          </a:p>
          <a:p>
            <a:pPr>
              <a:lnSpc>
                <a:spcPct val="81000"/>
              </a:lnSpc>
              <a:buClr>
                <a:srgbClr val="000000"/>
              </a:buClr>
              <a:buSzPct val="100000"/>
              <a:buFont typeface="Arial"/>
              <a:buChar char="•"/>
            </a:pPr>
            <a:endParaRPr lang="en-US" sz="2800" b="1" dirty="0">
              <a:solidFill>
                <a:srgbClr val="000090"/>
              </a:solidFill>
              <a:latin typeface="Times New Roman"/>
              <a:cs typeface="Times New Roman" charset="0"/>
            </a:endParaRPr>
          </a:p>
          <a:p>
            <a:pPr>
              <a:lnSpc>
                <a:spcPct val="81000"/>
              </a:lnSpc>
              <a:buClr>
                <a:srgbClr val="000000"/>
              </a:buClr>
              <a:buSzPct val="100000"/>
            </a:pPr>
            <a:r>
              <a:rPr lang="en-US" sz="2800" b="1" dirty="0">
                <a:solidFill>
                  <a:srgbClr val="000090"/>
                </a:solidFill>
                <a:latin typeface="Times New Roman"/>
                <a:cs typeface="Times New Roman" charset="0"/>
              </a:rPr>
              <a:t>2) </a:t>
            </a:r>
            <a:r>
              <a:rPr lang="en-US" sz="2800" dirty="0"/>
              <a:t>The </a:t>
            </a:r>
            <a:r>
              <a:rPr lang="en-US" sz="2800" b="1" dirty="0">
                <a:solidFill>
                  <a:srgbClr val="000090"/>
                </a:solidFill>
              </a:rPr>
              <a:t>microscopic domain </a:t>
            </a:r>
            <a:r>
              <a:rPr lang="en-US" sz="2800" dirty="0"/>
              <a:t>of chemistry is almost always visited in the imagination. </a:t>
            </a:r>
            <a:r>
              <a:rPr lang="en-US" sz="2800" i="1" dirty="0"/>
              <a:t>Micro</a:t>
            </a:r>
            <a:r>
              <a:rPr lang="en-US" sz="2800" dirty="0"/>
              <a:t> -also comes from Greek and means “small.” Some aspects of the microscopic domains are visible through a microscope. </a:t>
            </a:r>
            <a:endParaRPr lang="en-US" sz="2800" dirty="0">
              <a:latin typeface="Times New Roman"/>
              <a:cs typeface="Times New Roman" charset="0"/>
            </a:endParaRPr>
          </a:p>
          <a:p>
            <a:pPr>
              <a:lnSpc>
                <a:spcPct val="81000"/>
              </a:lnSpc>
              <a:buClr>
                <a:srgbClr val="000000"/>
              </a:buClr>
              <a:buSzPct val="100000"/>
              <a:buFont typeface="Arial"/>
              <a:buChar char="•"/>
            </a:pPr>
            <a:endParaRPr lang="en-US" sz="2800" b="1" dirty="0">
              <a:latin typeface="Times New Roman"/>
              <a:cs typeface="Times New Roman" charset="0"/>
            </a:endParaRPr>
          </a:p>
          <a:p>
            <a:pPr>
              <a:lnSpc>
                <a:spcPct val="81000"/>
              </a:lnSpc>
              <a:buClr>
                <a:srgbClr val="000000"/>
              </a:buClr>
              <a:buSzPct val="100000"/>
            </a:pPr>
            <a:r>
              <a:rPr lang="en-US" sz="2800" b="1" dirty="0">
                <a:solidFill>
                  <a:srgbClr val="000090"/>
                </a:solidFill>
                <a:latin typeface="Times New Roman"/>
                <a:cs typeface="Times New Roman" charset="0"/>
              </a:rPr>
              <a:t>3) </a:t>
            </a:r>
            <a:r>
              <a:rPr lang="en-US" sz="2800" dirty="0"/>
              <a:t>The </a:t>
            </a:r>
            <a:r>
              <a:rPr lang="en-US" sz="2800" b="1" dirty="0">
                <a:solidFill>
                  <a:srgbClr val="000090"/>
                </a:solidFill>
              </a:rPr>
              <a:t>symbolic domain </a:t>
            </a:r>
            <a:r>
              <a:rPr lang="en-US" sz="2800" dirty="0"/>
              <a:t>contains the specialized language, used to represent components of the macroscopic and microscopic domains, such as chemical symbols. </a:t>
            </a:r>
            <a:endParaRPr lang="en-US" sz="2800" b="1" dirty="0">
              <a:latin typeface="Times New Roman"/>
              <a:cs typeface="Times New Roman" charset="0"/>
            </a:endParaRPr>
          </a:p>
          <a:p>
            <a:pPr>
              <a:lnSpc>
                <a:spcPct val="150000"/>
              </a:lnSpc>
              <a:buClr>
                <a:srgbClr val="00B0F0"/>
              </a:buClr>
              <a:buSzPct val="100000"/>
            </a:pPr>
            <a:endParaRPr lang="en-US" b="1" dirty="0">
              <a:latin typeface="Times New Roman"/>
              <a:cs typeface="Times New Roman" charset="0"/>
            </a:endParaRPr>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34089" y="227959"/>
            <a:ext cx="1226435" cy="83359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CNX_Chem_01_01_WaterDom.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793" r="-13793"/>
          <a:stretch>
            <a:fillRect/>
          </a:stretch>
        </p:blipFill>
        <p:spPr>
          <a:xfrm>
            <a:off x="1338398" y="779304"/>
            <a:ext cx="9100511" cy="3950487"/>
          </a:xfrm>
        </p:spPr>
      </p:pic>
      <p:sp>
        <p:nvSpPr>
          <p:cNvPr id="7" name="Text Placeholder 6"/>
          <p:cNvSpPr>
            <a:spLocks noGrp="1"/>
          </p:cNvSpPr>
          <p:nvPr>
            <p:ph type="body" sz="quarter" idx="14"/>
          </p:nvPr>
        </p:nvSpPr>
        <p:spPr>
          <a:xfrm>
            <a:off x="1273846" y="4729792"/>
            <a:ext cx="9801589" cy="1906410"/>
          </a:xfrm>
        </p:spPr>
        <p:txBody>
          <a:bodyPr>
            <a:noAutofit/>
          </a:bodyPr>
          <a:lstStyle/>
          <a:p>
            <a:pPr marL="342891" indent="-342891">
              <a:spcBef>
                <a:spcPts val="0"/>
              </a:spcBef>
              <a:spcAft>
                <a:spcPts val="0"/>
              </a:spcAft>
              <a:buAutoNum type="alphaLcParenBoth"/>
            </a:pPr>
            <a:r>
              <a:rPr lang="en-US" sz="1600" dirty="0"/>
              <a:t>Moisture in the air, icebergs, and the ocean represent water in the macroscopic domain. </a:t>
            </a:r>
          </a:p>
          <a:p>
            <a:pPr marL="342891" indent="-342891">
              <a:spcBef>
                <a:spcPts val="0"/>
              </a:spcBef>
              <a:spcAft>
                <a:spcPts val="0"/>
              </a:spcAft>
              <a:buAutoNum type="alphaLcParenBoth"/>
            </a:pPr>
            <a:r>
              <a:rPr lang="en-US" sz="1600" dirty="0"/>
              <a:t>At the molecular level (microscopic domain), gas molecules are far apart and disorganized, solid water molecules are close together and organized, and liquid molecules are close together and disorganized. </a:t>
            </a:r>
          </a:p>
          <a:p>
            <a:pPr marL="342891" indent="-342891">
              <a:spcBef>
                <a:spcPts val="0"/>
              </a:spcBef>
              <a:spcAft>
                <a:spcPts val="0"/>
              </a:spcAft>
              <a:buAutoNum type="alphaLcParenBoth"/>
            </a:pPr>
            <a:r>
              <a:rPr lang="en-US" sz="1600" dirty="0"/>
              <a:t>The formula H</a:t>
            </a:r>
            <a:r>
              <a:rPr lang="en-US" sz="1600" baseline="-25000" dirty="0"/>
              <a:t>2</a:t>
            </a:r>
            <a:r>
              <a:rPr lang="en-US" sz="1600" dirty="0"/>
              <a:t>O symbolizes water, and (</a:t>
            </a:r>
            <a:r>
              <a:rPr lang="en-US" sz="1600" i="1" dirty="0"/>
              <a:t>g</a:t>
            </a:r>
            <a:r>
              <a:rPr lang="en-US" sz="1600" dirty="0"/>
              <a:t>), (</a:t>
            </a:r>
            <a:r>
              <a:rPr lang="en-US" sz="1600" i="1" dirty="0"/>
              <a:t>s</a:t>
            </a:r>
            <a:r>
              <a:rPr lang="en-US" sz="1600" dirty="0"/>
              <a:t>), and (</a:t>
            </a:r>
            <a:r>
              <a:rPr lang="en-US" sz="1600" i="1" dirty="0"/>
              <a:t>l</a:t>
            </a:r>
            <a:r>
              <a:rPr lang="en-US" sz="1600" dirty="0"/>
              <a:t>) symbolize its phases. </a:t>
            </a:r>
            <a:endParaRPr lang="ka-GE" sz="1600" dirty="0"/>
          </a:p>
          <a:p>
            <a:pPr marL="344488">
              <a:spcBef>
                <a:spcPts val="0"/>
              </a:spcBef>
              <a:spcAft>
                <a:spcPts val="0"/>
              </a:spcAft>
            </a:pPr>
            <a:r>
              <a:rPr lang="ka-GE" sz="1600" dirty="0"/>
              <a:t> </a:t>
            </a:r>
            <a:r>
              <a:rPr lang="en-US" sz="1600" dirty="0"/>
              <a:t>Note</a:t>
            </a:r>
            <a:r>
              <a:rPr lang="ka-GE" sz="1600" dirty="0"/>
              <a:t>,</a:t>
            </a:r>
            <a:r>
              <a:rPr lang="en-US" sz="1600" dirty="0"/>
              <a:t> that clouds are actually comprised of either very small liquid water droplets or solid water crystals; </a:t>
            </a:r>
            <a:r>
              <a:rPr lang="ka-GE" sz="1600" dirty="0"/>
              <a:t>   </a:t>
            </a:r>
            <a:r>
              <a:rPr lang="en-US" sz="1600" dirty="0"/>
              <a:t>gaseous water in our atmosphere is not visible to the naked eye, although it may be sensed as humidity. (credit a: modification of work by “</a:t>
            </a:r>
            <a:r>
              <a:rPr lang="en-US" sz="1600" dirty="0" err="1"/>
              <a:t>Gorkaazk</a:t>
            </a:r>
            <a:r>
              <a:rPr lang="en-US" sz="1600" dirty="0"/>
              <a:t>”/Wikimedia Commons)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43011" y="219387"/>
            <a:ext cx="1226435" cy="833592"/>
          </a:xfrm>
          <a:prstGeom prst="rect">
            <a:avLst/>
          </a:prstGeom>
        </p:spPr>
      </p:pic>
      <p:sp>
        <p:nvSpPr>
          <p:cNvPr id="9" name="Title 3"/>
          <p:cNvSpPr>
            <a:spLocks noGrp="1"/>
          </p:cNvSpPr>
          <p:nvPr>
            <p:ph type="title"/>
          </p:nvPr>
        </p:nvSpPr>
        <p:spPr>
          <a:xfrm>
            <a:off x="2221226" y="-85413"/>
            <a:ext cx="5538685" cy="609600"/>
          </a:xfrm>
        </p:spPr>
        <p:txBody>
          <a:bodyPr wrap="square" numCol="1" anchorCtr="0" compatLnSpc="1">
            <a:prstTxWarp prst="textNoShape">
              <a:avLst/>
            </a:prstTxWarp>
            <a:normAutofit/>
          </a:bodyPr>
          <a:lstStyle/>
          <a:p>
            <a:r>
              <a:rPr lang="en-US" b="1" i="1" dirty="0">
                <a:solidFill>
                  <a:srgbClr val="000090"/>
                </a:solidFill>
                <a:effectLst>
                  <a:outerShdw blurRad="38100" dist="38100" dir="2700000" algn="tl">
                    <a:srgbClr val="DDDDDD"/>
                  </a:outerShdw>
                </a:effectLst>
                <a:latin typeface="Arial" charset="0"/>
                <a:ea typeface="MS PGothic" charset="0"/>
                <a:cs typeface="Times New Roman" charset="0"/>
              </a:rPr>
              <a:t>The Domains of Chemistry</a:t>
            </a:r>
          </a:p>
        </p:txBody>
      </p:sp>
    </p:spTree>
    <p:extLst>
      <p:ext uri="{BB962C8B-B14F-4D97-AF65-F5344CB8AC3E}">
        <p14:creationId xmlns:p14="http://schemas.microsoft.com/office/powerpoint/2010/main" val="3894567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0A45-8D95-414F-8E89-3644A6DED2E7}"/>
              </a:ext>
            </a:extLst>
          </p:cNvPr>
          <p:cNvSpPr>
            <a:spLocks noGrp="1"/>
          </p:cNvSpPr>
          <p:nvPr>
            <p:ph type="title"/>
          </p:nvPr>
        </p:nvSpPr>
        <p:spPr>
          <a:xfrm>
            <a:off x="1319135" y="1061551"/>
            <a:ext cx="7445118" cy="659535"/>
          </a:xfrm>
        </p:spPr>
        <p:txBody>
          <a:bodyPr>
            <a:normAutofit fontScale="90000"/>
          </a:bodyPr>
          <a:lstStyle/>
          <a:p>
            <a:r>
              <a:rPr lang="en-US" b="1" dirty="0">
                <a:solidFill>
                  <a:srgbClr val="000090"/>
                </a:solidFill>
                <a:ea typeface="ＭＳ Ｐゴシック" charset="0"/>
                <a:cs typeface="ＭＳ Ｐゴシック" charset="0"/>
              </a:rPr>
              <a:t>1.2 Phases and Classification of Matter</a:t>
            </a:r>
            <a:endParaRPr lang="en-US" dirty="0"/>
          </a:p>
        </p:txBody>
      </p:sp>
      <p:sp>
        <p:nvSpPr>
          <p:cNvPr id="4" name="Text Placeholder 3">
            <a:extLst>
              <a:ext uri="{FF2B5EF4-FFF2-40B4-BE49-F238E27FC236}">
                <a16:creationId xmlns:a16="http://schemas.microsoft.com/office/drawing/2014/main" id="{FD8F4ECE-31D5-4A1E-A1DF-1E376D5F8A20}"/>
              </a:ext>
            </a:extLst>
          </p:cNvPr>
          <p:cNvSpPr>
            <a:spLocks noGrp="1"/>
          </p:cNvSpPr>
          <p:nvPr>
            <p:ph type="body" sz="quarter" idx="14"/>
          </p:nvPr>
        </p:nvSpPr>
        <p:spPr>
          <a:xfrm>
            <a:off x="794479" y="1764173"/>
            <a:ext cx="10073390" cy="4852496"/>
          </a:xfrm>
        </p:spPr>
        <p:txBody>
          <a:bodyPr>
            <a:noAutofit/>
          </a:bodyPr>
          <a:lstStyle/>
          <a:p>
            <a:r>
              <a:rPr lang="en-US" sz="2400" b="1" dirty="0"/>
              <a:t>By the end of this section, you will be able to:</a:t>
            </a:r>
          </a:p>
          <a:p>
            <a:endParaRPr lang="en-US" sz="2400" b="1" dirty="0"/>
          </a:p>
          <a:p>
            <a:pPr indent="509588"/>
            <a:r>
              <a:rPr lang="en-US" sz="2400" dirty="0"/>
              <a:t>• </a:t>
            </a:r>
            <a:r>
              <a:rPr lang="en-US" sz="2400" b="1" dirty="0"/>
              <a:t>Describe the basic properties of each physical state of matter: solid, liquid, and gas.</a:t>
            </a:r>
          </a:p>
          <a:p>
            <a:pPr indent="509588" algn="just"/>
            <a:r>
              <a:rPr lang="en-US" sz="2400" b="1" dirty="0"/>
              <a:t>• Distinguish between mass and weight;</a:t>
            </a:r>
          </a:p>
          <a:p>
            <a:pPr indent="509588" algn="just"/>
            <a:r>
              <a:rPr lang="en-US" sz="2400" b="1" dirty="0"/>
              <a:t>• Apply the law of conservation of matter;</a:t>
            </a:r>
          </a:p>
          <a:p>
            <a:pPr indent="509588" algn="just"/>
            <a:r>
              <a:rPr lang="en-US" sz="2400" b="1" dirty="0"/>
              <a:t>• Classify matter as an element, compound, homogeneous mixture, or heterogeneous mixture with regard to its physical state and composition;</a:t>
            </a:r>
          </a:p>
          <a:p>
            <a:pPr indent="509588" algn="just"/>
            <a:r>
              <a:rPr lang="en-US" sz="2400" b="1" dirty="0"/>
              <a:t>• Define and give examples of atoms and molecules.</a:t>
            </a:r>
          </a:p>
        </p:txBody>
      </p:sp>
      <p:pic>
        <p:nvPicPr>
          <p:cNvPr id="5" name="Picture 4" descr="OSX-Stacked-TM-RGB-300dpi-2016.jpg">
            <a:extLst>
              <a:ext uri="{FF2B5EF4-FFF2-40B4-BE49-F238E27FC236}">
                <a16:creationId xmlns:a16="http://schemas.microsoft.com/office/drawing/2014/main" id="{4DFAB7D5-A6AA-4BCD-8051-9EAFE37B75A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13184" y="887494"/>
            <a:ext cx="1226435" cy="833592"/>
          </a:xfrm>
          <a:prstGeom prst="rect">
            <a:avLst/>
          </a:prstGeom>
        </p:spPr>
      </p:pic>
    </p:spTree>
    <p:extLst>
      <p:ext uri="{BB962C8B-B14F-4D97-AF65-F5344CB8AC3E}">
        <p14:creationId xmlns:p14="http://schemas.microsoft.com/office/powerpoint/2010/main" val="2838079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389" y="869430"/>
            <a:ext cx="8484434" cy="654888"/>
          </a:xfrm>
        </p:spPr>
        <p:txBody>
          <a:bodyPr wrap="square" numCol="1" anchorCtr="0" compatLnSpc="1">
            <a:prstTxWarp prst="textNoShape">
              <a:avLst/>
            </a:prstTxWarp>
            <a:normAutofit/>
          </a:bodyPr>
          <a:lstStyle/>
          <a:p>
            <a:pPr eaLnBrk="1" hangingPunct="1">
              <a:defRPr/>
            </a:pPr>
            <a:r>
              <a:rPr lang="en-US" sz="2600" b="1" dirty="0">
                <a:solidFill>
                  <a:srgbClr val="000090"/>
                </a:solidFill>
                <a:ea typeface="ＭＳ Ｐゴシック" charset="0"/>
                <a:cs typeface="ＭＳ Ｐゴシック" charset="0"/>
              </a:rPr>
              <a:t>1.2 Phases and Classification of Matter</a:t>
            </a:r>
          </a:p>
        </p:txBody>
      </p:sp>
      <p:sp>
        <p:nvSpPr>
          <p:cNvPr id="27651" name="Content Placeholder 2"/>
          <p:cNvSpPr>
            <a:spLocks noGrp="1"/>
          </p:cNvSpPr>
          <p:nvPr>
            <p:ph idx="1"/>
          </p:nvPr>
        </p:nvSpPr>
        <p:spPr>
          <a:xfrm>
            <a:off x="779489" y="1685437"/>
            <a:ext cx="10448144" cy="4805307"/>
          </a:xfrm>
        </p:spPr>
        <p:txBody>
          <a:bodyPr>
            <a:noAutofit/>
          </a:bodyPr>
          <a:lstStyle/>
          <a:p>
            <a:pPr>
              <a:buClr>
                <a:schemeClr val="tx1"/>
              </a:buClr>
            </a:pPr>
            <a:r>
              <a:rPr lang="en-US" sz="2800" b="1" dirty="0">
                <a:solidFill>
                  <a:srgbClr val="000090"/>
                </a:solidFill>
                <a:ea typeface="MS PGothic" charset="0"/>
              </a:rPr>
              <a:t>Matter - </a:t>
            </a:r>
            <a:r>
              <a:rPr lang="en-US" sz="2800" b="1" dirty="0"/>
              <a:t>is defined as </a:t>
            </a:r>
            <a:r>
              <a:rPr lang="en-US" sz="2800" b="1" dirty="0">
                <a:ea typeface="MS PGothic" charset="0"/>
              </a:rPr>
              <a:t>anything, that occupies space and has mass</a:t>
            </a:r>
            <a:r>
              <a:rPr lang="ka-GE" sz="2800" b="1" dirty="0">
                <a:ea typeface="MS PGothic" charset="0"/>
              </a:rPr>
              <a:t> </a:t>
            </a:r>
            <a:r>
              <a:rPr lang="en-US" sz="2800" b="1" i="0" u="none" strike="noStrike" baseline="0" dirty="0"/>
              <a:t>and it is all around us.</a:t>
            </a:r>
            <a:endParaRPr lang="en-US" sz="2800" b="1" dirty="0">
              <a:ea typeface="MS PGothic" charset="0"/>
            </a:endParaRPr>
          </a:p>
          <a:p>
            <a:pPr>
              <a:buClr>
                <a:schemeClr val="tx1"/>
              </a:buClr>
            </a:pPr>
            <a:r>
              <a:rPr lang="en-US" sz="2800" b="1" dirty="0">
                <a:ea typeface="MS PGothic" charset="0"/>
              </a:rPr>
              <a:t> The three most common states or phases of matter:</a:t>
            </a:r>
          </a:p>
          <a:p>
            <a:r>
              <a:rPr lang="en-US" sz="2800" b="1" dirty="0">
                <a:ea typeface="MS PGothic" charset="0"/>
              </a:rPr>
              <a:t>1) A </a:t>
            </a:r>
            <a:r>
              <a:rPr lang="en-US" sz="2800" b="1" dirty="0">
                <a:solidFill>
                  <a:srgbClr val="0000FF"/>
                </a:solidFill>
                <a:ea typeface="MS PGothic" charset="0"/>
              </a:rPr>
              <a:t>solid </a:t>
            </a:r>
            <a:r>
              <a:rPr lang="en-US" sz="2800" b="1" dirty="0">
                <a:ea typeface="MS PGothic" charset="0"/>
              </a:rPr>
              <a:t>is rigid and posses a definite shape. </a:t>
            </a:r>
            <a:endParaRPr lang="en-US" sz="2800" dirty="0">
              <a:ea typeface="MS PGothic" charset="0"/>
            </a:endParaRPr>
          </a:p>
          <a:p>
            <a:endParaRPr lang="en-US" sz="2800" dirty="0">
              <a:ea typeface="MS PGothic" charset="0"/>
            </a:endParaRPr>
          </a:p>
          <a:p>
            <a:r>
              <a:rPr lang="en-US" sz="2800" b="1" dirty="0">
                <a:ea typeface="MS PGothic" charset="0"/>
              </a:rPr>
              <a:t>2) A </a:t>
            </a:r>
            <a:r>
              <a:rPr lang="en-US" sz="2800" b="1" dirty="0">
                <a:solidFill>
                  <a:srgbClr val="FF0000"/>
                </a:solidFill>
                <a:ea typeface="MS PGothic" charset="0"/>
              </a:rPr>
              <a:t>liquid </a:t>
            </a:r>
            <a:r>
              <a:rPr lang="en-US" sz="2800" b="1" dirty="0">
                <a:ea typeface="MS PGothic" charset="0"/>
              </a:rPr>
              <a:t>flows and takes the shape of its container.</a:t>
            </a:r>
            <a:endParaRPr lang="en-US" sz="2800" b="1" dirty="0">
              <a:solidFill>
                <a:srgbClr val="FF0000"/>
              </a:solidFill>
              <a:ea typeface="MS PGothic" charset="0"/>
            </a:endParaRPr>
          </a:p>
          <a:p>
            <a:endParaRPr lang="en-US" sz="2800" dirty="0">
              <a:ea typeface="MS PGothic" charset="0"/>
            </a:endParaRPr>
          </a:p>
          <a:p>
            <a:r>
              <a:rPr lang="en-US" sz="2800" b="1" dirty="0">
                <a:ea typeface="MS PGothic" charset="0"/>
              </a:rPr>
              <a:t>3) A </a:t>
            </a:r>
            <a:r>
              <a:rPr lang="en-US" sz="2800" b="1" dirty="0">
                <a:solidFill>
                  <a:srgbClr val="660066"/>
                </a:solidFill>
                <a:ea typeface="MS PGothic" charset="0"/>
              </a:rPr>
              <a:t>gas </a:t>
            </a:r>
            <a:r>
              <a:rPr lang="en-US" sz="2800" b="1" dirty="0">
                <a:ea typeface="MS PGothic" charset="0"/>
              </a:rPr>
              <a:t>takes both the shape and volume of its container. </a:t>
            </a:r>
            <a:endParaRPr lang="en-US" sz="2800" dirty="0">
              <a:ea typeface="MS PGothic" charset="0"/>
            </a:endParaRPr>
          </a:p>
        </p:txBody>
      </p:sp>
      <p:sp>
        <p:nvSpPr>
          <p:cNvPr id="2765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0777" indent="-37473588">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189" eaLnBrk="0" fontAlgn="base" hangingPunct="0">
              <a:spcBef>
                <a:spcPct val="0"/>
              </a:spcBef>
              <a:spcAft>
                <a:spcPct val="0"/>
              </a:spcAft>
              <a:defRPr sz="2400">
                <a:solidFill>
                  <a:schemeClr val="tx1"/>
                </a:solidFill>
                <a:latin typeface="Arial" charset="0"/>
                <a:ea typeface="MS PGothic" charset="0"/>
                <a:cs typeface="MS PGothic" charset="0"/>
              </a:defRPr>
            </a:lvl6pPr>
            <a:lvl7pPr marL="914377" eaLnBrk="0" fontAlgn="base" hangingPunct="0">
              <a:spcBef>
                <a:spcPct val="0"/>
              </a:spcBef>
              <a:spcAft>
                <a:spcPct val="0"/>
              </a:spcAft>
              <a:defRPr sz="2400">
                <a:solidFill>
                  <a:schemeClr val="tx1"/>
                </a:solidFill>
                <a:latin typeface="Arial" charset="0"/>
                <a:ea typeface="MS PGothic" charset="0"/>
                <a:cs typeface="MS PGothic" charset="0"/>
              </a:defRPr>
            </a:lvl7pPr>
            <a:lvl8pPr marL="1371566" eaLnBrk="0" fontAlgn="base" hangingPunct="0">
              <a:spcBef>
                <a:spcPct val="0"/>
              </a:spcBef>
              <a:spcAft>
                <a:spcPct val="0"/>
              </a:spcAft>
              <a:defRPr sz="2400">
                <a:solidFill>
                  <a:schemeClr val="tx1"/>
                </a:solidFill>
                <a:latin typeface="Arial" charset="0"/>
                <a:ea typeface="MS PGothic" charset="0"/>
                <a:cs typeface="MS PGothic" charset="0"/>
              </a:defRPr>
            </a:lvl8pPr>
            <a:lvl9pPr marL="1828754"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66A4E50-84AF-9C40-B51E-36A0321DAB3F}" type="slidenum">
              <a:rPr lang="en-US" sz="1400">
                <a:solidFill>
                  <a:srgbClr val="FFFFFF"/>
                </a:solidFill>
              </a:rPr>
              <a:pPr/>
              <a:t>19</a:t>
            </a:fld>
            <a:endParaRPr lang="en-US" sz="1400" dirty="0">
              <a:solidFill>
                <a:srgbClr val="FFFFFF"/>
              </a:solidFill>
            </a:endParaRPr>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77134" y="809981"/>
            <a:ext cx="1226435" cy="8335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2B7E7-4024-49FD-A736-6990E7CE5D8F}"/>
              </a:ext>
            </a:extLst>
          </p:cNvPr>
          <p:cNvSpPr>
            <a:spLocks noGrp="1"/>
          </p:cNvSpPr>
          <p:nvPr>
            <p:ph type="title"/>
          </p:nvPr>
        </p:nvSpPr>
        <p:spPr>
          <a:xfrm>
            <a:off x="1673902" y="458609"/>
            <a:ext cx="7721600" cy="611780"/>
          </a:xfrm>
        </p:spPr>
        <p:txBody>
          <a:bodyPr>
            <a:normAutofit/>
          </a:bodyPr>
          <a:lstStyle/>
          <a:p>
            <a:pPr algn="ctr"/>
            <a:r>
              <a:rPr lang="en-US" sz="3200" b="1" i="0" u="none" strike="noStrike" baseline="0" dirty="0">
                <a:solidFill>
                  <a:srgbClr val="354DA2"/>
                </a:solidFill>
                <a:latin typeface="+mn-lt"/>
              </a:rPr>
              <a:t>Essential Ideas</a:t>
            </a:r>
            <a:endParaRPr lang="en-US" sz="3200" dirty="0">
              <a:latin typeface="+mn-lt"/>
            </a:endParaRPr>
          </a:p>
        </p:txBody>
      </p:sp>
      <p:pic>
        <p:nvPicPr>
          <p:cNvPr id="16" name="Content Placeholder 15">
            <a:extLst>
              <a:ext uri="{FF2B5EF4-FFF2-40B4-BE49-F238E27FC236}">
                <a16:creationId xmlns:a16="http://schemas.microsoft.com/office/drawing/2014/main" id="{9ECF8C7C-193B-407E-B62E-71C5C522E2EC}"/>
              </a:ext>
            </a:extLst>
          </p:cNvPr>
          <p:cNvPicPr>
            <a:picLocks noGrp="1" noChangeAspect="1"/>
          </p:cNvPicPr>
          <p:nvPr>
            <p:ph idx="1"/>
          </p:nvPr>
        </p:nvPicPr>
        <p:blipFill>
          <a:blip r:embed="rId2"/>
          <a:stretch>
            <a:fillRect/>
          </a:stretch>
        </p:blipFill>
        <p:spPr>
          <a:xfrm>
            <a:off x="268375" y="1505263"/>
            <a:ext cx="11655249" cy="2802355"/>
          </a:xfrm>
        </p:spPr>
      </p:pic>
      <p:pic>
        <p:nvPicPr>
          <p:cNvPr id="17" name="Picture 16" descr="OSX-Stacked-TM-RGB-300dpi-2016.jpg">
            <a:extLst>
              <a:ext uri="{FF2B5EF4-FFF2-40B4-BE49-F238E27FC236}">
                <a16:creationId xmlns:a16="http://schemas.microsoft.com/office/drawing/2014/main" id="{884BFC53-2430-4D0B-A651-B1C5B0E8679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04880" y="404736"/>
            <a:ext cx="1226435" cy="833592"/>
          </a:xfrm>
          <a:prstGeom prst="rect">
            <a:avLst/>
          </a:prstGeom>
        </p:spPr>
      </p:pic>
      <p:sp>
        <p:nvSpPr>
          <p:cNvPr id="19" name="TextBox 18">
            <a:extLst>
              <a:ext uri="{FF2B5EF4-FFF2-40B4-BE49-F238E27FC236}">
                <a16:creationId xmlns:a16="http://schemas.microsoft.com/office/drawing/2014/main" id="{56A3E42E-9DC0-4817-B79B-9AEAE95472EC}"/>
              </a:ext>
            </a:extLst>
          </p:cNvPr>
          <p:cNvSpPr txBox="1"/>
          <p:nvPr/>
        </p:nvSpPr>
        <p:spPr>
          <a:xfrm>
            <a:off x="463970" y="4537129"/>
            <a:ext cx="11264057" cy="1631216"/>
          </a:xfrm>
          <a:prstGeom prst="rect">
            <a:avLst/>
          </a:prstGeom>
          <a:noFill/>
        </p:spPr>
        <p:txBody>
          <a:bodyPr wrap="square">
            <a:spAutoFit/>
          </a:bodyPr>
          <a:lstStyle/>
          <a:p>
            <a:pPr algn="just"/>
            <a:r>
              <a:rPr lang="en-US" sz="2000" b="1" i="0" u="none" strike="noStrike" baseline="0" dirty="0">
                <a:solidFill>
                  <a:srgbClr val="944B8D"/>
                </a:solidFill>
                <a:latin typeface="LiberationSans-Bold"/>
              </a:rPr>
              <a:t>Figure 1.1 </a:t>
            </a:r>
            <a:r>
              <a:rPr lang="en-US" sz="2000" b="1" i="0" u="none" strike="noStrike" baseline="0" dirty="0">
                <a:solidFill>
                  <a:srgbClr val="000000"/>
                </a:solidFill>
                <a:latin typeface="LiberationSans"/>
              </a:rPr>
              <a:t>Chemical substances and processes, are essential for our existence, providing sustenance, keeping us</a:t>
            </a:r>
            <a:r>
              <a:rPr lang="ru-RU" sz="2000" b="1" i="0" u="none" strike="noStrike" baseline="0" dirty="0">
                <a:solidFill>
                  <a:srgbClr val="000000"/>
                </a:solidFill>
                <a:latin typeface="LiberationSans"/>
              </a:rPr>
              <a:t> </a:t>
            </a:r>
            <a:r>
              <a:rPr lang="en-US" sz="2000" b="1" i="0" u="none" strike="noStrike" baseline="0" dirty="0">
                <a:solidFill>
                  <a:srgbClr val="000000"/>
                </a:solidFill>
                <a:latin typeface="LiberationSans"/>
              </a:rPr>
              <a:t>clean and healthy, fabricating electronic devices, enabling transportation, and much more. </a:t>
            </a:r>
            <a:r>
              <a:rPr lang="en-US" sz="2000" b="0" i="0" u="none" strike="noStrike" baseline="0" dirty="0">
                <a:solidFill>
                  <a:srgbClr val="000000"/>
                </a:solidFill>
                <a:latin typeface="LiberationSans"/>
              </a:rPr>
              <a:t>(credit “left”: modification</a:t>
            </a:r>
            <a:r>
              <a:rPr lang="ru-RU" sz="2000" b="0" i="0" u="none" strike="noStrike" baseline="0" dirty="0">
                <a:solidFill>
                  <a:srgbClr val="000000"/>
                </a:solidFill>
                <a:latin typeface="LiberationSans"/>
              </a:rPr>
              <a:t> </a:t>
            </a:r>
            <a:r>
              <a:rPr lang="en-US" sz="2000" b="0" i="0" u="none" strike="noStrike" baseline="0" dirty="0">
                <a:solidFill>
                  <a:srgbClr val="000000"/>
                </a:solidFill>
                <a:latin typeface="LiberationSans"/>
              </a:rPr>
              <a:t>of work by “</a:t>
            </a:r>
            <a:r>
              <a:rPr lang="en-US" sz="2000" b="0" i="0" u="none" strike="noStrike" baseline="0" dirty="0" err="1">
                <a:solidFill>
                  <a:srgbClr val="000000"/>
                </a:solidFill>
                <a:latin typeface="LiberationSans"/>
              </a:rPr>
              <a:t>vxla</a:t>
            </a:r>
            <a:r>
              <a:rPr lang="en-US" sz="2000" b="0" i="0" u="none" strike="noStrike" baseline="0" dirty="0">
                <a:solidFill>
                  <a:srgbClr val="000000"/>
                </a:solidFill>
                <a:latin typeface="LiberationSans"/>
              </a:rPr>
              <a:t>”/Flickr; credit “left middle”: modification of work by “the Italian voice”/Flickr; credit “right middle”:</a:t>
            </a:r>
            <a:r>
              <a:rPr lang="ru-RU" sz="2000" b="0" i="0" u="none" strike="noStrike" baseline="0" dirty="0">
                <a:solidFill>
                  <a:srgbClr val="000000"/>
                </a:solidFill>
                <a:latin typeface="LiberationSans"/>
              </a:rPr>
              <a:t> </a:t>
            </a:r>
            <a:r>
              <a:rPr lang="en-US" sz="2000" b="0" i="0" u="none" strike="noStrike" baseline="0" dirty="0">
                <a:solidFill>
                  <a:srgbClr val="000000"/>
                </a:solidFill>
                <a:latin typeface="LiberationSans"/>
              </a:rPr>
              <a:t>modification of work by Jason Trim; credit “right”: modification of work by “</a:t>
            </a:r>
            <a:r>
              <a:rPr lang="en-US" sz="2000" b="0" i="0" u="none" strike="noStrike" baseline="0" dirty="0" err="1">
                <a:solidFill>
                  <a:srgbClr val="000000"/>
                </a:solidFill>
                <a:latin typeface="LiberationSans"/>
              </a:rPr>
              <a:t>gosheshe</a:t>
            </a:r>
            <a:r>
              <a:rPr lang="en-US" sz="2000" b="0" i="0" u="none" strike="noStrike" baseline="0" dirty="0">
                <a:solidFill>
                  <a:srgbClr val="000000"/>
                </a:solidFill>
                <a:latin typeface="LiberationSans"/>
              </a:rPr>
              <a:t>”/Flickr)</a:t>
            </a:r>
            <a:endParaRPr lang="en-US" sz="2000" dirty="0"/>
          </a:p>
        </p:txBody>
      </p:sp>
    </p:spTree>
    <p:extLst>
      <p:ext uri="{BB962C8B-B14F-4D97-AF65-F5344CB8AC3E}">
        <p14:creationId xmlns:p14="http://schemas.microsoft.com/office/powerpoint/2010/main" val="892857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Placeholder 1" descr="CNX_Chem_01_02_StatesMatt.jpg"/>
          <p:cNvPicPr>
            <a:picLocks noChangeAspect="1"/>
          </p:cNvPicPr>
          <p:nvPr/>
        </p:nvPicPr>
        <p:blipFill>
          <a:blip r:embed="rId2" cstate="email">
            <a:extLst>
              <a:ext uri="{28A0092B-C50C-407E-A947-70E740481C1C}">
                <a14:useLocalDpi xmlns:a14="http://schemas.microsoft.com/office/drawing/2010/main" val="0"/>
              </a:ext>
            </a:extLst>
          </a:blip>
          <a:srcRect l="3378" r="6148"/>
          <a:stretch>
            <a:fillRect/>
          </a:stretch>
        </p:blipFill>
        <p:spPr bwMode="auto">
          <a:xfrm>
            <a:off x="1746255" y="1073563"/>
            <a:ext cx="8639175"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6"/>
          <p:cNvSpPr txBox="1">
            <a:spLocks/>
          </p:cNvSpPr>
          <p:nvPr/>
        </p:nvSpPr>
        <p:spPr>
          <a:xfrm>
            <a:off x="1981200" y="6037957"/>
            <a:ext cx="8062912" cy="452784"/>
          </a:xfrm>
          <a:prstGeom prst="rect">
            <a:avLst/>
          </a:prstGeom>
        </p:spPr>
        <p:txBody>
          <a:bodyPr>
            <a:normAutofit/>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S PGothic" panose="020B0600070205080204" pitchFamily="34" charset="-128"/>
                <a:cs typeface="MS PGothic" charset="0"/>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S PGothic" panose="020B0600070205080204" pitchFamily="34" charset="-128"/>
                <a:cs typeface="MS PGothic" charset="0"/>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S PGothic" panose="020B0600070205080204" pitchFamily="34" charset="-128"/>
                <a:cs typeface="MS PGothic" charset="0"/>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S PGothic" panose="020B0600070205080204" pitchFamily="34" charset="-128"/>
                <a:cs typeface="MS PGothic" charset="0"/>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S PGothic" panose="020B0600070205080204" pitchFamily="34" charset="-128"/>
                <a:cs typeface="MS PGothic"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600" dirty="0"/>
              <a:t>The three most common states or phases of matter are solid, liquid, and gas.</a:t>
            </a:r>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4089" y="227959"/>
            <a:ext cx="1226435" cy="833592"/>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155" y="1031315"/>
            <a:ext cx="6825937" cy="697812"/>
          </a:xfrm>
        </p:spPr>
        <p:txBody>
          <a:bodyPr wrap="square" numCol="1" anchorCtr="0" compatLnSpc="1">
            <a:prstTxWarp prst="textNoShape">
              <a:avLst/>
            </a:prstTxWarp>
          </a:bodyPr>
          <a:lstStyle/>
          <a:p>
            <a:pPr>
              <a:defRPr/>
            </a:pPr>
            <a:r>
              <a:rPr lang="en-US" b="1" dirty="0">
                <a:solidFill>
                  <a:srgbClr val="008000"/>
                </a:solidFill>
                <a:ea typeface="MS PGothic" charset="0"/>
              </a:rPr>
              <a:t>Plasma: </a:t>
            </a:r>
            <a:r>
              <a:rPr lang="en-US" b="1" dirty="0">
                <a:solidFill>
                  <a:schemeClr val="tx1"/>
                </a:solidFill>
                <a:ea typeface="MS PGothic" charset="0"/>
              </a:rPr>
              <a:t>A Fourth State of Matter</a:t>
            </a:r>
          </a:p>
        </p:txBody>
      </p:sp>
      <p:sp>
        <p:nvSpPr>
          <p:cNvPr id="29699" name="Content Placeholder 3"/>
          <p:cNvSpPr>
            <a:spLocks noGrp="1"/>
          </p:cNvSpPr>
          <p:nvPr>
            <p:ph idx="1"/>
          </p:nvPr>
        </p:nvSpPr>
        <p:spPr>
          <a:xfrm>
            <a:off x="450765" y="1933935"/>
            <a:ext cx="11232389" cy="5475850"/>
          </a:xfrm>
        </p:spPr>
        <p:txBody>
          <a:bodyPr>
            <a:noAutofit/>
          </a:bodyPr>
          <a:lstStyle/>
          <a:p>
            <a:pPr>
              <a:buClrTx/>
              <a:buFont typeface="Arial"/>
              <a:buChar char="•"/>
            </a:pPr>
            <a:r>
              <a:rPr lang="en-US" sz="2400" b="1" dirty="0">
                <a:solidFill>
                  <a:srgbClr val="008000"/>
                </a:solidFill>
                <a:latin typeface="Arial" charset="0"/>
                <a:ea typeface="MS PGothic" charset="0"/>
              </a:rPr>
              <a:t> Plasma</a:t>
            </a:r>
            <a:r>
              <a:rPr lang="en-US" sz="2400" b="1" dirty="0">
                <a:latin typeface="Arial" charset="0"/>
                <a:ea typeface="MS PGothic" charset="0"/>
              </a:rPr>
              <a:t> – </a:t>
            </a:r>
            <a:r>
              <a:rPr lang="en-US" sz="2400" dirty="0">
                <a:latin typeface="Arial" charset="0"/>
                <a:ea typeface="MS PGothic" charset="0"/>
              </a:rPr>
              <a:t>A gaseous state of matter</a:t>
            </a:r>
            <a:r>
              <a:rPr lang="ka-GE" sz="2400" dirty="0">
                <a:latin typeface="Arial" charset="0"/>
                <a:ea typeface="MS PGothic" charset="0"/>
              </a:rPr>
              <a:t>,</a:t>
            </a:r>
            <a:r>
              <a:rPr lang="en-US" sz="2400" dirty="0">
                <a:latin typeface="Arial" charset="0"/>
                <a:ea typeface="MS PGothic" charset="0"/>
              </a:rPr>
              <a:t> that contains an appreciable amount of electrically charged particles. </a:t>
            </a:r>
          </a:p>
          <a:p>
            <a:pPr>
              <a:buClrTx/>
              <a:buFont typeface="Arial"/>
              <a:buChar char="•"/>
            </a:pPr>
            <a:r>
              <a:rPr lang="en-US" sz="2400" b="1" dirty="0">
                <a:latin typeface="Arial" charset="0"/>
                <a:ea typeface="MS PGothic" charset="0"/>
              </a:rPr>
              <a:t> Plasma has unique properties distinct from ordinary gases. </a:t>
            </a:r>
          </a:p>
          <a:p>
            <a:pPr>
              <a:buClrTx/>
              <a:buFont typeface="Arial"/>
              <a:buChar char="•"/>
            </a:pPr>
            <a:r>
              <a:rPr lang="en-US" sz="2400" b="1" dirty="0">
                <a:latin typeface="Arial" charset="0"/>
                <a:ea typeface="MS PGothic" charset="0"/>
              </a:rPr>
              <a:t> Plasma is found in certain high temperature environments.</a:t>
            </a:r>
          </a:p>
          <a:p>
            <a:pPr lvl="1">
              <a:buClrTx/>
              <a:buFont typeface="Arial"/>
              <a:buChar char="•"/>
            </a:pPr>
            <a:r>
              <a:rPr lang="en-US" sz="2400" dirty="0">
                <a:latin typeface="Arial" charset="0"/>
                <a:ea typeface="MS PGothic" charset="0"/>
              </a:rPr>
              <a:t>Naturally: </a:t>
            </a:r>
            <a:r>
              <a:rPr lang="en-US" sz="2400" dirty="0">
                <a:solidFill>
                  <a:schemeClr val="tx1"/>
                </a:solidFill>
                <a:latin typeface="Arial" charset="0"/>
                <a:ea typeface="MS PGothic" charset="0"/>
              </a:rPr>
              <a:t>Stars, lightning.</a:t>
            </a:r>
          </a:p>
          <a:p>
            <a:pPr lvl="1">
              <a:buClrTx/>
              <a:buFont typeface="Arial"/>
              <a:buChar char="•"/>
            </a:pPr>
            <a:r>
              <a:rPr lang="en-US" sz="2400" dirty="0">
                <a:latin typeface="Arial" charset="0"/>
                <a:ea typeface="MS PGothic" charset="0"/>
              </a:rPr>
              <a:t>Man-made: Television screens. </a:t>
            </a:r>
          </a:p>
          <a:p>
            <a:pPr marL="285750" indent="-285750" algn="just">
              <a:buFont typeface="Arial" panose="020B0604020202020204" pitchFamily="34" charset="0"/>
              <a:buChar char="•"/>
            </a:pPr>
            <a:r>
              <a:rPr lang="en-US" sz="2400" b="0" i="0" u="none" strike="noStrike" baseline="0" dirty="0"/>
              <a:t>In a tiny cell in a plasma television, the plasma emits ultraviolet light, which in turn causes the display at that location to appear a specific color. The composite of these tiny dots of color makes up the image that you see.</a:t>
            </a:r>
            <a:endParaRPr lang="en-US" sz="2400" dirty="0">
              <a:ea typeface="MS PGothic" charset="0"/>
            </a:endParaRPr>
          </a:p>
          <a:p>
            <a:pPr lvl="1">
              <a:buClrTx/>
              <a:buFont typeface="Arial"/>
              <a:buChar char="•"/>
            </a:pPr>
            <a:endParaRPr lang="en-US" sz="2400" dirty="0">
              <a:latin typeface="Arial" charset="0"/>
              <a:ea typeface="MS PGothic" charset="0"/>
            </a:endParaRPr>
          </a:p>
          <a:p>
            <a:pPr>
              <a:buClrTx/>
              <a:buFont typeface="Arial"/>
              <a:buChar char="•"/>
            </a:pPr>
            <a:endParaRPr lang="en-US" sz="2400" dirty="0">
              <a:latin typeface="Arial" charset="0"/>
              <a:ea typeface="MS PGothic" charset="0"/>
            </a:endParaRPr>
          </a:p>
          <a:p>
            <a:pPr>
              <a:buClrTx/>
              <a:buFont typeface="Arial"/>
              <a:buChar char="•"/>
            </a:pPr>
            <a:endParaRPr lang="en-US" sz="2400" dirty="0">
              <a:latin typeface="Arial" charset="0"/>
              <a:ea typeface="MS PGothic" charset="0"/>
            </a:endParaRPr>
          </a:p>
        </p:txBody>
      </p:sp>
      <p:sp>
        <p:nvSpPr>
          <p:cNvPr id="2970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0777" indent="-37473588">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189" eaLnBrk="0" fontAlgn="base" hangingPunct="0">
              <a:spcBef>
                <a:spcPct val="0"/>
              </a:spcBef>
              <a:spcAft>
                <a:spcPct val="0"/>
              </a:spcAft>
              <a:defRPr sz="2400">
                <a:solidFill>
                  <a:schemeClr val="tx1"/>
                </a:solidFill>
                <a:latin typeface="Arial" charset="0"/>
                <a:ea typeface="MS PGothic" charset="0"/>
                <a:cs typeface="MS PGothic" charset="0"/>
              </a:defRPr>
            </a:lvl6pPr>
            <a:lvl7pPr marL="914377" eaLnBrk="0" fontAlgn="base" hangingPunct="0">
              <a:spcBef>
                <a:spcPct val="0"/>
              </a:spcBef>
              <a:spcAft>
                <a:spcPct val="0"/>
              </a:spcAft>
              <a:defRPr sz="2400">
                <a:solidFill>
                  <a:schemeClr val="tx1"/>
                </a:solidFill>
                <a:latin typeface="Arial" charset="0"/>
                <a:ea typeface="MS PGothic" charset="0"/>
                <a:cs typeface="MS PGothic" charset="0"/>
              </a:defRPr>
            </a:lvl7pPr>
            <a:lvl8pPr marL="1371566" eaLnBrk="0" fontAlgn="base" hangingPunct="0">
              <a:spcBef>
                <a:spcPct val="0"/>
              </a:spcBef>
              <a:spcAft>
                <a:spcPct val="0"/>
              </a:spcAft>
              <a:defRPr sz="2400">
                <a:solidFill>
                  <a:schemeClr val="tx1"/>
                </a:solidFill>
                <a:latin typeface="Arial" charset="0"/>
                <a:ea typeface="MS PGothic" charset="0"/>
                <a:cs typeface="MS PGothic" charset="0"/>
              </a:defRPr>
            </a:lvl8pPr>
            <a:lvl9pPr marL="1828754"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6CF07B1-CFAA-CD40-B039-A9A0B02AA251}" type="slidenum">
              <a:rPr lang="en-US" sz="1400">
                <a:solidFill>
                  <a:srgbClr val="FFFFFF"/>
                </a:solidFill>
              </a:rPr>
              <a:pPr/>
              <a:t>21</a:t>
            </a:fld>
            <a:endParaRPr lang="en-US" sz="1400">
              <a:solidFill>
                <a:srgbClr val="FFFFFF"/>
              </a:solidFill>
            </a:endParaRPr>
          </a:p>
        </p:txBody>
      </p:sp>
      <p:pic>
        <p:nvPicPr>
          <p:cNvPr id="8" name="Picture 7"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13626" y="895535"/>
            <a:ext cx="1226435" cy="83359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CNX_Chem_01_02_Plasma.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551" r="-40551"/>
          <a:stretch>
            <a:fillRect/>
          </a:stretch>
        </p:blipFill>
        <p:spPr>
          <a:xfrm>
            <a:off x="2064543" y="2197113"/>
            <a:ext cx="8062913" cy="3500071"/>
          </a:xfrm>
        </p:spPr>
      </p:pic>
      <p:sp>
        <p:nvSpPr>
          <p:cNvPr id="7" name="Text Placeholder 6"/>
          <p:cNvSpPr>
            <a:spLocks noGrp="1"/>
          </p:cNvSpPr>
          <p:nvPr>
            <p:ph type="body" sz="quarter" idx="14"/>
          </p:nvPr>
        </p:nvSpPr>
        <p:spPr>
          <a:xfrm>
            <a:off x="1198953" y="5883640"/>
            <a:ext cx="10238282" cy="833592"/>
          </a:xfrm>
        </p:spPr>
        <p:txBody>
          <a:bodyPr>
            <a:normAutofit/>
          </a:bodyPr>
          <a:lstStyle/>
          <a:p>
            <a:r>
              <a:rPr lang="en-US" sz="2400" dirty="0"/>
              <a:t>A plasma torch can be used to cut metal. (credit: “</a:t>
            </a:r>
            <a:r>
              <a:rPr lang="en-US" sz="2400" dirty="0" err="1"/>
              <a:t>Hypertherm</a:t>
            </a:r>
            <a:r>
              <a:rPr lang="en-US" sz="2400" dirty="0"/>
              <a:t>”/Wikimedia Commons</a:t>
            </a:r>
            <a:r>
              <a:rPr lang="en-US" sz="1800" dirty="0"/>
              <a:t>)</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10800" y="1118654"/>
            <a:ext cx="1226435" cy="833592"/>
          </a:xfrm>
          <a:prstGeom prst="rect">
            <a:avLst/>
          </a:prstGeom>
        </p:spPr>
      </p:pic>
      <p:sp>
        <p:nvSpPr>
          <p:cNvPr id="9" name="Title 2"/>
          <p:cNvSpPr>
            <a:spLocks noGrp="1"/>
          </p:cNvSpPr>
          <p:nvPr>
            <p:ph type="title"/>
          </p:nvPr>
        </p:nvSpPr>
        <p:spPr>
          <a:xfrm>
            <a:off x="1897856" y="1426636"/>
            <a:ext cx="7051272" cy="531641"/>
          </a:xfrm>
        </p:spPr>
        <p:txBody>
          <a:bodyPr wrap="square" numCol="1" anchorCtr="0" compatLnSpc="1">
            <a:prstTxWarp prst="textNoShape">
              <a:avLst/>
            </a:prstTxWarp>
          </a:bodyPr>
          <a:lstStyle/>
          <a:p>
            <a:pPr>
              <a:defRPr/>
            </a:pPr>
            <a:r>
              <a:rPr lang="en-US" b="1" dirty="0">
                <a:solidFill>
                  <a:srgbClr val="008000"/>
                </a:solidFill>
                <a:ea typeface="MS PGothic" charset="0"/>
              </a:rPr>
              <a:t>Plasma: </a:t>
            </a:r>
            <a:r>
              <a:rPr lang="en-US" b="1" dirty="0">
                <a:solidFill>
                  <a:schemeClr val="tx1"/>
                </a:solidFill>
                <a:ea typeface="MS PGothic" charset="0"/>
              </a:rPr>
              <a:t>A Fourth State of Matter</a:t>
            </a:r>
          </a:p>
        </p:txBody>
      </p:sp>
    </p:spTree>
    <p:extLst>
      <p:ext uri="{BB962C8B-B14F-4D97-AF65-F5344CB8AC3E}">
        <p14:creationId xmlns:p14="http://schemas.microsoft.com/office/powerpoint/2010/main" val="226834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B86D2-77C7-4ADA-A72A-4FA327096D2A}"/>
              </a:ext>
            </a:extLst>
          </p:cNvPr>
          <p:cNvSpPr>
            <a:spLocks noGrp="1"/>
          </p:cNvSpPr>
          <p:nvPr>
            <p:ph type="title"/>
          </p:nvPr>
        </p:nvSpPr>
        <p:spPr>
          <a:xfrm>
            <a:off x="1449050" y="978936"/>
            <a:ext cx="3452734" cy="659535"/>
          </a:xfrm>
        </p:spPr>
        <p:txBody>
          <a:bodyPr/>
          <a:lstStyle/>
          <a:p>
            <a:r>
              <a:rPr lang="en-US" b="1" dirty="0">
                <a:solidFill>
                  <a:srgbClr val="000090"/>
                </a:solidFill>
                <a:ea typeface="ＭＳ Ｐゴシック" charset="-128"/>
                <a:cs typeface="ＭＳ Ｐゴシック" charset="-128"/>
              </a:rPr>
              <a:t>Mass vs. Weight</a:t>
            </a:r>
            <a:endParaRPr lang="en-US" dirty="0"/>
          </a:p>
        </p:txBody>
      </p:sp>
      <p:sp>
        <p:nvSpPr>
          <p:cNvPr id="4" name="Text Placeholder 3">
            <a:extLst>
              <a:ext uri="{FF2B5EF4-FFF2-40B4-BE49-F238E27FC236}">
                <a16:creationId xmlns:a16="http://schemas.microsoft.com/office/drawing/2014/main" id="{5255FB7A-B79D-476D-8187-763655FA80D9}"/>
              </a:ext>
            </a:extLst>
          </p:cNvPr>
          <p:cNvSpPr>
            <a:spLocks noGrp="1"/>
          </p:cNvSpPr>
          <p:nvPr>
            <p:ph type="body" sz="quarter" idx="14"/>
          </p:nvPr>
        </p:nvSpPr>
        <p:spPr>
          <a:xfrm>
            <a:off x="1188021" y="2042976"/>
            <a:ext cx="10043410" cy="4147962"/>
          </a:xfrm>
        </p:spPr>
        <p:txBody>
          <a:bodyPr>
            <a:noAutofit/>
          </a:bodyPr>
          <a:lstStyle/>
          <a:p>
            <a:pPr marL="342891" indent="-342891" algn="just">
              <a:buFont typeface="Arial" panose="020B0604020202020204" pitchFamily="34" charset="0"/>
              <a:buChar char="•"/>
            </a:pPr>
            <a:r>
              <a:rPr lang="en-US" sz="2400" dirty="0"/>
              <a:t>Some samples of matter appear</a:t>
            </a:r>
            <a:r>
              <a:rPr lang="ka-GE" sz="2400" dirty="0"/>
              <a:t>,</a:t>
            </a:r>
            <a:r>
              <a:rPr lang="en-US" sz="2400" dirty="0"/>
              <a:t> to have properties of solids, liquids, and/or gases at the same time. </a:t>
            </a:r>
          </a:p>
          <a:p>
            <a:pPr marL="342891" indent="-342891" algn="just">
              <a:buFont typeface="Arial" panose="020B0604020202020204" pitchFamily="34" charset="0"/>
              <a:buChar char="•"/>
            </a:pPr>
            <a:r>
              <a:rPr lang="en-US" sz="2400" dirty="0"/>
              <a:t>This can occur</a:t>
            </a:r>
            <a:r>
              <a:rPr lang="ka-GE" sz="2400" dirty="0"/>
              <a:t>,</a:t>
            </a:r>
            <a:r>
              <a:rPr lang="en-US" sz="2400" dirty="0"/>
              <a:t> when the sample is composed of many small pieces. </a:t>
            </a:r>
          </a:p>
          <a:p>
            <a:pPr marL="342891" indent="-342891" algn="just">
              <a:buFont typeface="Arial" panose="020B0604020202020204" pitchFamily="34" charset="0"/>
              <a:buChar char="•"/>
            </a:pPr>
            <a:r>
              <a:rPr lang="en-US" sz="2400" dirty="0"/>
              <a:t>For example, we can pour sand as if it were a liquid</a:t>
            </a:r>
            <a:r>
              <a:rPr lang="ka-GE" sz="2400" dirty="0"/>
              <a:t>,</a:t>
            </a:r>
            <a:r>
              <a:rPr lang="en-US" sz="2400" dirty="0"/>
              <a:t> because it is composed of many small grains of solid sand. </a:t>
            </a:r>
          </a:p>
          <a:p>
            <a:pPr marL="342891" indent="-342891" algn="just">
              <a:buFont typeface="Arial" panose="020B0604020202020204" pitchFamily="34" charset="0"/>
              <a:buChar char="•"/>
            </a:pPr>
            <a:r>
              <a:rPr lang="en-US" sz="2400" b="1" dirty="0"/>
              <a:t>Matter, </a:t>
            </a:r>
            <a:r>
              <a:rPr lang="en-US" sz="2400" dirty="0"/>
              <a:t>can also have properties of more, than one state, when it is a</a:t>
            </a:r>
            <a:r>
              <a:rPr lang="ka-GE" sz="2400" dirty="0"/>
              <a:t> </a:t>
            </a:r>
            <a:r>
              <a:rPr lang="en-US" sz="2400" dirty="0"/>
              <a:t>mixture, such as with clouds.</a:t>
            </a:r>
            <a:endParaRPr lang="ka-GE" sz="2400" dirty="0"/>
          </a:p>
          <a:p>
            <a:pPr marL="342891" indent="-342891" algn="just">
              <a:buFont typeface="Arial" panose="020B0604020202020204" pitchFamily="34" charset="0"/>
              <a:buChar char="•"/>
            </a:pPr>
            <a:r>
              <a:rPr lang="en-US" sz="2400" dirty="0"/>
              <a:t>Clouds appear to behave somewhat like gases, but they are actually mixtures of air (gas)</a:t>
            </a:r>
            <a:r>
              <a:rPr lang="ka-GE" sz="2400" dirty="0"/>
              <a:t> </a:t>
            </a:r>
            <a:r>
              <a:rPr lang="en-US" sz="2400" dirty="0"/>
              <a:t>and tiny particles of water (liquid or solid).</a:t>
            </a:r>
          </a:p>
        </p:txBody>
      </p:sp>
      <p:pic>
        <p:nvPicPr>
          <p:cNvPr id="5" name="Picture 4">
            <a:extLst>
              <a:ext uri="{FF2B5EF4-FFF2-40B4-BE49-F238E27FC236}">
                <a16:creationId xmlns:a16="http://schemas.microsoft.com/office/drawing/2014/main" id="{460120C6-6555-4034-A36E-C644ADE57504}"/>
              </a:ext>
            </a:extLst>
          </p:cNvPr>
          <p:cNvPicPr>
            <a:picLocks noChangeAspect="1"/>
          </p:cNvPicPr>
          <p:nvPr/>
        </p:nvPicPr>
        <p:blipFill>
          <a:blip r:embed="rId2"/>
          <a:stretch>
            <a:fillRect/>
          </a:stretch>
        </p:blipFill>
        <p:spPr>
          <a:xfrm>
            <a:off x="9835040" y="891091"/>
            <a:ext cx="1231499" cy="835224"/>
          </a:xfrm>
          <a:prstGeom prst="rect">
            <a:avLst/>
          </a:prstGeom>
        </p:spPr>
      </p:pic>
    </p:spTree>
    <p:extLst>
      <p:ext uri="{BB962C8B-B14F-4D97-AF65-F5344CB8AC3E}">
        <p14:creationId xmlns:p14="http://schemas.microsoft.com/office/powerpoint/2010/main" val="1712127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idx="1"/>
          </p:nvPr>
        </p:nvSpPr>
        <p:spPr>
          <a:xfrm>
            <a:off x="1339392" y="1743857"/>
            <a:ext cx="9513216" cy="4596984"/>
          </a:xfrm>
        </p:spPr>
        <p:txBody>
          <a:bodyPr>
            <a:normAutofit lnSpcReduction="10000"/>
          </a:bodyPr>
          <a:lstStyle/>
          <a:p>
            <a:pPr algn="just" eaLnBrk="1" hangingPunct="1">
              <a:buClrTx/>
              <a:buFont typeface="Arial"/>
              <a:buChar char="•"/>
            </a:pPr>
            <a:r>
              <a:rPr lang="en-US" sz="2600" b="1" dirty="0">
                <a:solidFill>
                  <a:srgbClr val="000090"/>
                </a:solidFill>
                <a:latin typeface="Arial" charset="0"/>
                <a:ea typeface="MS PGothic" charset="0"/>
              </a:rPr>
              <a:t> </a:t>
            </a:r>
            <a:r>
              <a:rPr lang="en-US" sz="3200" b="1" dirty="0">
                <a:solidFill>
                  <a:srgbClr val="000090"/>
                </a:solidFill>
                <a:latin typeface="Arial" charset="0"/>
                <a:ea typeface="MS PGothic" charset="0"/>
              </a:rPr>
              <a:t>Mass</a:t>
            </a:r>
            <a:r>
              <a:rPr lang="ru-RU" sz="3200" b="1" dirty="0">
                <a:solidFill>
                  <a:srgbClr val="000090"/>
                </a:solidFill>
                <a:latin typeface="Arial" charset="0"/>
                <a:ea typeface="MS PGothic" charset="0"/>
              </a:rPr>
              <a:t>-</a:t>
            </a:r>
            <a:r>
              <a:rPr lang="en-US" sz="3200" b="1" dirty="0">
                <a:latin typeface="Arial" charset="0"/>
                <a:ea typeface="MS PGothic" charset="0"/>
              </a:rPr>
              <a:t> is a measure of the amount of matter in an object.</a:t>
            </a:r>
          </a:p>
          <a:p>
            <a:pPr algn="just" eaLnBrk="1" hangingPunct="1">
              <a:buClrTx/>
            </a:pPr>
            <a:endParaRPr lang="en-US" sz="3200" b="1" dirty="0">
              <a:latin typeface="Arial" charset="0"/>
              <a:ea typeface="MS PGothic" charset="0"/>
            </a:endParaRPr>
          </a:p>
          <a:p>
            <a:pPr algn="just" eaLnBrk="1" hangingPunct="1">
              <a:buClrTx/>
              <a:buFont typeface="Arial"/>
              <a:buChar char="•"/>
            </a:pPr>
            <a:r>
              <a:rPr lang="en-US" sz="3200" b="1" dirty="0">
                <a:solidFill>
                  <a:srgbClr val="FF0000"/>
                </a:solidFill>
                <a:latin typeface="Arial" charset="0"/>
                <a:ea typeface="MS PGothic" charset="0"/>
              </a:rPr>
              <a:t> Weight</a:t>
            </a:r>
            <a:r>
              <a:rPr lang="ru-RU" sz="3200" b="1" dirty="0">
                <a:solidFill>
                  <a:srgbClr val="FF0000"/>
                </a:solidFill>
                <a:latin typeface="Arial" charset="0"/>
                <a:ea typeface="MS PGothic" charset="0"/>
              </a:rPr>
              <a:t>-</a:t>
            </a:r>
            <a:r>
              <a:rPr lang="en-US" sz="3200" b="1" dirty="0">
                <a:latin typeface="Arial" charset="0"/>
                <a:ea typeface="MS PGothic" charset="0"/>
              </a:rPr>
              <a:t> refers to the force that gravity</a:t>
            </a:r>
            <a:r>
              <a:rPr lang="ka-GE" sz="3200" b="1" dirty="0">
                <a:latin typeface="Arial" charset="0"/>
                <a:ea typeface="MS PGothic" charset="0"/>
              </a:rPr>
              <a:t>,</a:t>
            </a:r>
            <a:r>
              <a:rPr lang="en-US" sz="3200" b="1" dirty="0">
                <a:latin typeface="Arial" charset="0"/>
                <a:ea typeface="MS PGothic" charset="0"/>
              </a:rPr>
              <a:t> exerts on an object. </a:t>
            </a:r>
          </a:p>
          <a:p>
            <a:pPr algn="just" eaLnBrk="1" hangingPunct="1">
              <a:buClrTx/>
              <a:buFont typeface="Arial"/>
              <a:buChar char="•"/>
            </a:pPr>
            <a:endParaRPr lang="en-US" sz="3200" b="1" dirty="0">
              <a:latin typeface="Arial" charset="0"/>
              <a:ea typeface="MS PGothic" charset="0"/>
            </a:endParaRPr>
          </a:p>
          <a:p>
            <a:pPr algn="just" eaLnBrk="1" hangingPunct="1">
              <a:buClrTx/>
              <a:buFont typeface="Arial"/>
              <a:buChar char="•"/>
            </a:pPr>
            <a:r>
              <a:rPr lang="en-US" sz="3200" b="1" dirty="0">
                <a:latin typeface="Arial" charset="0"/>
                <a:ea typeface="MS PGothic" charset="0"/>
              </a:rPr>
              <a:t> An object’s mass is the same on the earth and the moon, but its weight is different. </a:t>
            </a:r>
          </a:p>
          <a:p>
            <a:pPr eaLnBrk="1" hangingPunct="1">
              <a:buClrTx/>
              <a:buFont typeface="Arial"/>
              <a:buChar char="•"/>
            </a:pPr>
            <a:endParaRPr lang="en-US" dirty="0">
              <a:latin typeface="Arial" charset="0"/>
              <a:ea typeface="MS PGothic" charset="0"/>
            </a:endParaRPr>
          </a:p>
        </p:txBody>
      </p:sp>
      <p:sp>
        <p:nvSpPr>
          <p:cNvPr id="5" name="Rectangle 2"/>
          <p:cNvSpPr>
            <a:spLocks noGrp="1" noChangeArrowheads="1"/>
          </p:cNvSpPr>
          <p:nvPr>
            <p:ph type="title"/>
          </p:nvPr>
        </p:nvSpPr>
        <p:spPr>
          <a:xfrm>
            <a:off x="1540822" y="1088572"/>
            <a:ext cx="3840647" cy="522530"/>
          </a:xfrm>
        </p:spPr>
        <p:txBody>
          <a:bodyPr wrap="square" numCol="1" anchorCtr="0" compatLnSpc="1">
            <a:prstTxWarp prst="textNoShape">
              <a:avLst/>
            </a:prstTxWarp>
            <a:normAutofit/>
          </a:bodyPr>
          <a:lstStyle/>
          <a:p>
            <a:pPr eaLnBrk="1" hangingPunct="1">
              <a:defRPr/>
            </a:pPr>
            <a:r>
              <a:rPr lang="en-US" sz="2800" b="1" dirty="0">
                <a:solidFill>
                  <a:srgbClr val="000090"/>
                </a:solidFill>
                <a:ea typeface="ＭＳ Ｐゴシック" charset="-128"/>
                <a:cs typeface="ＭＳ Ｐゴシック" charset="-128"/>
              </a:rPr>
              <a:t>Mass vs. Weight</a:t>
            </a:r>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39390" y="674913"/>
            <a:ext cx="1226435" cy="83359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70848" y="1061551"/>
            <a:ext cx="7203526" cy="593020"/>
          </a:xfrm>
        </p:spPr>
        <p:txBody>
          <a:bodyPr wrap="square" numCol="1" anchorCtr="0" compatLnSpc="1">
            <a:prstTxWarp prst="textNoShape">
              <a:avLst/>
            </a:prstTxWarp>
            <a:noAutofit/>
          </a:bodyPr>
          <a:lstStyle/>
          <a:p>
            <a:pPr eaLnBrk="1" hangingPunct="1">
              <a:defRPr/>
            </a:pPr>
            <a:r>
              <a:rPr lang="en-US" sz="2800" b="1" dirty="0">
                <a:solidFill>
                  <a:srgbClr val="002060"/>
                </a:solidFill>
                <a:ea typeface="Osaka" charset="0"/>
                <a:cs typeface="Osaka" charset="0"/>
              </a:rPr>
              <a:t>Law of Conservation of Matter</a:t>
            </a:r>
          </a:p>
        </p:txBody>
      </p:sp>
      <p:sp>
        <p:nvSpPr>
          <p:cNvPr id="30723" name="Rectangle 3"/>
          <p:cNvSpPr>
            <a:spLocks noGrp="1" noChangeArrowheads="1"/>
          </p:cNvSpPr>
          <p:nvPr>
            <p:ph type="body" idx="1"/>
          </p:nvPr>
        </p:nvSpPr>
        <p:spPr>
          <a:xfrm>
            <a:off x="1235063" y="2026883"/>
            <a:ext cx="9721873" cy="4472262"/>
          </a:xfrm>
        </p:spPr>
        <p:txBody>
          <a:bodyPr>
            <a:normAutofit/>
          </a:bodyPr>
          <a:lstStyle/>
          <a:p>
            <a:pPr eaLnBrk="1" hangingPunct="1">
              <a:buClrTx/>
              <a:buFont typeface="Arial"/>
              <a:buChar char="•"/>
            </a:pPr>
            <a:r>
              <a:rPr lang="en-US" sz="2800" b="1" dirty="0">
                <a:solidFill>
                  <a:srgbClr val="000090"/>
                </a:solidFill>
                <a:latin typeface="Arial" charset="0"/>
                <a:ea typeface="Osaka" charset="0"/>
                <a:cs typeface="Osaka" charset="0"/>
              </a:rPr>
              <a:t> </a:t>
            </a:r>
            <a:r>
              <a:rPr lang="en-US" sz="3200" dirty="0"/>
              <a:t>The </a:t>
            </a:r>
            <a:r>
              <a:rPr lang="en-US" sz="3200" b="1" dirty="0"/>
              <a:t>law of conservation of matter </a:t>
            </a:r>
            <a:r>
              <a:rPr lang="en-US" sz="3200" dirty="0"/>
              <a:t>summarizes many scientific observations about matter:</a:t>
            </a:r>
            <a:endParaRPr lang="en-US" sz="3200" b="1" dirty="0">
              <a:solidFill>
                <a:srgbClr val="000090"/>
              </a:solidFill>
              <a:ea typeface="Osaka" charset="0"/>
              <a:cs typeface="Osaka" charset="0"/>
            </a:endParaRPr>
          </a:p>
          <a:p>
            <a:pPr eaLnBrk="1" hangingPunct="1">
              <a:buClrTx/>
              <a:buFont typeface="Arial"/>
              <a:buChar char="•"/>
            </a:pPr>
            <a:r>
              <a:rPr lang="en-US" sz="3200" b="1" dirty="0">
                <a:solidFill>
                  <a:srgbClr val="000090"/>
                </a:solidFill>
                <a:ea typeface="Osaka" charset="0"/>
                <a:cs typeface="Osaka" charset="0"/>
              </a:rPr>
              <a:t>Law of conservation of matter</a:t>
            </a:r>
            <a:r>
              <a:rPr lang="ka-GE" sz="3200" b="1" dirty="0">
                <a:solidFill>
                  <a:srgbClr val="000090"/>
                </a:solidFill>
                <a:ea typeface="Osaka" charset="0"/>
                <a:cs typeface="Osaka" charset="0"/>
              </a:rPr>
              <a:t> </a:t>
            </a:r>
            <a:r>
              <a:rPr lang="en-US" sz="3200" b="1" i="0" u="none" strike="noStrike" baseline="0" dirty="0">
                <a:solidFill>
                  <a:srgbClr val="002060"/>
                </a:solidFill>
              </a:rPr>
              <a:t>states that</a:t>
            </a:r>
            <a:r>
              <a:rPr lang="en-US" sz="3200" b="1" dirty="0">
                <a:solidFill>
                  <a:srgbClr val="002060"/>
                </a:solidFill>
                <a:ea typeface="Osaka" charset="0"/>
                <a:cs typeface="Osaka" charset="0"/>
              </a:rPr>
              <a:t> </a:t>
            </a:r>
            <a:r>
              <a:rPr lang="en-US" sz="3200" b="1" dirty="0">
                <a:solidFill>
                  <a:srgbClr val="000090"/>
                </a:solidFill>
                <a:ea typeface="Osaka" charset="0"/>
                <a:cs typeface="Osaka" charset="0"/>
              </a:rPr>
              <a:t>– </a:t>
            </a:r>
            <a:r>
              <a:rPr lang="en-US" sz="3200" dirty="0">
                <a:ea typeface="Osaka" charset="0"/>
                <a:cs typeface="Osaka" charset="0"/>
              </a:rPr>
              <a:t>There is no detectable change in the total quantity of matter present</a:t>
            </a:r>
            <a:r>
              <a:rPr lang="ka-GE" sz="3200" dirty="0">
                <a:ea typeface="Osaka" charset="0"/>
                <a:cs typeface="Osaka" charset="0"/>
              </a:rPr>
              <a:t>,</a:t>
            </a:r>
            <a:r>
              <a:rPr lang="en-US" sz="3200" dirty="0">
                <a:ea typeface="Osaka" charset="0"/>
                <a:cs typeface="Osaka" charset="0"/>
              </a:rPr>
              <a:t> when matter converts from one type to another.</a:t>
            </a:r>
          </a:p>
          <a:p>
            <a:pPr eaLnBrk="1" hangingPunct="1">
              <a:buClrTx/>
              <a:buFont typeface="Arial"/>
              <a:buChar char="•"/>
            </a:pPr>
            <a:r>
              <a:rPr lang="en-US" sz="3200" b="1" dirty="0">
                <a:solidFill>
                  <a:srgbClr val="000090"/>
                </a:solidFill>
                <a:ea typeface="Osaka" charset="0"/>
                <a:cs typeface="Osaka" charset="0"/>
              </a:rPr>
              <a:t> This is true for both: chemical and physical changes.</a:t>
            </a:r>
          </a:p>
          <a:p>
            <a:pPr eaLnBrk="1" hangingPunct="1">
              <a:buClrTx/>
            </a:pPr>
            <a:endParaRPr lang="en-US" sz="2800" b="1" dirty="0">
              <a:solidFill>
                <a:srgbClr val="000090"/>
              </a:solidFill>
              <a:latin typeface="Arial" charset="0"/>
              <a:ea typeface="Osaka" charset="0"/>
              <a:cs typeface="Osaka" charset="0"/>
            </a:endParaRPr>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42291" y="820979"/>
            <a:ext cx="1226435" cy="83359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CNX_Chem_01_02_ConsMatter.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01" r="-4401"/>
          <a:stretch>
            <a:fillRect/>
          </a:stretch>
        </p:blipFill>
        <p:spPr>
          <a:xfrm>
            <a:off x="1534671" y="1289952"/>
            <a:ext cx="9110064" cy="4043868"/>
          </a:xfrm>
        </p:spPr>
      </p:pic>
      <p:sp>
        <p:nvSpPr>
          <p:cNvPr id="7" name="Text Placeholder 6"/>
          <p:cNvSpPr>
            <a:spLocks noGrp="1"/>
          </p:cNvSpPr>
          <p:nvPr>
            <p:ph type="body" sz="quarter" idx="14"/>
          </p:nvPr>
        </p:nvSpPr>
        <p:spPr>
          <a:xfrm>
            <a:off x="1046912" y="5424804"/>
            <a:ext cx="10523456" cy="1428000"/>
          </a:xfrm>
        </p:spPr>
        <p:txBody>
          <a:bodyPr>
            <a:noAutofit/>
          </a:bodyPr>
          <a:lstStyle/>
          <a:p>
            <a:pPr marL="342891" indent="-342891">
              <a:buAutoNum type="alphaLcParenBoth"/>
            </a:pPr>
            <a:r>
              <a:rPr lang="en-US" sz="1800" b="1" dirty="0">
                <a:solidFill>
                  <a:srgbClr val="FF0000"/>
                </a:solidFill>
              </a:rPr>
              <a:t>The mass of beer </a:t>
            </a:r>
            <a:r>
              <a:rPr lang="en-US" sz="1800" b="1" dirty="0"/>
              <a:t>precursor materials </a:t>
            </a:r>
            <a:r>
              <a:rPr lang="en-US" sz="1800" b="1" dirty="0">
                <a:solidFill>
                  <a:srgbClr val="FF0000"/>
                </a:solidFill>
              </a:rPr>
              <a:t>is the same as the mass of beer produced:</a:t>
            </a:r>
            <a:r>
              <a:rPr lang="en-US" sz="1800" b="1" dirty="0"/>
              <a:t> Sugar has become alcohol and carbonation.</a:t>
            </a:r>
          </a:p>
          <a:p>
            <a:pPr marL="342891" indent="-342891">
              <a:buAutoNum type="alphaLcParenBoth"/>
            </a:pPr>
            <a:r>
              <a:rPr lang="en-US" sz="1800" b="1" dirty="0">
                <a:solidFill>
                  <a:srgbClr val="FF0000"/>
                </a:solidFill>
              </a:rPr>
              <a:t>The mass of the lead, lead oxide plates, and sulfuric acid, </a:t>
            </a:r>
            <a:r>
              <a:rPr lang="en-US" sz="1800" b="1" dirty="0"/>
              <a:t>that goes into the production of electricity, </a:t>
            </a:r>
            <a:r>
              <a:rPr lang="en-US" sz="1800" b="1" dirty="0">
                <a:solidFill>
                  <a:srgbClr val="FF0000"/>
                </a:solidFill>
              </a:rPr>
              <a:t>is exactly equal to the mass of lead sulfate and water that is formed</a:t>
            </a:r>
            <a:r>
              <a:rPr lang="en-US" sz="1800" b="1" dirty="0"/>
              <a:t>.</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43933" y="355701"/>
            <a:ext cx="1226435" cy="833592"/>
          </a:xfrm>
          <a:prstGeom prst="rect">
            <a:avLst/>
          </a:prstGeom>
        </p:spPr>
      </p:pic>
      <p:sp>
        <p:nvSpPr>
          <p:cNvPr id="8" name="Rectangle 2"/>
          <p:cNvSpPr txBox="1">
            <a:spLocks noChangeArrowheads="1"/>
          </p:cNvSpPr>
          <p:nvPr/>
        </p:nvSpPr>
        <p:spPr>
          <a:xfrm>
            <a:off x="1895797" y="353531"/>
            <a:ext cx="7535100" cy="652980"/>
          </a:xfrm>
          <a:prstGeom prst="rect">
            <a:avLst/>
          </a:prstGeom>
        </p:spPr>
        <p:txBody>
          <a:bodyPr vert="horz" wrap="square" lIns="91440" tIns="45720" rIns="91440" bIns="45720" numCol="1" rtlCol="0" anchor="b" anchorCtr="0" compatLnSpc="1">
            <a:prstTxWarp prst="textNoShape">
              <a:avLst/>
            </a:prstTxWarp>
            <a:normAutofit/>
          </a:bodyPr>
          <a:lstStyle/>
          <a:p>
            <a:pPr>
              <a:spcBef>
                <a:spcPct val="0"/>
              </a:spcBef>
              <a:defRPr/>
            </a:pPr>
            <a:r>
              <a:rPr lang="en-US" sz="2400" b="1" cap="all" spc="-60" dirty="0">
                <a:latin typeface="+mj-lt"/>
                <a:ea typeface="Osaka" charset="0"/>
                <a:cs typeface="Osaka" charset="0"/>
              </a:rPr>
              <a:t>Law of Conservation of Matter</a:t>
            </a:r>
          </a:p>
        </p:txBody>
      </p:sp>
    </p:spTree>
    <p:extLst>
      <p:ext uri="{BB962C8B-B14F-4D97-AF65-F5344CB8AC3E}">
        <p14:creationId xmlns:p14="http://schemas.microsoft.com/office/powerpoint/2010/main" val="10585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C1482-03E2-4F75-830C-A9FC96CDFE1F}"/>
              </a:ext>
            </a:extLst>
          </p:cNvPr>
          <p:cNvSpPr>
            <a:spLocks noGrp="1"/>
          </p:cNvSpPr>
          <p:nvPr>
            <p:ph type="title"/>
          </p:nvPr>
        </p:nvSpPr>
        <p:spPr>
          <a:xfrm>
            <a:off x="1966210" y="1155540"/>
            <a:ext cx="5791200" cy="701721"/>
          </a:xfrm>
        </p:spPr>
        <p:txBody>
          <a:bodyPr>
            <a:normAutofit/>
          </a:bodyPr>
          <a:lstStyle/>
          <a:p>
            <a:r>
              <a:rPr lang="en-US" sz="3200" b="1" dirty="0">
                <a:solidFill>
                  <a:srgbClr val="000090"/>
                </a:solidFill>
                <a:ea typeface="MS PGothic" charset="0"/>
              </a:rPr>
              <a:t>Classifying Matter</a:t>
            </a:r>
            <a:endParaRPr lang="en-US" sz="3200" dirty="0"/>
          </a:p>
        </p:txBody>
      </p:sp>
      <p:sp>
        <p:nvSpPr>
          <p:cNvPr id="3" name="Content Placeholder 2">
            <a:extLst>
              <a:ext uri="{FF2B5EF4-FFF2-40B4-BE49-F238E27FC236}">
                <a16:creationId xmlns:a16="http://schemas.microsoft.com/office/drawing/2014/main" id="{F1289C31-CE8A-4E48-940E-60D02E6739A3}"/>
              </a:ext>
            </a:extLst>
          </p:cNvPr>
          <p:cNvSpPr>
            <a:spLocks noGrp="1"/>
          </p:cNvSpPr>
          <p:nvPr>
            <p:ph idx="1"/>
          </p:nvPr>
        </p:nvSpPr>
        <p:spPr>
          <a:xfrm>
            <a:off x="1019331" y="2242670"/>
            <a:ext cx="8764253" cy="3153790"/>
          </a:xfrm>
        </p:spPr>
        <p:txBody>
          <a:bodyPr>
            <a:normAutofit/>
          </a:bodyPr>
          <a:lstStyle/>
          <a:p>
            <a:pPr marL="571500" indent="-571500">
              <a:buFont typeface="Arial" panose="020B0604020202020204" pitchFamily="34" charset="0"/>
              <a:buChar char="•"/>
            </a:pPr>
            <a:r>
              <a:rPr lang="en-US" sz="4000" b="1" dirty="0">
                <a:latin typeface="LiberationSerif"/>
              </a:rPr>
              <a:t>Matter can be classified into several categories. </a:t>
            </a:r>
            <a:endParaRPr lang="ka-GE" sz="4000" b="1" dirty="0">
              <a:latin typeface="LiberationSerif"/>
            </a:endParaRPr>
          </a:p>
          <a:p>
            <a:pPr marL="571500" indent="-571500">
              <a:buFont typeface="Arial" panose="020B0604020202020204" pitchFamily="34" charset="0"/>
              <a:buChar char="•"/>
            </a:pPr>
            <a:r>
              <a:rPr lang="en-US" sz="4000" b="1" dirty="0">
                <a:latin typeface="LiberationSerif"/>
              </a:rPr>
              <a:t>Two broad categories are: mixtures and pure substances.</a:t>
            </a:r>
            <a:endParaRPr lang="en-US" sz="4000" b="1" dirty="0"/>
          </a:p>
        </p:txBody>
      </p:sp>
      <p:pic>
        <p:nvPicPr>
          <p:cNvPr id="4" name="Picture 3">
            <a:extLst>
              <a:ext uri="{FF2B5EF4-FFF2-40B4-BE49-F238E27FC236}">
                <a16:creationId xmlns:a16="http://schemas.microsoft.com/office/drawing/2014/main" id="{C5EBBECF-3E97-4305-BF8E-8932772F0F01}"/>
              </a:ext>
            </a:extLst>
          </p:cNvPr>
          <p:cNvPicPr>
            <a:picLocks noChangeAspect="1"/>
          </p:cNvPicPr>
          <p:nvPr/>
        </p:nvPicPr>
        <p:blipFill>
          <a:blip r:embed="rId2"/>
          <a:stretch>
            <a:fillRect/>
          </a:stretch>
        </p:blipFill>
        <p:spPr>
          <a:xfrm>
            <a:off x="9647520" y="1120766"/>
            <a:ext cx="1231499" cy="835224"/>
          </a:xfrm>
          <a:prstGeom prst="rect">
            <a:avLst/>
          </a:prstGeom>
        </p:spPr>
      </p:pic>
    </p:spTree>
    <p:extLst>
      <p:ext uri="{BB962C8B-B14F-4D97-AF65-F5344CB8AC3E}">
        <p14:creationId xmlns:p14="http://schemas.microsoft.com/office/powerpoint/2010/main" val="1145449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534649" y="1536348"/>
            <a:ext cx="11122701" cy="4969383"/>
          </a:xfrm>
        </p:spPr>
        <p:txBody>
          <a:bodyPr>
            <a:normAutofit lnSpcReduction="10000"/>
          </a:bodyPr>
          <a:lstStyle/>
          <a:p>
            <a:pPr eaLnBrk="1" hangingPunct="1"/>
            <a:r>
              <a:rPr lang="en-US" sz="2600" b="1" dirty="0">
                <a:solidFill>
                  <a:srgbClr val="000090"/>
                </a:solidFill>
                <a:latin typeface="Arial" charset="0"/>
                <a:ea typeface="MS PGothic" charset="0"/>
              </a:rPr>
              <a:t> </a:t>
            </a:r>
            <a:r>
              <a:rPr lang="en-US" sz="2595" b="1" dirty="0">
                <a:latin typeface="Arial" charset="0"/>
                <a:ea typeface="MS PGothic" charset="0"/>
              </a:rPr>
              <a:t> Pure substances have constant composition. </a:t>
            </a:r>
          </a:p>
          <a:p>
            <a:pPr lvl="1" eaLnBrk="1" hangingPunct="1"/>
            <a:r>
              <a:rPr lang="en-US" sz="2400" b="1" dirty="0">
                <a:solidFill>
                  <a:srgbClr val="0000FF"/>
                </a:solidFill>
                <a:latin typeface="Arial" charset="0"/>
                <a:ea typeface="MS PGothic" charset="0"/>
              </a:rPr>
              <a:t>Elements </a:t>
            </a:r>
            <a:r>
              <a:rPr lang="en-US" sz="2400" b="1" dirty="0">
                <a:latin typeface="Arial" charset="0"/>
                <a:ea typeface="MS PGothic" charset="0"/>
              </a:rPr>
              <a:t>–</a:t>
            </a:r>
            <a:r>
              <a:rPr lang="en-US" sz="2400" b="1" dirty="0">
                <a:solidFill>
                  <a:srgbClr val="0000FF"/>
                </a:solidFill>
                <a:latin typeface="Arial" charset="0"/>
                <a:ea typeface="MS PGothic" charset="0"/>
              </a:rPr>
              <a:t> </a:t>
            </a:r>
            <a:r>
              <a:rPr lang="en-US" sz="2400" dirty="0">
                <a:latin typeface="Arial" charset="0"/>
                <a:ea typeface="MS PGothic" charset="0"/>
              </a:rPr>
              <a:t>Pure substance, that </a:t>
            </a:r>
            <a:r>
              <a:rPr lang="en-US" sz="2400" b="1" dirty="0">
                <a:solidFill>
                  <a:srgbClr val="0000FF"/>
                </a:solidFill>
                <a:latin typeface="Arial" charset="0"/>
                <a:ea typeface="MS PGothic" charset="0"/>
              </a:rPr>
              <a:t>CANNOT</a:t>
            </a:r>
            <a:r>
              <a:rPr lang="en-US" sz="2400" b="1" dirty="0">
                <a:latin typeface="Arial" charset="0"/>
                <a:ea typeface="MS PGothic" charset="0"/>
              </a:rPr>
              <a:t> </a:t>
            </a:r>
            <a:r>
              <a:rPr lang="en-US" sz="2400" dirty="0">
                <a:latin typeface="Arial" charset="0"/>
                <a:ea typeface="MS PGothic" charset="0"/>
              </a:rPr>
              <a:t>be broken down into simpler substances by chemical changes. </a:t>
            </a:r>
          </a:p>
          <a:p>
            <a:pPr lvl="2" eaLnBrk="1" hangingPunct="1"/>
            <a:r>
              <a:rPr lang="en-US" sz="2200" dirty="0">
                <a:latin typeface="Arial" charset="0"/>
                <a:ea typeface="MS PGothic" charset="0"/>
              </a:rPr>
              <a:t>Consist of one type of element.</a:t>
            </a:r>
          </a:p>
          <a:p>
            <a:pPr lvl="2" eaLnBrk="1" hangingPunct="1"/>
            <a:r>
              <a:rPr lang="en-US" sz="2200" dirty="0">
                <a:latin typeface="Arial" charset="0"/>
                <a:ea typeface="MS PGothic" charset="0"/>
              </a:rPr>
              <a:t>Examples: Gold (Au), Phosphorus (P</a:t>
            </a:r>
            <a:r>
              <a:rPr lang="en-US" sz="2200" baseline="-25000" dirty="0">
                <a:latin typeface="Arial" charset="0"/>
                <a:ea typeface="MS PGothic" charset="0"/>
              </a:rPr>
              <a:t>4</a:t>
            </a:r>
            <a:r>
              <a:rPr lang="en-US" sz="2200" dirty="0">
                <a:latin typeface="Arial" charset="0"/>
                <a:ea typeface="MS PGothic" charset="0"/>
              </a:rPr>
              <a:t>), Oxygen (O</a:t>
            </a:r>
            <a:r>
              <a:rPr lang="en-US" sz="2200" baseline="-25000" dirty="0">
                <a:latin typeface="Arial" charset="0"/>
                <a:ea typeface="MS PGothic" charset="0"/>
              </a:rPr>
              <a:t>2</a:t>
            </a:r>
            <a:r>
              <a:rPr lang="en-US" sz="2200" dirty="0">
                <a:latin typeface="Arial" charset="0"/>
                <a:ea typeface="MS PGothic" charset="0"/>
              </a:rPr>
              <a:t>)</a:t>
            </a:r>
          </a:p>
          <a:p>
            <a:pPr lvl="1" eaLnBrk="1" hangingPunct="1"/>
            <a:r>
              <a:rPr lang="en-US" sz="2400" b="1" dirty="0">
                <a:solidFill>
                  <a:srgbClr val="FF0000"/>
                </a:solidFill>
                <a:latin typeface="Arial" charset="0"/>
                <a:ea typeface="MS PGothic" charset="0"/>
              </a:rPr>
              <a:t>Compounds</a:t>
            </a:r>
            <a:r>
              <a:rPr lang="en-US" sz="2400" b="1" dirty="0">
                <a:latin typeface="Arial" charset="0"/>
                <a:ea typeface="MS PGothic" charset="0"/>
              </a:rPr>
              <a:t> – </a:t>
            </a:r>
            <a:r>
              <a:rPr lang="en-US" sz="2400" dirty="0">
                <a:latin typeface="Arial" charset="0"/>
                <a:ea typeface="MS PGothic" charset="0"/>
              </a:rPr>
              <a:t>Pure substances, that </a:t>
            </a:r>
            <a:r>
              <a:rPr lang="en-US" sz="2400" b="1" dirty="0">
                <a:solidFill>
                  <a:srgbClr val="FF0000"/>
                </a:solidFill>
                <a:latin typeface="Arial" charset="0"/>
                <a:ea typeface="MS PGothic" charset="0"/>
              </a:rPr>
              <a:t>CAN</a:t>
            </a:r>
            <a:r>
              <a:rPr lang="en-US" sz="2400" dirty="0">
                <a:latin typeface="Arial" charset="0"/>
                <a:ea typeface="MS PGothic" charset="0"/>
              </a:rPr>
              <a:t> be broken down into simpler substances by chemical changes.</a:t>
            </a:r>
          </a:p>
          <a:p>
            <a:pPr lvl="2" eaLnBrk="1" hangingPunct="1"/>
            <a:r>
              <a:rPr lang="en-US" sz="2200" dirty="0">
                <a:latin typeface="Arial" charset="0"/>
                <a:ea typeface="MS PGothic" charset="0"/>
              </a:rPr>
              <a:t>Consist of two or more types of elements chemically bonded.</a:t>
            </a:r>
          </a:p>
          <a:p>
            <a:pPr lvl="2"/>
            <a:r>
              <a:rPr lang="en-US" sz="2200" dirty="0">
                <a:latin typeface="Arial" charset="0"/>
                <a:ea typeface="MS PGothic" charset="0"/>
              </a:rPr>
              <a:t>Examples: H</a:t>
            </a:r>
            <a:r>
              <a:rPr lang="en-US" sz="2200" baseline="-25000" dirty="0">
                <a:latin typeface="Arial" charset="0"/>
                <a:ea typeface="MS PGothic" charset="0"/>
              </a:rPr>
              <a:t>2</a:t>
            </a:r>
            <a:r>
              <a:rPr lang="en-US" sz="2200" dirty="0">
                <a:latin typeface="Arial" charset="0"/>
                <a:ea typeface="MS PGothic" charset="0"/>
              </a:rPr>
              <a:t>O, C</a:t>
            </a:r>
            <a:r>
              <a:rPr lang="en-US" sz="2200" baseline="-25000" dirty="0">
                <a:latin typeface="Arial" charset="0"/>
                <a:ea typeface="MS PGothic" charset="0"/>
              </a:rPr>
              <a:t>6</a:t>
            </a:r>
            <a:r>
              <a:rPr lang="en-US" sz="2200" dirty="0">
                <a:latin typeface="Arial" charset="0"/>
                <a:ea typeface="MS PGothic" charset="0"/>
              </a:rPr>
              <a:t>H</a:t>
            </a:r>
            <a:r>
              <a:rPr lang="en-US" sz="2200" baseline="-25000" dirty="0">
                <a:latin typeface="Arial" charset="0"/>
                <a:ea typeface="MS PGothic" charset="0"/>
              </a:rPr>
              <a:t>12</a:t>
            </a:r>
            <a:r>
              <a:rPr lang="en-US" sz="2200" dirty="0">
                <a:latin typeface="Arial" charset="0"/>
                <a:ea typeface="MS PGothic" charset="0"/>
              </a:rPr>
              <a:t>O</a:t>
            </a:r>
            <a:r>
              <a:rPr lang="en-US" sz="2200" baseline="-25000" dirty="0">
                <a:latin typeface="Arial" charset="0"/>
                <a:ea typeface="MS PGothic" charset="0"/>
              </a:rPr>
              <a:t>6 </a:t>
            </a:r>
            <a:r>
              <a:rPr lang="en-US" sz="2200" dirty="0">
                <a:latin typeface="Arial" charset="0"/>
                <a:ea typeface="MS PGothic" charset="0"/>
              </a:rPr>
              <a:t>- Glucose, AgCl</a:t>
            </a:r>
            <a:r>
              <a:rPr lang="ka-GE" sz="2200" dirty="0">
                <a:latin typeface="Arial" charset="0"/>
                <a:ea typeface="MS PGothic" charset="0"/>
              </a:rPr>
              <a:t>-</a:t>
            </a:r>
            <a:r>
              <a:rPr lang="en-US" sz="2400" dirty="0">
                <a:solidFill>
                  <a:srgbClr val="0000FF"/>
                </a:solidFill>
                <a:latin typeface="arial" panose="020B0604020202020204" pitchFamily="34" charset="0"/>
                <a:hlinkClick r:id="rId2">
                  <a:extLst>
                    <a:ext uri="{A12FA001-AC4F-418D-AE19-62706E023703}">
                      <ahyp:hlinkClr xmlns:ahyp="http://schemas.microsoft.com/office/drawing/2018/hyperlinkcolor" val="tx"/>
                    </a:ext>
                  </a:extLst>
                </a:hlinkClick>
              </a:rPr>
              <a:t> </a:t>
            </a:r>
            <a:r>
              <a:rPr lang="en-US" sz="2400" dirty="0">
                <a:solidFill>
                  <a:schemeClr val="tx1"/>
                </a:solidFill>
                <a:latin typeface="arial" panose="020B0604020202020204" pitchFamily="34" charset="0"/>
                <a:hlinkClick r:id="rId2">
                  <a:extLst>
                    <a:ext uri="{A12FA001-AC4F-418D-AE19-62706E023703}">
                      <ahyp:hlinkClr xmlns:ahyp="http://schemas.microsoft.com/office/drawing/2018/hyperlinkcolor" val="tx"/>
                    </a:ext>
                  </a:extLst>
                </a:hlinkClick>
              </a:rPr>
              <a:t>Silver chloride</a:t>
            </a:r>
          </a:p>
          <a:p>
            <a:pPr marL="914377" lvl="2" indent="0" eaLnBrk="1" hangingPunct="1">
              <a:buNone/>
            </a:pPr>
            <a:endParaRPr lang="en-US" sz="2200" dirty="0">
              <a:latin typeface="Arial" charset="0"/>
              <a:ea typeface="MS PGothic" charset="0"/>
            </a:endParaRPr>
          </a:p>
          <a:p>
            <a:pPr lvl="2" eaLnBrk="1" hangingPunct="1"/>
            <a:r>
              <a:rPr lang="en-US" sz="2200" dirty="0">
                <a:latin typeface="Arial" charset="0"/>
                <a:ea typeface="MS PGothic" charset="0"/>
              </a:rPr>
              <a:t>The properties of compounds are different from the uncombined elements, making up the compound. </a:t>
            </a:r>
          </a:p>
          <a:p>
            <a:pPr lvl="1" eaLnBrk="1" hangingPunct="1"/>
            <a:r>
              <a:rPr lang="en-US" sz="2400" dirty="0"/>
              <a:t>Many compounds break down when heated.</a:t>
            </a:r>
            <a:endParaRPr lang="en-US" sz="2400" dirty="0">
              <a:latin typeface="Arial" charset="0"/>
              <a:ea typeface="MS PGothic" charset="0"/>
            </a:endParaRPr>
          </a:p>
        </p:txBody>
      </p:sp>
      <p:pic>
        <p:nvPicPr>
          <p:cNvPr id="3" name="Picture 2"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41940" y="702756"/>
            <a:ext cx="1226435" cy="833592"/>
          </a:xfrm>
          <a:prstGeom prst="rect">
            <a:avLst/>
          </a:prstGeom>
        </p:spPr>
      </p:pic>
      <p:sp>
        <p:nvSpPr>
          <p:cNvPr id="4" name="Title 1"/>
          <p:cNvSpPr>
            <a:spLocks noGrp="1"/>
          </p:cNvSpPr>
          <p:nvPr>
            <p:ph type="title"/>
          </p:nvPr>
        </p:nvSpPr>
        <p:spPr>
          <a:xfrm>
            <a:off x="1217116" y="871608"/>
            <a:ext cx="7372247" cy="444275"/>
          </a:xfrm>
        </p:spPr>
        <p:txBody>
          <a:bodyPr wrap="square" numCol="1" anchorCtr="0" compatLnSpc="1">
            <a:prstTxWarp prst="textNoShape">
              <a:avLst/>
            </a:prstTxWarp>
            <a:noAutofit/>
          </a:bodyPr>
          <a:lstStyle/>
          <a:p>
            <a:pPr>
              <a:defRPr/>
            </a:pPr>
            <a:r>
              <a:rPr lang="en-US" b="1" dirty="0">
                <a:solidFill>
                  <a:srgbClr val="000090"/>
                </a:solidFill>
                <a:ea typeface="ＭＳ Ｐゴシック" charset="-128"/>
                <a:cs typeface="ＭＳ Ｐゴシック" charset="-128"/>
              </a:rPr>
              <a:t>Pure substances and mixtures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79227" y="646211"/>
            <a:ext cx="5486400" cy="659535"/>
          </a:xfrm>
        </p:spPr>
        <p:txBody>
          <a:bodyPr/>
          <a:lstStyle/>
          <a:p>
            <a:r>
              <a:rPr lang="en-US" dirty="0">
                <a:solidFill>
                  <a:srgbClr val="000090"/>
                </a:solidFill>
              </a:rPr>
              <a:t>Breaking down a compound</a:t>
            </a:r>
          </a:p>
        </p:txBody>
      </p:sp>
      <p:pic>
        <p:nvPicPr>
          <p:cNvPr id="2" name="Picture Placeholder 1" descr="CNX_Chem_01_02_decomp.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1980" b="-21980"/>
          <a:stretch>
            <a:fillRect/>
          </a:stretch>
        </p:blipFill>
        <p:spPr>
          <a:xfrm>
            <a:off x="2004228" y="2056727"/>
            <a:ext cx="8062913" cy="3500071"/>
          </a:xfrm>
        </p:spPr>
      </p:pic>
      <p:sp>
        <p:nvSpPr>
          <p:cNvPr id="7" name="Text Placeholder 6"/>
          <p:cNvSpPr>
            <a:spLocks noGrp="1"/>
          </p:cNvSpPr>
          <p:nvPr>
            <p:ph type="body" sz="quarter" idx="14"/>
          </p:nvPr>
        </p:nvSpPr>
        <p:spPr>
          <a:xfrm>
            <a:off x="1049311" y="5541358"/>
            <a:ext cx="10494056" cy="1166383"/>
          </a:xfrm>
        </p:spPr>
        <p:txBody>
          <a:bodyPr>
            <a:normAutofit lnSpcReduction="10000"/>
          </a:bodyPr>
          <a:lstStyle/>
          <a:p>
            <a:r>
              <a:rPr lang="en-US" sz="1600" dirty="0">
                <a:solidFill>
                  <a:srgbClr val="6CB255"/>
                </a:solidFill>
              </a:rPr>
              <a:t>(a) </a:t>
            </a:r>
            <a:r>
              <a:rPr lang="en-US" sz="2400" dirty="0"/>
              <a:t>The compound mercury(II) oxide, </a:t>
            </a:r>
            <a:r>
              <a:rPr lang="en-US" sz="2400" dirty="0">
                <a:solidFill>
                  <a:srgbClr val="6CB255"/>
                </a:solidFill>
              </a:rPr>
              <a:t>(b) </a:t>
            </a:r>
            <a:r>
              <a:rPr lang="en-US" sz="2400" dirty="0"/>
              <a:t>when heated, </a:t>
            </a:r>
            <a:r>
              <a:rPr lang="en-US" sz="2400" dirty="0">
                <a:solidFill>
                  <a:srgbClr val="6CB255"/>
                </a:solidFill>
              </a:rPr>
              <a:t>(c)</a:t>
            </a:r>
            <a:r>
              <a:rPr lang="en-US" sz="2400" dirty="0"/>
              <a:t> decomposes into silvery droplets of liquid mercury and invisible oxygen gas. (credit: modification of work by Paul Flowers)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10797" y="691168"/>
            <a:ext cx="1226435" cy="833592"/>
          </a:xfrm>
          <a:prstGeom prst="rect">
            <a:avLst/>
          </a:prstGeom>
        </p:spPr>
      </p:pic>
      <p:sp>
        <p:nvSpPr>
          <p:cNvPr id="8" name="TextBox 7"/>
          <p:cNvSpPr txBox="1"/>
          <p:nvPr/>
        </p:nvSpPr>
        <p:spPr>
          <a:xfrm>
            <a:off x="1981203" y="1410396"/>
            <a:ext cx="8379321" cy="830997"/>
          </a:xfrm>
          <a:prstGeom prst="rect">
            <a:avLst/>
          </a:prstGeom>
          <a:noFill/>
        </p:spPr>
        <p:txBody>
          <a:bodyPr wrap="square" rtlCol="0">
            <a:spAutoFit/>
          </a:bodyPr>
          <a:lstStyle/>
          <a:p>
            <a:pPr>
              <a:buFont typeface="Arial"/>
              <a:buChar char="•"/>
            </a:pPr>
            <a:r>
              <a:rPr lang="en-US" sz="2400" dirty="0"/>
              <a:t> Upon heating, the compound, mercury (II) oxide, is broken down into its elements, mercury and oxygen.</a:t>
            </a:r>
          </a:p>
        </p:txBody>
      </p:sp>
    </p:spTree>
    <p:extLst>
      <p:ext uri="{BB962C8B-B14F-4D97-AF65-F5344CB8AC3E}">
        <p14:creationId xmlns:p14="http://schemas.microsoft.com/office/powerpoint/2010/main" val="3420125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81000"/>
            <a:ext cx="8229600" cy="990600"/>
          </a:xfrm>
        </p:spPr>
        <p:txBody>
          <a:bodyPr wrap="square" numCol="1" anchorCtr="0" compatLnSpc="1">
            <a:prstTxWarp prst="textNoShape">
              <a:avLst/>
            </a:prstTxWarp>
            <a:normAutofit/>
          </a:bodyPr>
          <a:lstStyle/>
          <a:p>
            <a:pPr eaLnBrk="1" hangingPunct="1">
              <a:defRPr/>
            </a:pPr>
            <a:r>
              <a:rPr lang="en-US" sz="2800" b="1" dirty="0">
                <a:solidFill>
                  <a:srgbClr val="000090"/>
                </a:solidFill>
                <a:ea typeface="ＭＳ Ｐゴシック" charset="0"/>
                <a:cs typeface="ＭＳ Ｐゴシック" charset="0"/>
              </a:rPr>
              <a:t>Ch. 1 Outline</a:t>
            </a:r>
          </a:p>
        </p:txBody>
      </p:sp>
      <p:sp>
        <p:nvSpPr>
          <p:cNvPr id="20483" name="Content Placeholder 2"/>
          <p:cNvSpPr>
            <a:spLocks noGrp="1"/>
          </p:cNvSpPr>
          <p:nvPr>
            <p:ph idx="1"/>
          </p:nvPr>
        </p:nvSpPr>
        <p:spPr>
          <a:xfrm>
            <a:off x="2057400" y="1382843"/>
            <a:ext cx="8229600" cy="4876800"/>
          </a:xfrm>
        </p:spPr>
        <p:txBody>
          <a:bodyPr/>
          <a:lstStyle/>
          <a:p>
            <a:r>
              <a:rPr lang="en-US" sz="2800" dirty="0">
                <a:latin typeface="Arial" charset="0"/>
                <a:ea typeface="MS PGothic" charset="0"/>
              </a:rPr>
              <a:t>1.1: Chemistry in Context</a:t>
            </a:r>
          </a:p>
          <a:p>
            <a:r>
              <a:rPr lang="en-US" sz="2800" dirty="0">
                <a:latin typeface="Arial" charset="0"/>
                <a:ea typeface="MS PGothic" charset="0"/>
              </a:rPr>
              <a:t>1.2: Phases and Classification of Matter</a:t>
            </a:r>
          </a:p>
          <a:p>
            <a:r>
              <a:rPr lang="en-US" sz="2800" dirty="0">
                <a:latin typeface="Arial" charset="0"/>
                <a:ea typeface="MS PGothic" charset="0"/>
              </a:rPr>
              <a:t>1.3: Physical and Chemical Properties </a:t>
            </a:r>
          </a:p>
          <a:p>
            <a:r>
              <a:rPr lang="en-US" sz="2800" dirty="0">
                <a:latin typeface="Arial" charset="0"/>
                <a:ea typeface="MS PGothic" charset="0"/>
              </a:rPr>
              <a:t>1.4: Measurements</a:t>
            </a:r>
          </a:p>
          <a:p>
            <a:r>
              <a:rPr lang="en-US" sz="2800" dirty="0">
                <a:latin typeface="Arial" charset="0"/>
                <a:ea typeface="MS PGothic" charset="0"/>
              </a:rPr>
              <a:t>1.5: Measurement Uncertainty, Accuracy, and Precision</a:t>
            </a:r>
          </a:p>
          <a:p>
            <a:r>
              <a:rPr lang="en-US" sz="2800" dirty="0">
                <a:latin typeface="Arial" charset="0"/>
                <a:ea typeface="MS PGothic" charset="0"/>
              </a:rPr>
              <a:t>1.6: Mathematical Treatment of Measurement Results</a:t>
            </a:r>
          </a:p>
          <a:p>
            <a:endParaRPr lang="en-US" sz="2800" dirty="0">
              <a:latin typeface="Arial" charset="0"/>
              <a:ea typeface="MS PGothic" charset="0"/>
            </a:endParaRPr>
          </a:p>
          <a:p>
            <a:endParaRPr lang="en-US" sz="2800" dirty="0">
              <a:latin typeface="Arial" charset="0"/>
              <a:ea typeface="MS PGothic" charset="0"/>
            </a:endParaRPr>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0777" indent="-37473588">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189" eaLnBrk="0" fontAlgn="base" hangingPunct="0">
              <a:spcBef>
                <a:spcPct val="0"/>
              </a:spcBef>
              <a:spcAft>
                <a:spcPct val="0"/>
              </a:spcAft>
              <a:defRPr sz="2400">
                <a:solidFill>
                  <a:schemeClr val="tx1"/>
                </a:solidFill>
                <a:latin typeface="Arial" charset="0"/>
                <a:ea typeface="MS PGothic" charset="0"/>
                <a:cs typeface="MS PGothic" charset="0"/>
              </a:defRPr>
            </a:lvl6pPr>
            <a:lvl7pPr marL="914377" eaLnBrk="0" fontAlgn="base" hangingPunct="0">
              <a:spcBef>
                <a:spcPct val="0"/>
              </a:spcBef>
              <a:spcAft>
                <a:spcPct val="0"/>
              </a:spcAft>
              <a:defRPr sz="2400">
                <a:solidFill>
                  <a:schemeClr val="tx1"/>
                </a:solidFill>
                <a:latin typeface="Arial" charset="0"/>
                <a:ea typeface="MS PGothic" charset="0"/>
                <a:cs typeface="MS PGothic" charset="0"/>
              </a:defRPr>
            </a:lvl7pPr>
            <a:lvl8pPr marL="1371566" eaLnBrk="0" fontAlgn="base" hangingPunct="0">
              <a:spcBef>
                <a:spcPct val="0"/>
              </a:spcBef>
              <a:spcAft>
                <a:spcPct val="0"/>
              </a:spcAft>
              <a:defRPr sz="2400">
                <a:solidFill>
                  <a:schemeClr val="tx1"/>
                </a:solidFill>
                <a:latin typeface="Arial" charset="0"/>
                <a:ea typeface="MS PGothic" charset="0"/>
                <a:cs typeface="MS PGothic" charset="0"/>
              </a:defRPr>
            </a:lvl8pPr>
            <a:lvl9pPr marL="1828754"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C4F7D93-D11A-E34C-9953-463F5D9E91E6}" type="slidenum">
              <a:rPr lang="en-US" sz="1400">
                <a:solidFill>
                  <a:srgbClr val="FFFFFF"/>
                </a:solidFill>
              </a:rPr>
              <a:pPr/>
              <a:t>3</a:t>
            </a:fld>
            <a:endParaRPr lang="en-US" sz="1400">
              <a:solidFill>
                <a:srgbClr val="FFFFFF"/>
              </a:solidFill>
            </a:endParaRPr>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34089" y="227959"/>
            <a:ext cx="1226435" cy="83359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C0DC6-2DA3-44BC-B7A0-127CA2B804DF}"/>
              </a:ext>
            </a:extLst>
          </p:cNvPr>
          <p:cNvSpPr>
            <a:spLocks noGrp="1"/>
          </p:cNvSpPr>
          <p:nvPr>
            <p:ph type="title"/>
          </p:nvPr>
        </p:nvSpPr>
        <p:spPr>
          <a:xfrm>
            <a:off x="2264484" y="642004"/>
            <a:ext cx="6135974" cy="659535"/>
          </a:xfrm>
        </p:spPr>
        <p:txBody>
          <a:bodyPr/>
          <a:lstStyle/>
          <a:p>
            <a:r>
              <a:rPr lang="en-US" dirty="0"/>
              <a:t>Pure substances and mixtures</a:t>
            </a:r>
          </a:p>
        </p:txBody>
      </p:sp>
      <p:sp>
        <p:nvSpPr>
          <p:cNvPr id="4" name="Text Placeholder 3">
            <a:extLst>
              <a:ext uri="{FF2B5EF4-FFF2-40B4-BE49-F238E27FC236}">
                <a16:creationId xmlns:a16="http://schemas.microsoft.com/office/drawing/2014/main" id="{974C293A-CA5F-4EE1-9CC1-E588BFD9E5DB}"/>
              </a:ext>
            </a:extLst>
          </p:cNvPr>
          <p:cNvSpPr>
            <a:spLocks noGrp="1"/>
          </p:cNvSpPr>
          <p:nvPr>
            <p:ph type="body" sz="quarter" idx="14"/>
          </p:nvPr>
        </p:nvSpPr>
        <p:spPr>
          <a:xfrm>
            <a:off x="1007705" y="1552022"/>
            <a:ext cx="9769151" cy="5194011"/>
          </a:xfrm>
        </p:spPr>
        <p:txBody>
          <a:bodyPr>
            <a:noAutofit/>
          </a:bodyPr>
          <a:lstStyle/>
          <a:p>
            <a:pPr marL="342891" indent="-342891" algn="just">
              <a:buFont typeface="Arial" panose="020B0604020202020204" pitchFamily="34" charset="0"/>
              <a:buChar char="•"/>
            </a:pPr>
            <a:r>
              <a:rPr lang="en-US" sz="2400" b="1" dirty="0">
                <a:solidFill>
                  <a:srgbClr val="002060"/>
                </a:solidFill>
              </a:rPr>
              <a:t>The properties of combined elements are different from those in the free, or uncombined state. </a:t>
            </a:r>
          </a:p>
          <a:p>
            <a:pPr marL="342891" indent="-342891" algn="just">
              <a:buFont typeface="Arial" panose="020B0604020202020204" pitchFamily="34" charset="0"/>
              <a:buChar char="•"/>
            </a:pPr>
            <a:r>
              <a:rPr lang="en-US" sz="2400" b="1" dirty="0">
                <a:solidFill>
                  <a:srgbClr val="002060"/>
                </a:solidFill>
              </a:rPr>
              <a:t>For example, </a:t>
            </a:r>
          </a:p>
          <a:p>
            <a:pPr marL="342891" indent="-342891" algn="just">
              <a:buFont typeface="Arial" panose="020B0604020202020204" pitchFamily="34" charset="0"/>
              <a:buChar char="•"/>
            </a:pPr>
            <a:r>
              <a:rPr lang="en-US" sz="2400" b="1" dirty="0">
                <a:solidFill>
                  <a:srgbClr val="002060"/>
                </a:solidFill>
              </a:rPr>
              <a:t>White crystalline sugar (sucrose) is a compound resulting from the chemical combination of the </a:t>
            </a:r>
            <a:r>
              <a:rPr lang="en-US" sz="2400" b="1" dirty="0">
                <a:solidFill>
                  <a:srgbClr val="C00000"/>
                </a:solidFill>
              </a:rPr>
              <a:t>element carbon</a:t>
            </a:r>
            <a:r>
              <a:rPr lang="en-US" sz="2400" b="1" dirty="0">
                <a:solidFill>
                  <a:srgbClr val="002060"/>
                </a:solidFill>
              </a:rPr>
              <a:t>, which is a </a:t>
            </a:r>
            <a:r>
              <a:rPr lang="en-US" sz="2400" b="1" dirty="0">
                <a:solidFill>
                  <a:srgbClr val="C00000"/>
                </a:solidFill>
              </a:rPr>
              <a:t>black solid in one of its uncombined forms</a:t>
            </a:r>
            <a:r>
              <a:rPr lang="en-US" sz="2400" b="1" dirty="0">
                <a:solidFill>
                  <a:srgbClr val="002060"/>
                </a:solidFill>
              </a:rPr>
              <a:t>, and the two elements </a:t>
            </a:r>
            <a:r>
              <a:rPr lang="en-US" sz="2400" b="1" dirty="0">
                <a:solidFill>
                  <a:srgbClr val="C00000"/>
                </a:solidFill>
              </a:rPr>
              <a:t>hydrogen and oxygen</a:t>
            </a:r>
            <a:r>
              <a:rPr lang="en-US" sz="2400" b="1" dirty="0">
                <a:solidFill>
                  <a:srgbClr val="002060"/>
                </a:solidFill>
              </a:rPr>
              <a:t>, which are colorless gases when uncombined. </a:t>
            </a:r>
          </a:p>
          <a:p>
            <a:pPr marL="342891" indent="-342891" algn="just">
              <a:buFont typeface="Arial" panose="020B0604020202020204" pitchFamily="34" charset="0"/>
              <a:buChar char="•"/>
            </a:pPr>
            <a:r>
              <a:rPr lang="en-US" sz="2400" b="1" dirty="0">
                <a:solidFill>
                  <a:srgbClr val="002060"/>
                </a:solidFill>
              </a:rPr>
              <a:t>Free sodium, an element that is a soft, shiny, metallic solid, and free chlorine, an element that is a yellow-green gas, combine to form sodium chloride (table salt), a compound that is a white, crystalline solid.</a:t>
            </a:r>
          </a:p>
          <a:p>
            <a:endParaRPr lang="en-US" sz="2400" dirty="0"/>
          </a:p>
        </p:txBody>
      </p:sp>
      <p:pic>
        <p:nvPicPr>
          <p:cNvPr id="5" name="Picture 4" descr="OSX-Stacked-TM-RGB-300dpi-2016.jpg">
            <a:extLst>
              <a:ext uri="{FF2B5EF4-FFF2-40B4-BE49-F238E27FC236}">
                <a16:creationId xmlns:a16="http://schemas.microsoft.com/office/drawing/2014/main" id="{3E93347B-170D-402E-BF1B-8EA1279E8E6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16330" y="466282"/>
            <a:ext cx="1226435" cy="833592"/>
          </a:xfrm>
          <a:prstGeom prst="rect">
            <a:avLst/>
          </a:prstGeom>
        </p:spPr>
      </p:pic>
    </p:spTree>
    <p:extLst>
      <p:ext uri="{BB962C8B-B14F-4D97-AF65-F5344CB8AC3E}">
        <p14:creationId xmlns:p14="http://schemas.microsoft.com/office/powerpoint/2010/main" val="787736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1058834" y="2155832"/>
            <a:ext cx="10074331" cy="3855223"/>
          </a:xfrm>
        </p:spPr>
        <p:txBody>
          <a:bodyPr>
            <a:normAutofit fontScale="92500" lnSpcReduction="20000"/>
          </a:bodyPr>
          <a:lstStyle/>
          <a:p>
            <a:pPr>
              <a:buClr>
                <a:schemeClr val="tx1"/>
              </a:buClr>
              <a:buFont typeface="Arial"/>
              <a:buChar char="•"/>
            </a:pPr>
            <a:r>
              <a:rPr lang="en-US" sz="2400" b="1" dirty="0">
                <a:latin typeface="Arial" charset="0"/>
                <a:ea typeface="MS PGothic" charset="0"/>
              </a:rPr>
              <a:t> </a:t>
            </a:r>
            <a:r>
              <a:rPr lang="en-US" sz="3200" b="1" dirty="0">
                <a:latin typeface="Arial" charset="0"/>
                <a:ea typeface="MS PGothic" charset="0"/>
              </a:rPr>
              <a:t>A mixture- is composed of two or more types of matter, that can be present in varying amounts and can be separated by physical changes.</a:t>
            </a:r>
          </a:p>
          <a:p>
            <a:pPr>
              <a:buClr>
                <a:schemeClr val="tx1"/>
              </a:buClr>
              <a:buFont typeface="Arial"/>
              <a:buChar char="•"/>
            </a:pPr>
            <a:endParaRPr lang="en-US" sz="3200" b="1" dirty="0">
              <a:latin typeface="Arial" charset="0"/>
              <a:ea typeface="MS PGothic" charset="0"/>
            </a:endParaRPr>
          </a:p>
          <a:p>
            <a:pPr>
              <a:buClr>
                <a:schemeClr val="tx1"/>
              </a:buClr>
              <a:buFont typeface="Arial"/>
              <a:buChar char="•"/>
            </a:pPr>
            <a:r>
              <a:rPr lang="en-US" sz="3200" b="1" dirty="0">
                <a:latin typeface="Arial" charset="0"/>
                <a:ea typeface="MS PGothic" charset="0"/>
              </a:rPr>
              <a:t> </a:t>
            </a:r>
            <a:r>
              <a:rPr lang="en-US" sz="3200" dirty="0">
                <a:latin typeface="Arial" charset="0"/>
                <a:ea typeface="MS PGothic" charset="0"/>
              </a:rPr>
              <a:t>Evaporation is -an example of a physical change.</a:t>
            </a:r>
          </a:p>
          <a:p>
            <a:pPr>
              <a:buClr>
                <a:schemeClr val="tx1"/>
              </a:buClr>
              <a:buFont typeface="Arial"/>
              <a:buChar char="•"/>
            </a:pPr>
            <a:endParaRPr lang="en-US" sz="3200" dirty="0">
              <a:latin typeface="Arial" charset="0"/>
              <a:ea typeface="MS PGothic" charset="0"/>
            </a:endParaRPr>
          </a:p>
          <a:p>
            <a:pPr>
              <a:buClr>
                <a:schemeClr val="tx1"/>
              </a:buClr>
              <a:buFont typeface="Arial"/>
              <a:buChar char="•"/>
            </a:pPr>
            <a:r>
              <a:rPr lang="en-US" sz="3200" dirty="0">
                <a:latin typeface="Arial" charset="0"/>
                <a:ea typeface="MS PGothic" charset="0"/>
              </a:rPr>
              <a:t> There are two types of mixtures: homogenous mixtures and heterogeneous mixtures. </a:t>
            </a:r>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747306" y="1061551"/>
            <a:ext cx="1226435" cy="833592"/>
          </a:xfrm>
          <a:prstGeom prst="rect">
            <a:avLst/>
          </a:prstGeom>
        </p:spPr>
      </p:pic>
      <p:sp>
        <p:nvSpPr>
          <p:cNvPr id="6" name="Title 1"/>
          <p:cNvSpPr>
            <a:spLocks noGrp="1"/>
          </p:cNvSpPr>
          <p:nvPr>
            <p:ph type="title"/>
          </p:nvPr>
        </p:nvSpPr>
        <p:spPr>
          <a:xfrm>
            <a:off x="1148499" y="1061551"/>
            <a:ext cx="6331593" cy="682052"/>
          </a:xfrm>
        </p:spPr>
        <p:txBody>
          <a:bodyPr wrap="square" numCol="1" anchorCtr="0" compatLnSpc="1">
            <a:prstTxWarp prst="textNoShape">
              <a:avLst/>
            </a:prstTxWarp>
          </a:bodyPr>
          <a:lstStyle/>
          <a:p>
            <a:pPr>
              <a:defRPr/>
            </a:pPr>
            <a:r>
              <a:rPr lang="en-US" b="1" dirty="0">
                <a:solidFill>
                  <a:srgbClr val="000090"/>
                </a:solidFill>
                <a:ea typeface="ＭＳ Ｐゴシック" charset="-128"/>
                <a:cs typeface="ＭＳ Ｐゴシック" charset="-128"/>
              </a:rPr>
              <a:t>Pure substances and mixtures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2" y="989351"/>
            <a:ext cx="6851535" cy="546312"/>
          </a:xfrm>
        </p:spPr>
        <p:txBody>
          <a:bodyPr wrap="square" numCol="1" anchorCtr="0" compatLnSpc="1">
            <a:prstTxWarp prst="textNoShape">
              <a:avLst/>
            </a:prstTxWarp>
            <a:noAutofit/>
          </a:bodyPr>
          <a:lstStyle/>
          <a:p>
            <a:pPr>
              <a:defRPr/>
            </a:pPr>
            <a:r>
              <a:rPr lang="en-US" sz="3600" b="1" dirty="0">
                <a:solidFill>
                  <a:schemeClr val="tx1"/>
                </a:solidFill>
                <a:ea typeface="ＭＳ Ｐゴシック" charset="-128"/>
                <a:cs typeface="ＭＳ Ｐゴシック" charset="-128"/>
              </a:rPr>
              <a:t>Two Type of Mixtures</a:t>
            </a:r>
          </a:p>
        </p:txBody>
      </p:sp>
      <p:sp>
        <p:nvSpPr>
          <p:cNvPr id="52227" name="Content Placeholder 2"/>
          <p:cNvSpPr>
            <a:spLocks noGrp="1"/>
          </p:cNvSpPr>
          <p:nvPr>
            <p:ph idx="1"/>
          </p:nvPr>
        </p:nvSpPr>
        <p:spPr>
          <a:xfrm>
            <a:off x="974361" y="1944973"/>
            <a:ext cx="9611016" cy="4725649"/>
          </a:xfrm>
        </p:spPr>
        <p:txBody>
          <a:bodyPr>
            <a:normAutofit fontScale="92500"/>
          </a:bodyPr>
          <a:lstStyle/>
          <a:p>
            <a:pPr>
              <a:buFont typeface="Arial" charset="0"/>
              <a:buNone/>
            </a:pPr>
            <a:r>
              <a:rPr lang="en-US" sz="2400" b="1" dirty="0">
                <a:latin typeface="Arial" charset="0"/>
                <a:ea typeface="MS PGothic" charset="0"/>
              </a:rPr>
              <a:t>1) </a:t>
            </a:r>
            <a:r>
              <a:rPr lang="en-US" sz="3200" dirty="0">
                <a:latin typeface="Arial" charset="0"/>
                <a:ea typeface="MS PGothic" charset="0"/>
              </a:rPr>
              <a:t>A</a:t>
            </a:r>
            <a:r>
              <a:rPr lang="en-US" sz="3200" b="1" dirty="0">
                <a:latin typeface="Arial" charset="0"/>
                <a:ea typeface="MS PGothic" charset="0"/>
              </a:rPr>
              <a:t> </a:t>
            </a:r>
            <a:r>
              <a:rPr lang="en-US" sz="3200" b="1" dirty="0">
                <a:solidFill>
                  <a:srgbClr val="000090"/>
                </a:solidFill>
                <a:latin typeface="Arial" charset="0"/>
                <a:ea typeface="MS PGothic" charset="0"/>
              </a:rPr>
              <a:t>homogenous mixture </a:t>
            </a:r>
            <a:r>
              <a:rPr lang="en-US" sz="3200" dirty="0">
                <a:latin typeface="Arial" charset="0"/>
                <a:ea typeface="MS PGothic" charset="0"/>
              </a:rPr>
              <a:t>exhibits a uniform composition and appears visually the </a:t>
            </a:r>
            <a:r>
              <a:rPr lang="en-US" sz="3200" b="1" dirty="0">
                <a:solidFill>
                  <a:srgbClr val="000090"/>
                </a:solidFill>
                <a:latin typeface="Arial" charset="0"/>
                <a:ea typeface="MS PGothic" charset="0"/>
              </a:rPr>
              <a:t>same throughout. </a:t>
            </a:r>
          </a:p>
          <a:p>
            <a:pPr>
              <a:buFont typeface="Arial" charset="0"/>
              <a:buNone/>
            </a:pPr>
            <a:endParaRPr lang="en-US" sz="3200" dirty="0">
              <a:latin typeface="Arial" charset="0"/>
              <a:ea typeface="MS PGothic" charset="0"/>
            </a:endParaRPr>
          </a:p>
          <a:p>
            <a:pPr>
              <a:buFont typeface="Arial" charset="0"/>
              <a:buNone/>
            </a:pPr>
            <a:r>
              <a:rPr lang="en-US" sz="3200" dirty="0">
                <a:latin typeface="Arial" charset="0"/>
                <a:ea typeface="MS PGothic" charset="0"/>
              </a:rPr>
              <a:t>Another name for a homogenous mixture is a </a:t>
            </a:r>
            <a:r>
              <a:rPr lang="en-US" sz="3200" b="1" i="1" dirty="0">
                <a:latin typeface="Arial" charset="0"/>
                <a:ea typeface="MS PGothic" charset="0"/>
              </a:rPr>
              <a:t>solution.</a:t>
            </a:r>
          </a:p>
          <a:p>
            <a:pPr>
              <a:buFont typeface="Arial" charset="0"/>
              <a:buNone/>
            </a:pPr>
            <a:endParaRPr lang="en-US" sz="3200" b="1" i="1" dirty="0">
              <a:latin typeface="Arial" charset="0"/>
              <a:ea typeface="MS PGothic" charset="0"/>
            </a:endParaRPr>
          </a:p>
          <a:p>
            <a:r>
              <a:rPr lang="en-US" sz="3200" b="1" dirty="0">
                <a:latin typeface="Arial" charset="0"/>
                <a:ea typeface="MS PGothic" charset="0"/>
              </a:rPr>
              <a:t>2) </a:t>
            </a:r>
            <a:r>
              <a:rPr lang="en-US" sz="3200" dirty="0">
                <a:latin typeface="Arial" charset="0"/>
                <a:ea typeface="MS PGothic" charset="0"/>
              </a:rPr>
              <a:t>A </a:t>
            </a:r>
            <a:r>
              <a:rPr lang="en-US" sz="3200" b="1" dirty="0">
                <a:solidFill>
                  <a:srgbClr val="FF0000"/>
                </a:solidFill>
                <a:latin typeface="Arial" charset="0"/>
                <a:ea typeface="MS PGothic" charset="0"/>
              </a:rPr>
              <a:t>heterogeneous mixture </a:t>
            </a:r>
            <a:r>
              <a:rPr lang="en-US" sz="3200" dirty="0">
                <a:latin typeface="Arial" charset="0"/>
                <a:ea typeface="MS PGothic" charset="0"/>
              </a:rPr>
              <a:t>has a composition that</a:t>
            </a:r>
            <a:r>
              <a:rPr lang="en-US" sz="3200" b="1" dirty="0">
                <a:solidFill>
                  <a:srgbClr val="FF0000"/>
                </a:solidFill>
                <a:latin typeface="Arial" charset="0"/>
                <a:ea typeface="MS PGothic" charset="0"/>
              </a:rPr>
              <a:t> varies from point to point </a:t>
            </a:r>
          </a:p>
        </p:txBody>
      </p:sp>
      <p:sp>
        <p:nvSpPr>
          <p:cNvPr id="5222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0777" indent="-37473588">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189" eaLnBrk="0" fontAlgn="base" hangingPunct="0">
              <a:spcBef>
                <a:spcPct val="0"/>
              </a:spcBef>
              <a:spcAft>
                <a:spcPct val="0"/>
              </a:spcAft>
              <a:defRPr sz="2400">
                <a:solidFill>
                  <a:schemeClr val="tx1"/>
                </a:solidFill>
                <a:latin typeface="Arial" charset="0"/>
                <a:ea typeface="MS PGothic" charset="0"/>
                <a:cs typeface="MS PGothic" charset="0"/>
              </a:defRPr>
            </a:lvl6pPr>
            <a:lvl7pPr marL="914377" eaLnBrk="0" fontAlgn="base" hangingPunct="0">
              <a:spcBef>
                <a:spcPct val="0"/>
              </a:spcBef>
              <a:spcAft>
                <a:spcPct val="0"/>
              </a:spcAft>
              <a:defRPr sz="2400">
                <a:solidFill>
                  <a:schemeClr val="tx1"/>
                </a:solidFill>
                <a:latin typeface="Arial" charset="0"/>
                <a:ea typeface="MS PGothic" charset="0"/>
                <a:cs typeface="MS PGothic" charset="0"/>
              </a:defRPr>
            </a:lvl7pPr>
            <a:lvl8pPr marL="1371566" eaLnBrk="0" fontAlgn="base" hangingPunct="0">
              <a:spcBef>
                <a:spcPct val="0"/>
              </a:spcBef>
              <a:spcAft>
                <a:spcPct val="0"/>
              </a:spcAft>
              <a:defRPr sz="2400">
                <a:solidFill>
                  <a:schemeClr val="tx1"/>
                </a:solidFill>
                <a:latin typeface="Arial" charset="0"/>
                <a:ea typeface="MS PGothic" charset="0"/>
                <a:cs typeface="MS PGothic" charset="0"/>
              </a:defRPr>
            </a:lvl8pPr>
            <a:lvl9pPr marL="1828754"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1DFEEC3-01DA-254C-B927-A34BBB4B5914}" type="slidenum">
              <a:rPr lang="en-US" sz="1400">
                <a:solidFill>
                  <a:srgbClr val="FFFFFF"/>
                </a:solidFill>
              </a:rPr>
              <a:pPr/>
              <a:t>32</a:t>
            </a:fld>
            <a:endParaRPr lang="en-US" sz="1400">
              <a:solidFill>
                <a:srgbClr val="FFFFFF"/>
              </a:solidFill>
            </a:endParaRPr>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15424" y="776147"/>
            <a:ext cx="1226435" cy="83359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CNX_Chem_01_02_Mixtures.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2973" b="-22973"/>
          <a:stretch>
            <a:fillRect/>
          </a:stretch>
        </p:blipFill>
        <p:spPr/>
      </p:pic>
      <p:sp>
        <p:nvSpPr>
          <p:cNvPr id="7" name="Text Placeholder 6"/>
          <p:cNvSpPr>
            <a:spLocks noGrp="1"/>
          </p:cNvSpPr>
          <p:nvPr>
            <p:ph type="body" sz="quarter" idx="14"/>
          </p:nvPr>
        </p:nvSpPr>
        <p:spPr>
          <a:xfrm>
            <a:off x="419725" y="4094476"/>
            <a:ext cx="11422505" cy="2250755"/>
          </a:xfrm>
        </p:spPr>
        <p:txBody>
          <a:bodyPr>
            <a:noAutofit/>
          </a:bodyPr>
          <a:lstStyle/>
          <a:p>
            <a:pPr marL="342891" indent="-342891">
              <a:buAutoNum type="alphaLcParenBoth"/>
            </a:pPr>
            <a:r>
              <a:rPr lang="en-US" sz="2400" b="1" dirty="0"/>
              <a:t>Oil and vinegar salad dressing is a heterogeneous mixture because its composition is not uniform throughout. </a:t>
            </a:r>
          </a:p>
          <a:p>
            <a:pPr marL="342891" indent="-342891">
              <a:buAutoNum type="alphaLcParenBoth"/>
            </a:pPr>
            <a:r>
              <a:rPr lang="en-US" sz="2400" b="1" dirty="0"/>
              <a:t>A commercial sports drink is a homogeneous mixture because its composition is uniform throughout. (credit a “left”: modification of work by John Mayer; credit a “right”: modification of work by Umberto </a:t>
            </a:r>
            <a:r>
              <a:rPr lang="en-US" sz="2400" b="1" dirty="0" err="1"/>
              <a:t>Salvagnin</a:t>
            </a:r>
            <a:r>
              <a:rPr lang="en-US" sz="2400" b="1" dirty="0"/>
              <a:t>; </a:t>
            </a:r>
            <a:r>
              <a:rPr lang="en-US" sz="2400" b="1" dirty="0" err="1"/>
              <a:t>creditb</a:t>
            </a:r>
            <a:r>
              <a:rPr lang="en-US" sz="2400" b="1" dirty="0"/>
              <a:t> “left: modification of work by Jeff Bedford)</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74756" y="512769"/>
            <a:ext cx="1226435" cy="833592"/>
          </a:xfrm>
          <a:prstGeom prst="rect">
            <a:avLst/>
          </a:prstGeom>
        </p:spPr>
      </p:pic>
      <p:sp>
        <p:nvSpPr>
          <p:cNvPr id="9" name="Title 1"/>
          <p:cNvSpPr>
            <a:spLocks noGrp="1"/>
          </p:cNvSpPr>
          <p:nvPr>
            <p:ph type="title"/>
          </p:nvPr>
        </p:nvSpPr>
        <p:spPr>
          <a:xfrm>
            <a:off x="2112583" y="-270653"/>
            <a:ext cx="5791200" cy="1371600"/>
          </a:xfrm>
        </p:spPr>
        <p:txBody>
          <a:bodyPr wrap="square" numCol="1" anchorCtr="0" compatLnSpc="1">
            <a:prstTxWarp prst="textNoShape">
              <a:avLst/>
            </a:prstTxWarp>
          </a:bodyPr>
          <a:lstStyle/>
          <a:p>
            <a:pPr>
              <a:defRPr/>
            </a:pPr>
            <a:r>
              <a:rPr lang="en-US" b="1" dirty="0">
                <a:solidFill>
                  <a:schemeClr val="tx1"/>
                </a:solidFill>
                <a:ea typeface="ＭＳ Ｐゴシック" charset="-128"/>
                <a:cs typeface="ＭＳ Ｐゴシック" charset="-128"/>
              </a:rPr>
              <a:t>Two Type of Mixtures</a:t>
            </a:r>
          </a:p>
        </p:txBody>
      </p:sp>
    </p:spTree>
    <p:extLst>
      <p:ext uri="{BB962C8B-B14F-4D97-AF65-F5344CB8AC3E}">
        <p14:creationId xmlns:p14="http://schemas.microsoft.com/office/powerpoint/2010/main" val="2537418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3600" y="45223"/>
            <a:ext cx="8229600" cy="990600"/>
          </a:xfrm>
        </p:spPr>
        <p:txBody>
          <a:bodyPr wrap="square" numCol="1" anchorCtr="0" compatLnSpc="1">
            <a:prstTxWarp prst="textNoShape">
              <a:avLst/>
            </a:prstTxWarp>
          </a:bodyPr>
          <a:lstStyle/>
          <a:p>
            <a:pPr>
              <a:defRPr/>
            </a:pPr>
            <a:r>
              <a:rPr lang="en-US" b="1" dirty="0">
                <a:solidFill>
                  <a:srgbClr val="000090"/>
                </a:solidFill>
                <a:ea typeface="MS PGothic" charset="0"/>
              </a:rPr>
              <a:t>Classifying Matter</a:t>
            </a:r>
          </a:p>
        </p:txBody>
      </p:sp>
      <p:sp>
        <p:nvSpPr>
          <p:cNvPr id="55299"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0777" indent="-37473588">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189" eaLnBrk="0" fontAlgn="base" hangingPunct="0">
              <a:spcBef>
                <a:spcPct val="0"/>
              </a:spcBef>
              <a:spcAft>
                <a:spcPct val="0"/>
              </a:spcAft>
              <a:defRPr sz="2400">
                <a:solidFill>
                  <a:schemeClr val="tx1"/>
                </a:solidFill>
                <a:latin typeface="Arial" charset="0"/>
                <a:ea typeface="MS PGothic" charset="0"/>
                <a:cs typeface="MS PGothic" charset="0"/>
              </a:defRPr>
            </a:lvl6pPr>
            <a:lvl7pPr marL="914377" eaLnBrk="0" fontAlgn="base" hangingPunct="0">
              <a:spcBef>
                <a:spcPct val="0"/>
              </a:spcBef>
              <a:spcAft>
                <a:spcPct val="0"/>
              </a:spcAft>
              <a:defRPr sz="2400">
                <a:solidFill>
                  <a:schemeClr val="tx1"/>
                </a:solidFill>
                <a:latin typeface="Arial" charset="0"/>
                <a:ea typeface="MS PGothic" charset="0"/>
                <a:cs typeface="MS PGothic" charset="0"/>
              </a:defRPr>
            </a:lvl7pPr>
            <a:lvl8pPr marL="1371566" eaLnBrk="0" fontAlgn="base" hangingPunct="0">
              <a:spcBef>
                <a:spcPct val="0"/>
              </a:spcBef>
              <a:spcAft>
                <a:spcPct val="0"/>
              </a:spcAft>
              <a:defRPr sz="2400">
                <a:solidFill>
                  <a:schemeClr val="tx1"/>
                </a:solidFill>
                <a:latin typeface="Arial" charset="0"/>
                <a:ea typeface="MS PGothic" charset="0"/>
                <a:cs typeface="MS PGothic" charset="0"/>
              </a:defRPr>
            </a:lvl8pPr>
            <a:lvl9pPr marL="1828754"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6E6C678-9E8E-B540-96FE-26A43A3D31A6}" type="slidenum">
              <a:rPr lang="en-US" sz="1400">
                <a:solidFill>
                  <a:srgbClr val="FFFFFF"/>
                </a:solidFill>
              </a:rPr>
              <a:pPr/>
              <a:t>34</a:t>
            </a:fld>
            <a:endParaRPr lang="en-US" sz="1400">
              <a:solidFill>
                <a:srgbClr val="FFFFFF"/>
              </a:solidFill>
            </a:endParaRPr>
          </a:p>
        </p:txBody>
      </p:sp>
      <p:pic>
        <p:nvPicPr>
          <p:cNvPr id="55300" name="Picture Placeholder 1" descr="CNX_Chem_01_02_MattType.jpg"/>
          <p:cNvPicPr>
            <a:picLocks noChangeAspect="1"/>
          </p:cNvPicPr>
          <p:nvPr/>
        </p:nvPicPr>
        <p:blipFill>
          <a:blip r:embed="rId2" cstate="email">
            <a:extLst>
              <a:ext uri="{28A0092B-C50C-407E-A947-70E740481C1C}">
                <a14:useLocalDpi xmlns:a14="http://schemas.microsoft.com/office/drawing/2010/main" val="0"/>
              </a:ext>
            </a:extLst>
          </a:blip>
          <a:srcRect t="-14128" b="-14128"/>
          <a:stretch>
            <a:fillRect/>
          </a:stretch>
        </p:blipFill>
        <p:spPr bwMode="auto">
          <a:xfrm>
            <a:off x="920679" y="1035823"/>
            <a:ext cx="10350642" cy="4493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Placeholder 6"/>
          <p:cNvSpPr txBox="1">
            <a:spLocks/>
          </p:cNvSpPr>
          <p:nvPr/>
        </p:nvSpPr>
        <p:spPr>
          <a:xfrm>
            <a:off x="672059" y="5463658"/>
            <a:ext cx="11152682" cy="1166383"/>
          </a:xfrm>
          <a:prstGeom prst="rect">
            <a:avLst/>
          </a:prstGeom>
        </p:spPr>
        <p:txBody>
          <a:bodyPr>
            <a:noAutofit/>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S PGothic" panose="020B0600070205080204" pitchFamily="34" charset="-128"/>
                <a:cs typeface="MS PGothic" charset="0"/>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S PGothic" panose="020B0600070205080204" pitchFamily="34" charset="-128"/>
                <a:cs typeface="MS PGothic" charset="0"/>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S PGothic" panose="020B0600070205080204" pitchFamily="34" charset="-128"/>
                <a:cs typeface="MS PGothic" charset="0"/>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S PGothic" panose="020B0600070205080204" pitchFamily="34" charset="-128"/>
                <a:cs typeface="MS PGothic" charset="0"/>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S PGothic" panose="020B0600070205080204" pitchFamily="34" charset="-128"/>
                <a:cs typeface="MS PGothic"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dirty="0"/>
              <a:t>Depending on its properties, a given substance can be classified as a homogeneous mixture, a heterogeneous mixture, a compound, or an element.</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4089" y="227959"/>
            <a:ext cx="1226435" cy="83359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140020" y="539644"/>
            <a:ext cx="8229600" cy="600409"/>
          </a:xfrm>
        </p:spPr>
        <p:txBody>
          <a:bodyPr wrap="square" numCol="1" anchorCtr="0" compatLnSpc="1">
            <a:prstTxWarp prst="textNoShape">
              <a:avLst/>
            </a:prstTxWarp>
          </a:bodyPr>
          <a:lstStyle/>
          <a:p>
            <a:pPr eaLnBrk="1" hangingPunct="1">
              <a:defRPr/>
            </a:pPr>
            <a:r>
              <a:rPr lang="en-US" b="1" dirty="0">
                <a:solidFill>
                  <a:schemeClr val="tx1"/>
                </a:solidFill>
                <a:ea typeface="Osaka" charset="0"/>
                <a:cs typeface="Osaka" charset="0"/>
              </a:rPr>
              <a:t>Atoms and Molecules</a:t>
            </a:r>
          </a:p>
        </p:txBody>
      </p:sp>
      <p:sp>
        <p:nvSpPr>
          <p:cNvPr id="36867" name="Rectangle 3"/>
          <p:cNvSpPr>
            <a:spLocks noGrp="1" noChangeArrowheads="1"/>
          </p:cNvSpPr>
          <p:nvPr>
            <p:ph type="body" idx="1"/>
          </p:nvPr>
        </p:nvSpPr>
        <p:spPr>
          <a:xfrm>
            <a:off x="629587" y="1140053"/>
            <a:ext cx="11182662" cy="5305717"/>
          </a:xfrm>
        </p:spPr>
        <p:txBody>
          <a:bodyPr>
            <a:noAutofit/>
          </a:bodyPr>
          <a:lstStyle/>
          <a:p>
            <a:pPr eaLnBrk="1" hangingPunct="1">
              <a:buClr>
                <a:schemeClr val="tx1"/>
              </a:buClr>
              <a:buFont typeface="Arial"/>
              <a:buChar char="•"/>
            </a:pPr>
            <a:r>
              <a:rPr lang="en-US" sz="2400" b="1" dirty="0">
                <a:solidFill>
                  <a:srgbClr val="000090"/>
                </a:solidFill>
                <a:ea typeface="Osaka" charset="0"/>
                <a:cs typeface="Osaka" charset="0"/>
              </a:rPr>
              <a:t>Atom – </a:t>
            </a:r>
            <a:r>
              <a:rPr lang="en-US" sz="2400" dirty="0">
                <a:ea typeface="Osaka" charset="0"/>
                <a:cs typeface="Osaka" charset="0"/>
              </a:rPr>
              <a:t>The smallest particle of an element</a:t>
            </a:r>
            <a:r>
              <a:rPr lang="ka-GE" sz="2400" dirty="0">
                <a:ea typeface="Osaka" charset="0"/>
                <a:cs typeface="Osaka" charset="0"/>
              </a:rPr>
              <a:t>,</a:t>
            </a:r>
            <a:r>
              <a:rPr lang="en-US" sz="2400" dirty="0">
                <a:ea typeface="Osaka" charset="0"/>
                <a:cs typeface="Osaka" charset="0"/>
              </a:rPr>
              <a:t> that has the properties of that element</a:t>
            </a:r>
            <a:r>
              <a:rPr lang="ka-GE" sz="2400" dirty="0">
                <a:ea typeface="Osaka" charset="0"/>
                <a:cs typeface="Osaka" charset="0"/>
              </a:rPr>
              <a:t>,</a:t>
            </a:r>
            <a:r>
              <a:rPr lang="en-US" sz="2400" dirty="0">
                <a:ea typeface="Osaka" charset="0"/>
                <a:cs typeface="Osaka" charset="0"/>
              </a:rPr>
              <a:t> and can enter into a chemical combination.</a:t>
            </a:r>
          </a:p>
          <a:p>
            <a:pPr marL="342891" indent="-342891" algn="just">
              <a:buFont typeface="Arial" panose="020B0604020202020204" pitchFamily="34" charset="0"/>
              <a:buChar char="•"/>
            </a:pPr>
            <a:r>
              <a:rPr lang="en-US" sz="2400" dirty="0"/>
              <a:t>The first suggestion, that matter is composed of atoms</a:t>
            </a:r>
            <a:r>
              <a:rPr lang="ka-GE" sz="2400" dirty="0"/>
              <a:t>,</a:t>
            </a:r>
            <a:r>
              <a:rPr lang="en-US" sz="2400" dirty="0"/>
              <a:t> is attributed to the Greek philosophers </a:t>
            </a:r>
            <a:r>
              <a:rPr lang="en-US" sz="2400" i="1" dirty="0">
                <a:solidFill>
                  <a:srgbClr val="FF0000"/>
                </a:solidFill>
              </a:rPr>
              <a:t>Leucippus and</a:t>
            </a:r>
            <a:r>
              <a:rPr lang="ka-GE" sz="2400" i="1" dirty="0">
                <a:solidFill>
                  <a:srgbClr val="FF0000"/>
                </a:solidFill>
              </a:rPr>
              <a:t> </a:t>
            </a:r>
            <a:r>
              <a:rPr lang="en-US" sz="2400" i="1" dirty="0">
                <a:solidFill>
                  <a:srgbClr val="FF0000"/>
                </a:solidFill>
              </a:rPr>
              <a:t>Democritus</a:t>
            </a:r>
            <a:r>
              <a:rPr lang="en-US" sz="2400" dirty="0"/>
              <a:t>, who developed their ideas in the 5th century </a:t>
            </a:r>
            <a:r>
              <a:rPr lang="en-US" sz="2400" dirty="0">
                <a:ea typeface="Osaka" charset="0"/>
                <a:cs typeface="Osaka" charset="0"/>
              </a:rPr>
              <a:t>BCE</a:t>
            </a:r>
            <a:r>
              <a:rPr lang="ka-GE" sz="2400" dirty="0">
                <a:ea typeface="Osaka" charset="0"/>
                <a:cs typeface="Osaka" charset="0"/>
              </a:rPr>
              <a:t>(</a:t>
            </a:r>
            <a:r>
              <a:rPr lang="en-US" sz="2400" dirty="0"/>
              <a:t>Before Common Era</a:t>
            </a:r>
            <a:r>
              <a:rPr lang="ka-GE" sz="2400" dirty="0"/>
              <a:t>).</a:t>
            </a:r>
            <a:endParaRPr lang="en-US" sz="2400" dirty="0">
              <a:ea typeface="Osaka" charset="0"/>
              <a:cs typeface="Osaka" charset="0"/>
            </a:endParaRPr>
          </a:p>
          <a:p>
            <a:pPr marL="342891" indent="-342891" algn="just">
              <a:buFont typeface="Arial" panose="020B0604020202020204" pitchFamily="34" charset="0"/>
              <a:buChar char="•"/>
            </a:pPr>
            <a:r>
              <a:rPr lang="en-US" sz="2400" dirty="0">
                <a:ea typeface="Osaka" charset="0"/>
                <a:cs typeface="Osaka" charset="0"/>
              </a:rPr>
              <a:t>19</a:t>
            </a:r>
            <a:r>
              <a:rPr lang="en-US" sz="2400" baseline="30000" dirty="0">
                <a:ea typeface="Osaka" charset="0"/>
                <a:cs typeface="Osaka" charset="0"/>
              </a:rPr>
              <a:t>th</a:t>
            </a:r>
            <a:r>
              <a:rPr lang="en-US" sz="2400" dirty="0">
                <a:ea typeface="Osaka" charset="0"/>
                <a:cs typeface="Osaka" charset="0"/>
              </a:rPr>
              <a:t> century, John Dalton</a:t>
            </a:r>
            <a:r>
              <a:rPr lang="en-US" sz="2400" dirty="0"/>
              <a:t> </a:t>
            </a:r>
            <a:r>
              <a:rPr lang="ka-GE" sz="2400" dirty="0"/>
              <a:t>(</a:t>
            </a:r>
            <a:r>
              <a:rPr lang="en-US" sz="2400" dirty="0"/>
              <a:t>1766–1844), a British schoolteacher with a keen interest in science, supported this hypothesis with quantitative measurements. </a:t>
            </a:r>
            <a:endParaRPr lang="ka-GE" sz="2400" dirty="0"/>
          </a:p>
          <a:p>
            <a:pPr marL="342891" indent="-342891" algn="just">
              <a:buFont typeface="Arial" panose="020B0604020202020204" pitchFamily="34" charset="0"/>
              <a:buChar char="•"/>
            </a:pPr>
            <a:r>
              <a:rPr lang="en-US" sz="2400" dirty="0"/>
              <a:t>Since that time, repeated experiments</a:t>
            </a:r>
            <a:r>
              <a:rPr lang="ka-GE" sz="2400" dirty="0"/>
              <a:t>,</a:t>
            </a:r>
            <a:r>
              <a:rPr lang="en-US" sz="2400" dirty="0"/>
              <a:t> have confirmed many aspects of this hypothesis, and it has become one of the central theories of chemistry.</a:t>
            </a:r>
            <a:r>
              <a:rPr lang="en-US" sz="2400" dirty="0">
                <a:ea typeface="Osaka" charset="0"/>
                <a:cs typeface="Osaka" charset="0"/>
              </a:rPr>
              <a:t>. </a:t>
            </a:r>
          </a:p>
          <a:p>
            <a:pPr marL="342891" indent="-342891">
              <a:buFont typeface="Arial" panose="020B0604020202020204" pitchFamily="34" charset="0"/>
              <a:buChar char="•"/>
            </a:pPr>
            <a:r>
              <a:rPr lang="en-US" sz="2400" dirty="0"/>
              <a:t>It is rare to find collections of individual atoms. </a:t>
            </a:r>
            <a:endParaRPr lang="en-US" sz="2400" b="1" dirty="0">
              <a:solidFill>
                <a:srgbClr val="FF0000"/>
              </a:solidFill>
              <a:ea typeface="Osaka" charset="0"/>
              <a:cs typeface="Osaka" charset="0"/>
            </a:endParaRPr>
          </a:p>
          <a:p>
            <a:pPr eaLnBrk="1" hangingPunct="1">
              <a:buClr>
                <a:schemeClr val="tx1"/>
              </a:buClr>
              <a:buFont typeface="Arial"/>
              <a:buChar char="•"/>
            </a:pPr>
            <a:r>
              <a:rPr lang="en-US" sz="2400" b="1" dirty="0">
                <a:solidFill>
                  <a:srgbClr val="FF0000"/>
                </a:solidFill>
                <a:ea typeface="Osaka" charset="0"/>
                <a:cs typeface="Osaka" charset="0"/>
              </a:rPr>
              <a:t> Molecule – </a:t>
            </a:r>
            <a:r>
              <a:rPr lang="en-US" sz="2400" dirty="0">
                <a:ea typeface="Osaka" charset="0"/>
                <a:cs typeface="Osaka" charset="0"/>
              </a:rPr>
              <a:t>Consists of two or more atoms connected by strong forces, known as chemical bonds. </a:t>
            </a:r>
            <a:endParaRPr lang="en-US" sz="2400" b="1" dirty="0">
              <a:solidFill>
                <a:srgbClr val="FF0000"/>
              </a:solidFill>
              <a:ea typeface="Osaka" charset="0"/>
              <a:cs typeface="Osaka" charset="0"/>
            </a:endParaRPr>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35978" y="306461"/>
            <a:ext cx="1226435" cy="83359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178051" y="264940"/>
            <a:ext cx="8229600" cy="544533"/>
          </a:xfrm>
        </p:spPr>
        <p:txBody>
          <a:bodyPr wrap="square" numCol="1" anchorCtr="0" compatLnSpc="1">
            <a:prstTxWarp prst="textNoShape">
              <a:avLst/>
            </a:prstTxWarp>
            <a:normAutofit/>
          </a:bodyPr>
          <a:lstStyle/>
          <a:p>
            <a:pPr eaLnBrk="1" hangingPunct="1">
              <a:defRPr/>
            </a:pPr>
            <a:r>
              <a:rPr lang="en-US" sz="2800" b="1" dirty="0">
                <a:solidFill>
                  <a:srgbClr val="000090"/>
                </a:solidFill>
                <a:ea typeface="Osaka" charset="0"/>
                <a:cs typeface="Osaka" charset="0"/>
              </a:rPr>
              <a:t>Gold Atoms</a:t>
            </a:r>
          </a:p>
        </p:txBody>
      </p:sp>
      <p:pic>
        <p:nvPicPr>
          <p:cNvPr id="40963" name="Picture Placeholder 1" descr="CNX_Chem_01_02_GoldAtoms.jpg"/>
          <p:cNvPicPr>
            <a:picLocks noChangeAspect="1"/>
          </p:cNvPicPr>
          <p:nvPr/>
        </p:nvPicPr>
        <p:blipFill>
          <a:blip r:embed="rId3" cstate="email">
            <a:extLst>
              <a:ext uri="{28A0092B-C50C-407E-A947-70E740481C1C}">
                <a14:useLocalDpi xmlns:a14="http://schemas.microsoft.com/office/drawing/2010/main" val="0"/>
              </a:ext>
            </a:extLst>
          </a:blip>
          <a:srcRect t="-1868" b="-1868"/>
          <a:stretch>
            <a:fillRect/>
          </a:stretch>
        </p:blipFill>
        <p:spPr bwMode="auto">
          <a:xfrm>
            <a:off x="1784347" y="800711"/>
            <a:ext cx="8426451"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6"/>
          <p:cNvSpPr txBox="1">
            <a:spLocks/>
          </p:cNvSpPr>
          <p:nvPr/>
        </p:nvSpPr>
        <p:spPr>
          <a:xfrm>
            <a:off x="1006839" y="4634800"/>
            <a:ext cx="10178321" cy="1954791"/>
          </a:xfrm>
          <a:prstGeom prst="rect">
            <a:avLst/>
          </a:prstGeom>
        </p:spPr>
        <p:txBody>
          <a:bodyPr>
            <a:noAutofit/>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S PGothic" panose="020B0600070205080204" pitchFamily="34" charset="-128"/>
                <a:cs typeface="MS PGothic" charset="0"/>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S PGothic" panose="020B0600070205080204" pitchFamily="34" charset="-128"/>
                <a:cs typeface="MS PGothic" charset="0"/>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S PGothic" panose="020B0600070205080204" pitchFamily="34" charset="-128"/>
                <a:cs typeface="MS PGothic" charset="0"/>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S PGothic" panose="020B0600070205080204" pitchFamily="34" charset="-128"/>
                <a:cs typeface="MS PGothic" charset="0"/>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S PGothic" panose="020B0600070205080204" pitchFamily="34" charset="-128"/>
                <a:cs typeface="MS PGothic"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42891" indent="-342891" algn="just">
              <a:buFont typeface="Arial" charset="0"/>
              <a:buAutoNum type="alphaLcParenBoth"/>
            </a:pPr>
            <a:r>
              <a:rPr lang="en-US" sz="2000" dirty="0"/>
              <a:t>This photograph shows a gold nugget. </a:t>
            </a:r>
          </a:p>
          <a:p>
            <a:pPr marL="342891" indent="-342891" algn="just">
              <a:buFont typeface="Arial" charset="0"/>
              <a:buAutoNum type="alphaLcParenBoth"/>
            </a:pPr>
            <a:r>
              <a:rPr lang="en-US" sz="2000" dirty="0"/>
              <a:t>A scanning-tunneling microscope (STM) can generate views of the surfaces of solids, such as this image of a gold crystal. Each sphere represents one gold atom. (credit a: modification of work by United States Geological Survey; credit b: modification of work by “</a:t>
            </a:r>
            <a:r>
              <a:rPr lang="en-US" sz="2000" dirty="0" err="1"/>
              <a:t>Erwinrossen</a:t>
            </a:r>
            <a:r>
              <a:rPr lang="en-US" sz="2000" dirty="0"/>
              <a:t>”/Wikimedia Commons)</a:t>
            </a:r>
          </a:p>
        </p:txBody>
      </p:sp>
      <p:pic>
        <p:nvPicPr>
          <p:cNvPr id="5" name="Picture 4"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181218" y="120407"/>
            <a:ext cx="1226435" cy="83359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110824" y="900469"/>
            <a:ext cx="8229600" cy="508882"/>
          </a:xfrm>
        </p:spPr>
        <p:txBody>
          <a:bodyPr wrap="square" numCol="1" anchorCtr="0" compatLnSpc="1">
            <a:prstTxWarp prst="textNoShape">
              <a:avLst/>
            </a:prstTxWarp>
            <a:normAutofit fontScale="90000"/>
          </a:bodyPr>
          <a:lstStyle/>
          <a:p>
            <a:pPr eaLnBrk="1" hangingPunct="1">
              <a:defRPr/>
            </a:pPr>
            <a:r>
              <a:rPr lang="en-US" sz="2800" b="1" dirty="0">
                <a:solidFill>
                  <a:srgbClr val="FF0000"/>
                </a:solidFill>
                <a:ea typeface="Osaka" charset="0"/>
                <a:cs typeface="Osaka" charset="0"/>
              </a:rPr>
              <a:t>Molecules</a:t>
            </a:r>
          </a:p>
        </p:txBody>
      </p:sp>
      <p:sp>
        <p:nvSpPr>
          <p:cNvPr id="43011" name="Rectangle 3"/>
          <p:cNvSpPr>
            <a:spLocks noGrp="1" noChangeArrowheads="1"/>
          </p:cNvSpPr>
          <p:nvPr>
            <p:ph type="body" idx="1"/>
          </p:nvPr>
        </p:nvSpPr>
        <p:spPr>
          <a:xfrm>
            <a:off x="2034624" y="1595848"/>
            <a:ext cx="8382000" cy="1329879"/>
          </a:xfrm>
        </p:spPr>
        <p:txBody>
          <a:bodyPr>
            <a:normAutofit lnSpcReduction="10000"/>
          </a:bodyPr>
          <a:lstStyle/>
          <a:p>
            <a:pPr eaLnBrk="1" hangingPunct="1">
              <a:buClrTx/>
              <a:buFont typeface="Arial"/>
              <a:buChar char="•"/>
            </a:pPr>
            <a:r>
              <a:rPr lang="en-US" sz="2400" dirty="0">
                <a:latin typeface="Arial" charset="0"/>
                <a:ea typeface="Osaka" charset="0"/>
                <a:cs typeface="Osaka" charset="0"/>
              </a:rPr>
              <a:t> Only a few elements exist as individual atoms.</a:t>
            </a:r>
          </a:p>
          <a:p>
            <a:pPr eaLnBrk="1" hangingPunct="1">
              <a:buClrTx/>
              <a:buFont typeface="Arial"/>
              <a:buChar char="•"/>
            </a:pPr>
            <a:r>
              <a:rPr lang="en-US" sz="2400" dirty="0">
                <a:latin typeface="Arial" charset="0"/>
                <a:ea typeface="Osaka" charset="0"/>
                <a:cs typeface="Osaka" charset="0"/>
              </a:rPr>
              <a:t> Most elements exist as molecules, where two or more atoms of the same element are bonded together.</a:t>
            </a:r>
          </a:p>
          <a:p>
            <a:pPr eaLnBrk="1" hangingPunct="1">
              <a:buClrTx/>
              <a:buFont typeface="Arial"/>
              <a:buChar char="•"/>
            </a:pPr>
            <a:endParaRPr lang="en-US" sz="2400" dirty="0">
              <a:latin typeface="Arial" charset="0"/>
              <a:ea typeface="Osaka" charset="0"/>
              <a:cs typeface="Osaka" charset="0"/>
            </a:endParaRPr>
          </a:p>
          <a:p>
            <a:pPr lvl="1" eaLnBrk="1" hangingPunct="1">
              <a:buClrTx/>
              <a:buFont typeface="Arial"/>
              <a:buChar char="•"/>
            </a:pPr>
            <a:endParaRPr lang="en-US" sz="2400" dirty="0">
              <a:latin typeface="Arial" charset="0"/>
              <a:ea typeface="Osaka" charset="0"/>
              <a:cs typeface="Osaka" charset="0"/>
            </a:endParaRPr>
          </a:p>
        </p:txBody>
      </p:sp>
      <p:pic>
        <p:nvPicPr>
          <p:cNvPr id="43012" name="Picture Placeholder 1" descr="CNX_Chem_01_02_Molecules.jpg"/>
          <p:cNvPicPr>
            <a:picLocks noChangeAspect="1"/>
          </p:cNvPicPr>
          <p:nvPr/>
        </p:nvPicPr>
        <p:blipFill>
          <a:blip r:embed="rId3" cstate="email">
            <a:extLst>
              <a:ext uri="{28A0092B-C50C-407E-A947-70E740481C1C}">
                <a14:useLocalDpi xmlns:a14="http://schemas.microsoft.com/office/drawing/2010/main" val="0"/>
              </a:ext>
            </a:extLst>
          </a:blip>
          <a:srcRect t="5032" r="64246" b="-6581"/>
          <a:stretch>
            <a:fillRect/>
          </a:stretch>
        </p:blipFill>
        <p:spPr bwMode="auto">
          <a:xfrm>
            <a:off x="2362200" y="3078531"/>
            <a:ext cx="3505200" cy="2848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3" name="Picture Placeholder 1" descr="CNX_Chem_01_02_Molecules.jpg"/>
          <p:cNvPicPr>
            <a:picLocks noChangeAspect="1"/>
          </p:cNvPicPr>
          <p:nvPr/>
        </p:nvPicPr>
        <p:blipFill>
          <a:blip r:embed="rId4" cstate="email">
            <a:extLst>
              <a:ext uri="{28A0092B-C50C-407E-A947-70E740481C1C}">
                <a14:useLocalDpi xmlns:a14="http://schemas.microsoft.com/office/drawing/2010/main" val="0"/>
              </a:ext>
            </a:extLst>
          </a:blip>
          <a:srcRect l="34892" t="24387" r="48186" b="-6581"/>
          <a:stretch>
            <a:fillRect/>
          </a:stretch>
        </p:blipFill>
        <p:spPr bwMode="auto">
          <a:xfrm>
            <a:off x="6676869" y="3215131"/>
            <a:ext cx="1905000" cy="2647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6"/>
          <p:cNvSpPr txBox="1">
            <a:spLocks/>
          </p:cNvSpPr>
          <p:nvPr/>
        </p:nvSpPr>
        <p:spPr>
          <a:xfrm>
            <a:off x="2064544" y="5884314"/>
            <a:ext cx="8062912" cy="860520"/>
          </a:xfrm>
          <a:prstGeom prst="rect">
            <a:avLst/>
          </a:prstGeom>
        </p:spPr>
        <p:txBody>
          <a:bodyPr>
            <a:normAutofit/>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S PGothic" panose="020B0600070205080204" pitchFamily="34" charset="-128"/>
                <a:cs typeface="MS PGothic" charset="0"/>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S PGothic" panose="020B0600070205080204" pitchFamily="34" charset="-128"/>
                <a:cs typeface="MS PGothic" charset="0"/>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S PGothic" panose="020B0600070205080204" pitchFamily="34" charset="-128"/>
                <a:cs typeface="MS PGothic" charset="0"/>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S PGothic" panose="020B0600070205080204" pitchFamily="34" charset="-128"/>
                <a:cs typeface="MS PGothic" charset="0"/>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S PGothic" panose="020B0600070205080204" pitchFamily="34" charset="-128"/>
                <a:cs typeface="MS PGothic"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2000" dirty="0"/>
              <a:t>The elements hydrogen, oxygen, phosphorus, and sulfur form molecules consisting of two or more atoms of the same element. </a:t>
            </a:r>
          </a:p>
        </p:txBody>
      </p:sp>
      <p:pic>
        <p:nvPicPr>
          <p:cNvPr id="7" name="Picture 6" descr="OSX-Stacked-TM-RGB-300dpi-2016.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19491" y="286355"/>
            <a:ext cx="1226435" cy="83359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1879015" y="1133223"/>
            <a:ext cx="8382000" cy="2198548"/>
          </a:xfrm>
        </p:spPr>
        <p:txBody>
          <a:bodyPr/>
          <a:lstStyle/>
          <a:p>
            <a:pPr eaLnBrk="1" hangingPunct="1">
              <a:buFont typeface="Arial" charset="0"/>
              <a:buNone/>
            </a:pPr>
            <a:endParaRPr lang="en-US" sz="2600" dirty="0">
              <a:latin typeface="Arial" charset="0"/>
              <a:ea typeface="Osaka" charset="0"/>
              <a:cs typeface="Osaka" charset="0"/>
            </a:endParaRPr>
          </a:p>
          <a:p>
            <a:pPr eaLnBrk="1" hangingPunct="1">
              <a:buClrTx/>
              <a:buFont typeface="Arial"/>
              <a:buChar char="•"/>
            </a:pPr>
            <a:r>
              <a:rPr lang="en-US" sz="2400" dirty="0">
                <a:latin typeface="Arial" charset="0"/>
                <a:ea typeface="Osaka" charset="0"/>
                <a:cs typeface="Osaka" charset="0"/>
              </a:rPr>
              <a:t> Many molecules consist of two or more atoms of different elements. </a:t>
            </a:r>
          </a:p>
          <a:p>
            <a:pPr eaLnBrk="1" hangingPunct="1">
              <a:buClrTx/>
              <a:buFont typeface="Arial"/>
              <a:buChar char="•"/>
            </a:pPr>
            <a:r>
              <a:rPr lang="en-US" sz="2400" dirty="0">
                <a:latin typeface="Arial" charset="0"/>
                <a:ea typeface="Osaka" charset="0"/>
                <a:cs typeface="Osaka" charset="0"/>
              </a:rPr>
              <a:t> Atoms in all types of molecules</a:t>
            </a:r>
            <a:r>
              <a:rPr lang="ka-GE" sz="2400" dirty="0">
                <a:latin typeface="Arial" charset="0"/>
                <a:ea typeface="Osaka" charset="0"/>
                <a:cs typeface="Osaka" charset="0"/>
              </a:rPr>
              <a:t>,</a:t>
            </a:r>
            <a:r>
              <a:rPr lang="en-US" sz="2400" dirty="0">
                <a:latin typeface="Arial" charset="0"/>
                <a:ea typeface="Osaka" charset="0"/>
                <a:cs typeface="Osaka" charset="0"/>
              </a:rPr>
              <a:t> move as a unit. </a:t>
            </a:r>
          </a:p>
          <a:p>
            <a:pPr lvl="1" eaLnBrk="1" hangingPunct="1"/>
            <a:endParaRPr lang="en-US" sz="2200" dirty="0">
              <a:latin typeface="Arial" charset="0"/>
              <a:ea typeface="Osaka" charset="0"/>
              <a:cs typeface="Osaka" charset="0"/>
            </a:endParaRPr>
          </a:p>
        </p:txBody>
      </p:sp>
      <p:pic>
        <p:nvPicPr>
          <p:cNvPr id="45060" name="Picture Placeholder 1" descr="CNX_Chem_01_02_Molecules.jpg"/>
          <p:cNvPicPr>
            <a:picLocks noChangeAspect="1"/>
          </p:cNvPicPr>
          <p:nvPr/>
        </p:nvPicPr>
        <p:blipFill>
          <a:blip r:embed="rId3" cstate="email">
            <a:extLst>
              <a:ext uri="{28A0092B-C50C-407E-A947-70E740481C1C}">
                <a14:useLocalDpi xmlns:a14="http://schemas.microsoft.com/office/drawing/2010/main" val="0"/>
              </a:ext>
            </a:extLst>
          </a:blip>
          <a:srcRect l="50954" t="26323" r="37108" b="-4645"/>
          <a:stretch>
            <a:fillRect/>
          </a:stretch>
        </p:blipFill>
        <p:spPr bwMode="auto">
          <a:xfrm>
            <a:off x="2547010" y="3089896"/>
            <a:ext cx="1616075" cy="303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1" name="Picture Placeholder 1" descr="CNX_Chem_01_02_Molecules.jpg"/>
          <p:cNvPicPr>
            <a:picLocks noChangeAspect="1"/>
          </p:cNvPicPr>
          <p:nvPr/>
        </p:nvPicPr>
        <p:blipFill>
          <a:blip r:embed="rId4" cstate="email">
            <a:extLst>
              <a:ext uri="{28A0092B-C50C-407E-A947-70E740481C1C}">
                <a14:useLocalDpi xmlns:a14="http://schemas.microsoft.com/office/drawing/2010/main" val="0"/>
              </a:ext>
            </a:extLst>
          </a:blip>
          <a:srcRect l="63138" t="-4645" r="-1108" b="-4645"/>
          <a:stretch>
            <a:fillRect/>
          </a:stretch>
        </p:blipFill>
        <p:spPr bwMode="auto">
          <a:xfrm>
            <a:off x="5747407" y="3089896"/>
            <a:ext cx="3367088" cy="2772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2303808" y="5987521"/>
            <a:ext cx="7774784" cy="646331"/>
          </a:xfrm>
          <a:prstGeom prst="rect">
            <a:avLst/>
          </a:prstGeom>
        </p:spPr>
        <p:txBody>
          <a:bodyPr wrap="square">
            <a:spAutoFit/>
          </a:bodyPr>
          <a:lstStyle/>
          <a:p>
            <a:r>
              <a:rPr lang="en-US" dirty="0"/>
              <a:t>The compounds water, carbon dioxide, and glucose consist of combinations of atoms of different elements.</a:t>
            </a:r>
          </a:p>
        </p:txBody>
      </p:sp>
      <p:sp>
        <p:nvSpPr>
          <p:cNvPr id="8" name="Rectangle 2"/>
          <p:cNvSpPr>
            <a:spLocks noGrp="1" noChangeArrowheads="1"/>
          </p:cNvSpPr>
          <p:nvPr>
            <p:ph type="title"/>
          </p:nvPr>
        </p:nvSpPr>
        <p:spPr>
          <a:xfrm>
            <a:off x="1955215" y="1010403"/>
            <a:ext cx="8229600" cy="478902"/>
          </a:xfrm>
        </p:spPr>
        <p:txBody>
          <a:bodyPr wrap="square" numCol="1" anchorCtr="0" compatLnSpc="1">
            <a:prstTxWarp prst="textNoShape">
              <a:avLst/>
            </a:prstTxWarp>
            <a:normAutofit fontScale="90000"/>
          </a:bodyPr>
          <a:lstStyle/>
          <a:p>
            <a:pPr eaLnBrk="1" hangingPunct="1">
              <a:defRPr/>
            </a:pPr>
            <a:r>
              <a:rPr lang="en-US" sz="2800" b="1" dirty="0">
                <a:solidFill>
                  <a:srgbClr val="FF0000"/>
                </a:solidFill>
                <a:ea typeface="Osaka" charset="0"/>
                <a:cs typeface="Osaka" charset="0"/>
              </a:rPr>
              <a:t>Molecules</a:t>
            </a:r>
          </a:p>
        </p:txBody>
      </p:sp>
      <p:pic>
        <p:nvPicPr>
          <p:cNvPr id="9" name="Picture 8" descr="OSX-Stacked-TM-RGB-300dpi-2016.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184815" y="833058"/>
            <a:ext cx="1226435" cy="83359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C35F7-8C12-45AB-B12D-A01619D98070}"/>
              </a:ext>
            </a:extLst>
          </p:cNvPr>
          <p:cNvSpPr>
            <a:spLocks noGrp="1"/>
          </p:cNvSpPr>
          <p:nvPr>
            <p:ph type="title"/>
          </p:nvPr>
        </p:nvSpPr>
        <p:spPr>
          <a:xfrm>
            <a:off x="1334125" y="760172"/>
            <a:ext cx="6588177" cy="553932"/>
          </a:xfrm>
        </p:spPr>
        <p:txBody>
          <a:bodyPr>
            <a:normAutofit/>
          </a:bodyPr>
          <a:lstStyle/>
          <a:p>
            <a:r>
              <a:rPr lang="en-US" sz="2800" dirty="0">
                <a:solidFill>
                  <a:schemeClr val="accent1">
                    <a:lumMod val="50000"/>
                  </a:schemeClr>
                </a:solidFill>
              </a:rPr>
              <a:t>Chemistry in Everyday Life</a:t>
            </a:r>
          </a:p>
        </p:txBody>
      </p:sp>
      <p:sp>
        <p:nvSpPr>
          <p:cNvPr id="3" name="Content Placeholder 2">
            <a:extLst>
              <a:ext uri="{FF2B5EF4-FFF2-40B4-BE49-F238E27FC236}">
                <a16:creationId xmlns:a16="http://schemas.microsoft.com/office/drawing/2014/main" id="{5F433BE8-3348-475A-938B-EA200C315813}"/>
              </a:ext>
            </a:extLst>
          </p:cNvPr>
          <p:cNvSpPr>
            <a:spLocks noGrp="1"/>
          </p:cNvSpPr>
          <p:nvPr>
            <p:ph idx="1"/>
          </p:nvPr>
        </p:nvSpPr>
        <p:spPr>
          <a:xfrm>
            <a:off x="423983" y="1548685"/>
            <a:ext cx="11182663" cy="4922138"/>
          </a:xfrm>
        </p:spPr>
        <p:txBody>
          <a:bodyPr>
            <a:normAutofit/>
          </a:bodyPr>
          <a:lstStyle/>
          <a:p>
            <a:pPr algn="l"/>
            <a:r>
              <a:rPr lang="en-US" sz="3600" b="1" dirty="0">
                <a:solidFill>
                  <a:srgbClr val="FF0000"/>
                </a:solidFill>
              </a:rPr>
              <a:t>Decomposition of Water / Production of Hydrogen</a:t>
            </a:r>
          </a:p>
          <a:p>
            <a:pPr marL="571500" indent="-571500" algn="just">
              <a:buFont typeface="Arial" panose="020B0604020202020204" pitchFamily="34" charset="0"/>
              <a:buChar char="•"/>
            </a:pPr>
            <a:r>
              <a:rPr lang="en-US" sz="3600" dirty="0">
                <a:solidFill>
                  <a:srgbClr val="000000"/>
                </a:solidFill>
              </a:rPr>
              <a:t>Water consists of the elements hydrogen and oxygen combined in a 2 to 1 ratio. </a:t>
            </a:r>
          </a:p>
          <a:p>
            <a:pPr marL="571500" indent="-571500" algn="just">
              <a:buFont typeface="Arial" panose="020B0604020202020204" pitchFamily="34" charset="0"/>
              <a:buChar char="•"/>
            </a:pPr>
            <a:r>
              <a:rPr lang="en-US" sz="3600" dirty="0">
                <a:solidFill>
                  <a:srgbClr val="000000"/>
                </a:solidFill>
              </a:rPr>
              <a:t>Water can be broken down into hydrogen and oxygen gases by the addition of energy. </a:t>
            </a:r>
          </a:p>
          <a:p>
            <a:pPr marL="571500" indent="-571500" algn="just">
              <a:buFont typeface="Arial" panose="020B0604020202020204" pitchFamily="34" charset="0"/>
              <a:buChar char="•"/>
            </a:pPr>
            <a:r>
              <a:rPr lang="en-US" sz="3600" dirty="0">
                <a:solidFill>
                  <a:srgbClr val="000000"/>
                </a:solidFill>
              </a:rPr>
              <a:t>One way to do this is with a battery or power supply, as shown in (</a:t>
            </a:r>
            <a:r>
              <a:rPr lang="en-US" sz="3600" dirty="0">
                <a:solidFill>
                  <a:srgbClr val="944B8D"/>
                </a:solidFill>
              </a:rPr>
              <a:t>Figure 1.15</a:t>
            </a:r>
            <a:r>
              <a:rPr lang="en-US" sz="3600" dirty="0">
                <a:solidFill>
                  <a:srgbClr val="000000"/>
                </a:solidFill>
              </a:rPr>
              <a:t>).</a:t>
            </a:r>
            <a:endParaRPr lang="ka-GE" sz="3600" dirty="0">
              <a:solidFill>
                <a:srgbClr val="000000"/>
              </a:solidFill>
            </a:endParaRPr>
          </a:p>
        </p:txBody>
      </p:sp>
      <p:pic>
        <p:nvPicPr>
          <p:cNvPr id="4" name="Picture 3">
            <a:extLst>
              <a:ext uri="{FF2B5EF4-FFF2-40B4-BE49-F238E27FC236}">
                <a16:creationId xmlns:a16="http://schemas.microsoft.com/office/drawing/2014/main" id="{7E9064E8-ED47-4939-A565-D831037A9A74}"/>
              </a:ext>
            </a:extLst>
          </p:cNvPr>
          <p:cNvPicPr>
            <a:picLocks noChangeAspect="1"/>
          </p:cNvPicPr>
          <p:nvPr/>
        </p:nvPicPr>
        <p:blipFill>
          <a:blip r:embed="rId2"/>
          <a:stretch>
            <a:fillRect/>
          </a:stretch>
        </p:blipFill>
        <p:spPr>
          <a:xfrm>
            <a:off x="10060898" y="387177"/>
            <a:ext cx="1488285" cy="1014402"/>
          </a:xfrm>
          <a:prstGeom prst="rect">
            <a:avLst/>
          </a:prstGeom>
        </p:spPr>
      </p:pic>
    </p:spTree>
    <p:extLst>
      <p:ext uri="{BB962C8B-B14F-4D97-AF65-F5344CB8AC3E}">
        <p14:creationId xmlns:p14="http://schemas.microsoft.com/office/powerpoint/2010/main" val="1229873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42BA-E7E2-4DB4-B5D1-E45245D96096}"/>
              </a:ext>
            </a:extLst>
          </p:cNvPr>
          <p:cNvSpPr>
            <a:spLocks noGrp="1"/>
          </p:cNvSpPr>
          <p:nvPr>
            <p:ph type="title"/>
          </p:nvPr>
        </p:nvSpPr>
        <p:spPr>
          <a:xfrm>
            <a:off x="1501515" y="1111639"/>
            <a:ext cx="5791200" cy="549707"/>
          </a:xfrm>
        </p:spPr>
        <p:txBody>
          <a:bodyPr/>
          <a:lstStyle/>
          <a:p>
            <a:r>
              <a:rPr lang="en-US" b="1" dirty="0">
                <a:solidFill>
                  <a:srgbClr val="000090"/>
                </a:solidFill>
                <a:ea typeface="ＭＳ Ｐゴシック" charset="0"/>
                <a:cs typeface="ＭＳ Ｐゴシック" charset="0"/>
              </a:rPr>
              <a:t>1.1 Chemistry in context</a:t>
            </a:r>
            <a:endParaRPr lang="en-US" dirty="0"/>
          </a:p>
        </p:txBody>
      </p:sp>
      <p:sp>
        <p:nvSpPr>
          <p:cNvPr id="3" name="Content Placeholder 2">
            <a:extLst>
              <a:ext uri="{FF2B5EF4-FFF2-40B4-BE49-F238E27FC236}">
                <a16:creationId xmlns:a16="http://schemas.microsoft.com/office/drawing/2014/main" id="{11D8E0FA-CB46-4EE6-A6C1-93C57022C974}"/>
              </a:ext>
            </a:extLst>
          </p:cNvPr>
          <p:cNvSpPr>
            <a:spLocks noGrp="1"/>
          </p:cNvSpPr>
          <p:nvPr>
            <p:ph idx="1"/>
          </p:nvPr>
        </p:nvSpPr>
        <p:spPr>
          <a:xfrm>
            <a:off x="1334125" y="2078958"/>
            <a:ext cx="8400626" cy="4373563"/>
          </a:xfrm>
        </p:spPr>
        <p:txBody>
          <a:bodyPr>
            <a:normAutofit/>
          </a:bodyPr>
          <a:lstStyle/>
          <a:p>
            <a:pPr algn="l"/>
            <a:r>
              <a:rPr lang="en-US" sz="2400" b="1" dirty="0"/>
              <a:t>By the end of this module, you will be able to:</a:t>
            </a:r>
          </a:p>
          <a:p>
            <a:pPr marL="630238" algn="l"/>
            <a:r>
              <a:rPr lang="en-US" sz="1800" dirty="0"/>
              <a:t>• </a:t>
            </a:r>
            <a:r>
              <a:rPr lang="en-US" sz="2400" b="1" dirty="0">
                <a:solidFill>
                  <a:srgbClr val="002060"/>
                </a:solidFill>
              </a:rPr>
              <a:t>Outline the historical development of chemistry;</a:t>
            </a:r>
          </a:p>
          <a:p>
            <a:pPr marL="630238" algn="l"/>
            <a:r>
              <a:rPr lang="en-US" sz="2400" b="1" dirty="0">
                <a:solidFill>
                  <a:srgbClr val="002060"/>
                </a:solidFill>
              </a:rPr>
              <a:t>• Provide examples of the importance of chemistry in everyday life;</a:t>
            </a:r>
          </a:p>
          <a:p>
            <a:pPr marL="630238" algn="l"/>
            <a:r>
              <a:rPr lang="en-US" sz="2400" b="1" dirty="0">
                <a:solidFill>
                  <a:srgbClr val="002060"/>
                </a:solidFill>
              </a:rPr>
              <a:t>• Describe the scientific method;</a:t>
            </a:r>
          </a:p>
          <a:p>
            <a:pPr marL="630238" algn="l"/>
            <a:r>
              <a:rPr lang="en-US" sz="2400" b="1" dirty="0">
                <a:solidFill>
                  <a:srgbClr val="002060"/>
                </a:solidFill>
              </a:rPr>
              <a:t>• Differentiate among hypotheses, theories, and laws;</a:t>
            </a:r>
          </a:p>
          <a:p>
            <a:pPr marL="630238" algn="l"/>
            <a:r>
              <a:rPr lang="en-US" sz="2400" b="1" dirty="0">
                <a:solidFill>
                  <a:srgbClr val="002060"/>
                </a:solidFill>
              </a:rPr>
              <a:t>• Provide examples illustrating macroscopic, microscopic, and symbolic domains;</a:t>
            </a:r>
          </a:p>
        </p:txBody>
      </p:sp>
      <p:pic>
        <p:nvPicPr>
          <p:cNvPr id="4" name="Picture 3">
            <a:extLst>
              <a:ext uri="{FF2B5EF4-FFF2-40B4-BE49-F238E27FC236}">
                <a16:creationId xmlns:a16="http://schemas.microsoft.com/office/drawing/2014/main" id="{4C4AC502-A042-4A7E-B032-87F29B3408F3}"/>
              </a:ext>
            </a:extLst>
          </p:cNvPr>
          <p:cNvPicPr>
            <a:picLocks noChangeAspect="1"/>
          </p:cNvPicPr>
          <p:nvPr/>
        </p:nvPicPr>
        <p:blipFill>
          <a:blip r:embed="rId2"/>
          <a:stretch>
            <a:fillRect/>
          </a:stretch>
        </p:blipFill>
        <p:spPr>
          <a:xfrm>
            <a:off x="9734751" y="958217"/>
            <a:ext cx="1231499" cy="835224"/>
          </a:xfrm>
          <a:prstGeom prst="rect">
            <a:avLst/>
          </a:prstGeom>
        </p:spPr>
      </p:pic>
    </p:spTree>
    <p:extLst>
      <p:ext uri="{BB962C8B-B14F-4D97-AF65-F5344CB8AC3E}">
        <p14:creationId xmlns:p14="http://schemas.microsoft.com/office/powerpoint/2010/main" val="3659863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BE3D1-950C-488D-A615-8915197F3F80}"/>
              </a:ext>
            </a:extLst>
          </p:cNvPr>
          <p:cNvSpPr>
            <a:spLocks noGrp="1"/>
          </p:cNvSpPr>
          <p:nvPr>
            <p:ph type="title"/>
          </p:nvPr>
        </p:nvSpPr>
        <p:spPr>
          <a:xfrm>
            <a:off x="1329128" y="633106"/>
            <a:ext cx="7590020" cy="701721"/>
          </a:xfrm>
        </p:spPr>
        <p:txBody>
          <a:bodyPr>
            <a:noAutofit/>
          </a:bodyPr>
          <a:lstStyle/>
          <a:p>
            <a:r>
              <a:rPr lang="en-US" sz="3200" dirty="0">
                <a:solidFill>
                  <a:schemeClr val="accent1">
                    <a:lumMod val="50000"/>
                  </a:schemeClr>
                </a:solidFill>
              </a:rPr>
              <a:t>Chemistry in Everyday Life</a:t>
            </a:r>
          </a:p>
        </p:txBody>
      </p:sp>
      <p:sp>
        <p:nvSpPr>
          <p:cNvPr id="3" name="Content Placeholder 2">
            <a:extLst>
              <a:ext uri="{FF2B5EF4-FFF2-40B4-BE49-F238E27FC236}">
                <a16:creationId xmlns:a16="http://schemas.microsoft.com/office/drawing/2014/main" id="{F1BC854E-B6DD-4B9D-B2E4-5C0A596AF78F}"/>
              </a:ext>
            </a:extLst>
          </p:cNvPr>
          <p:cNvSpPr>
            <a:spLocks noGrp="1"/>
          </p:cNvSpPr>
          <p:nvPr>
            <p:ph idx="1"/>
          </p:nvPr>
        </p:nvSpPr>
        <p:spPr>
          <a:xfrm>
            <a:off x="669561" y="2096129"/>
            <a:ext cx="10160000" cy="4574493"/>
          </a:xfrm>
        </p:spPr>
        <p:txBody>
          <a:bodyPr>
            <a:normAutofit/>
          </a:bodyPr>
          <a:lstStyle/>
          <a:p>
            <a:pPr marL="457200" indent="-457200">
              <a:buFont typeface="Arial" panose="020B0604020202020204" pitchFamily="34" charset="0"/>
              <a:buChar char="•"/>
            </a:pPr>
            <a:r>
              <a:rPr lang="en-US" sz="3200" dirty="0"/>
              <a:t>The breakdown of water involves a rearrangement of the atoms in water molecules into different molecules,</a:t>
            </a:r>
            <a:r>
              <a:rPr lang="ka-GE" sz="3200" dirty="0"/>
              <a:t> </a:t>
            </a:r>
            <a:r>
              <a:rPr lang="en-US" sz="3200" dirty="0"/>
              <a:t>each composed of two hydrogen atoms and two oxygen atoms, respectively. </a:t>
            </a:r>
          </a:p>
          <a:p>
            <a:pPr marL="457200" indent="-457200">
              <a:buFont typeface="Arial" panose="020B0604020202020204" pitchFamily="34" charset="0"/>
              <a:buChar char="•"/>
            </a:pPr>
            <a:r>
              <a:rPr lang="en-US" sz="3200" dirty="0"/>
              <a:t>Two water molecules form</a:t>
            </a:r>
            <a:r>
              <a:rPr lang="ka-GE" sz="3200" dirty="0"/>
              <a:t> </a:t>
            </a:r>
            <a:r>
              <a:rPr lang="en-US" sz="3200" dirty="0"/>
              <a:t>one oxygen molecule and two hydrogen molecules. </a:t>
            </a:r>
          </a:p>
          <a:p>
            <a:pPr marL="457200" indent="-457200" algn="ctr">
              <a:buFont typeface="Arial" panose="020B0604020202020204" pitchFamily="34" charset="0"/>
              <a:buChar char="•"/>
            </a:pPr>
            <a:r>
              <a:rPr lang="en-US" sz="3200" dirty="0"/>
              <a:t>2H</a:t>
            </a:r>
            <a:r>
              <a:rPr lang="en-US" sz="3200" baseline="-25000" dirty="0"/>
              <a:t>2</a:t>
            </a:r>
            <a:r>
              <a:rPr lang="en-US" sz="3200" dirty="0"/>
              <a:t> O(</a:t>
            </a:r>
            <a:r>
              <a:rPr lang="en-US" sz="3200" i="1" dirty="0"/>
              <a:t>l</a:t>
            </a:r>
            <a:r>
              <a:rPr lang="en-US" sz="3200" dirty="0"/>
              <a:t>) ⟶ 2H</a:t>
            </a:r>
            <a:r>
              <a:rPr lang="en-US" sz="3200" baseline="-25000" dirty="0"/>
              <a:t>2</a:t>
            </a:r>
            <a:r>
              <a:rPr lang="en-US" sz="3200" dirty="0"/>
              <a:t>(</a:t>
            </a:r>
            <a:r>
              <a:rPr lang="en-US" sz="3200" i="1" dirty="0"/>
              <a:t>g</a:t>
            </a:r>
            <a:r>
              <a:rPr lang="en-US" sz="3200" dirty="0"/>
              <a:t>) + O</a:t>
            </a:r>
            <a:r>
              <a:rPr lang="en-US" sz="3200" baseline="-25000" dirty="0"/>
              <a:t>2</a:t>
            </a:r>
            <a:r>
              <a:rPr lang="en-US" sz="3200" dirty="0"/>
              <a:t>(</a:t>
            </a:r>
            <a:r>
              <a:rPr lang="en-US" sz="3200" i="1" dirty="0"/>
              <a:t>g</a:t>
            </a:r>
            <a:r>
              <a:rPr lang="ka-GE" sz="3200" i="1" dirty="0"/>
              <a:t>)</a:t>
            </a:r>
            <a:endParaRPr lang="en-US" sz="3200" dirty="0"/>
          </a:p>
          <a:p>
            <a:endParaRPr lang="en-US" dirty="0"/>
          </a:p>
        </p:txBody>
      </p:sp>
      <p:pic>
        <p:nvPicPr>
          <p:cNvPr id="4" name="Picture 3">
            <a:extLst>
              <a:ext uri="{FF2B5EF4-FFF2-40B4-BE49-F238E27FC236}">
                <a16:creationId xmlns:a16="http://schemas.microsoft.com/office/drawing/2014/main" id="{EC9E7149-9D5B-4512-A7E9-4664E1CBF1BF}"/>
              </a:ext>
            </a:extLst>
          </p:cNvPr>
          <p:cNvPicPr>
            <a:picLocks noChangeAspect="1"/>
          </p:cNvPicPr>
          <p:nvPr/>
        </p:nvPicPr>
        <p:blipFill>
          <a:blip r:embed="rId2"/>
          <a:stretch>
            <a:fillRect/>
          </a:stretch>
        </p:blipFill>
        <p:spPr>
          <a:xfrm>
            <a:off x="10367596" y="633106"/>
            <a:ext cx="1225403" cy="835224"/>
          </a:xfrm>
          <a:prstGeom prst="rect">
            <a:avLst/>
          </a:prstGeom>
        </p:spPr>
      </p:pic>
    </p:spTree>
    <p:extLst>
      <p:ext uri="{BB962C8B-B14F-4D97-AF65-F5344CB8AC3E}">
        <p14:creationId xmlns:p14="http://schemas.microsoft.com/office/powerpoint/2010/main" val="2422264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7832B-7874-4226-8566-D59D62D7F501}"/>
              </a:ext>
            </a:extLst>
          </p:cNvPr>
          <p:cNvSpPr>
            <a:spLocks noGrp="1"/>
          </p:cNvSpPr>
          <p:nvPr>
            <p:ph type="title"/>
          </p:nvPr>
        </p:nvSpPr>
        <p:spPr>
          <a:xfrm>
            <a:off x="475808" y="135048"/>
            <a:ext cx="5791200" cy="579119"/>
          </a:xfrm>
        </p:spPr>
        <p:txBody>
          <a:bodyPr/>
          <a:lstStyle/>
          <a:p>
            <a:r>
              <a:rPr lang="en-US" dirty="0"/>
              <a:t>Decomposition of Water</a:t>
            </a:r>
          </a:p>
        </p:txBody>
      </p:sp>
      <p:pic>
        <p:nvPicPr>
          <p:cNvPr id="5" name="Content Placeholder 4">
            <a:extLst>
              <a:ext uri="{FF2B5EF4-FFF2-40B4-BE49-F238E27FC236}">
                <a16:creationId xmlns:a16="http://schemas.microsoft.com/office/drawing/2014/main" id="{4C77B2D0-292F-4ABD-80F9-DBA3E0D6B8FF}"/>
              </a:ext>
            </a:extLst>
          </p:cNvPr>
          <p:cNvPicPr>
            <a:picLocks noGrp="1" noChangeAspect="1"/>
          </p:cNvPicPr>
          <p:nvPr>
            <p:ph idx="1"/>
          </p:nvPr>
        </p:nvPicPr>
        <p:blipFill>
          <a:blip r:embed="rId2"/>
          <a:stretch>
            <a:fillRect/>
          </a:stretch>
        </p:blipFill>
        <p:spPr>
          <a:xfrm>
            <a:off x="3301082" y="608411"/>
            <a:ext cx="5791200" cy="3754628"/>
          </a:xfrm>
        </p:spPr>
      </p:pic>
      <p:pic>
        <p:nvPicPr>
          <p:cNvPr id="6" name="Picture 5">
            <a:extLst>
              <a:ext uri="{FF2B5EF4-FFF2-40B4-BE49-F238E27FC236}">
                <a16:creationId xmlns:a16="http://schemas.microsoft.com/office/drawing/2014/main" id="{0FC82EA7-B8F1-43DD-A887-028CBC2E62F5}"/>
              </a:ext>
            </a:extLst>
          </p:cNvPr>
          <p:cNvPicPr>
            <a:picLocks noChangeAspect="1"/>
          </p:cNvPicPr>
          <p:nvPr/>
        </p:nvPicPr>
        <p:blipFill>
          <a:blip r:embed="rId3"/>
          <a:stretch>
            <a:fillRect/>
          </a:stretch>
        </p:blipFill>
        <p:spPr>
          <a:xfrm>
            <a:off x="9232933" y="296555"/>
            <a:ext cx="1231499" cy="835224"/>
          </a:xfrm>
          <a:prstGeom prst="rect">
            <a:avLst/>
          </a:prstGeom>
        </p:spPr>
      </p:pic>
      <p:sp>
        <p:nvSpPr>
          <p:cNvPr id="8" name="TextBox 7">
            <a:extLst>
              <a:ext uri="{FF2B5EF4-FFF2-40B4-BE49-F238E27FC236}">
                <a16:creationId xmlns:a16="http://schemas.microsoft.com/office/drawing/2014/main" id="{4D47DD2D-C8F3-4015-84A1-884A51B02E86}"/>
              </a:ext>
            </a:extLst>
          </p:cNvPr>
          <p:cNvSpPr txBox="1"/>
          <p:nvPr/>
        </p:nvSpPr>
        <p:spPr>
          <a:xfrm>
            <a:off x="303317" y="4363039"/>
            <a:ext cx="11585365" cy="2308324"/>
          </a:xfrm>
          <a:prstGeom prst="rect">
            <a:avLst/>
          </a:prstGeom>
          <a:noFill/>
        </p:spPr>
        <p:txBody>
          <a:bodyPr wrap="square">
            <a:spAutoFit/>
          </a:bodyPr>
          <a:lstStyle/>
          <a:p>
            <a:r>
              <a:rPr lang="en-US" sz="2400" b="1" dirty="0">
                <a:solidFill>
                  <a:srgbClr val="FF0000"/>
                </a:solidFill>
              </a:rPr>
              <a:t>Figure 1.15 </a:t>
            </a:r>
            <a:r>
              <a:rPr lang="en-US" sz="2400" dirty="0"/>
              <a:t>The decomposition of water is shown at the macroscopic, microscopic, and symbolic levels.</a:t>
            </a:r>
          </a:p>
          <a:p>
            <a:r>
              <a:rPr lang="en-US" sz="2400" dirty="0"/>
              <a:t>The battery provides an electric current (microscopic) that decomposes water. At the macroscopic level, the liquid separates into the gases hydrogen (on the left) and oxygen (on the right). Symbolically, this change is presented by showing how liquid H</a:t>
            </a:r>
            <a:r>
              <a:rPr lang="en-US" sz="2400" baseline="-25000" dirty="0"/>
              <a:t>2</a:t>
            </a:r>
            <a:r>
              <a:rPr lang="en-US" sz="2400" dirty="0"/>
              <a:t>O separates into H</a:t>
            </a:r>
            <a:r>
              <a:rPr lang="en-US" sz="2400" baseline="-25000" dirty="0"/>
              <a:t>2</a:t>
            </a:r>
            <a:r>
              <a:rPr lang="en-US" sz="2400" dirty="0"/>
              <a:t> and O</a:t>
            </a:r>
            <a:r>
              <a:rPr lang="en-US" sz="2400" baseline="-25000" dirty="0"/>
              <a:t>2</a:t>
            </a:r>
            <a:r>
              <a:rPr lang="en-US" sz="2400" dirty="0"/>
              <a:t> gases.</a:t>
            </a:r>
          </a:p>
        </p:txBody>
      </p:sp>
    </p:spTree>
    <p:extLst>
      <p:ext uri="{BB962C8B-B14F-4D97-AF65-F5344CB8AC3E}">
        <p14:creationId xmlns:p14="http://schemas.microsoft.com/office/powerpoint/2010/main" val="662467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53B0-6CEF-445F-BF04-D1A758F880A4}"/>
              </a:ext>
            </a:extLst>
          </p:cNvPr>
          <p:cNvSpPr>
            <a:spLocks noGrp="1"/>
          </p:cNvSpPr>
          <p:nvPr>
            <p:ph type="title"/>
          </p:nvPr>
        </p:nvSpPr>
        <p:spPr>
          <a:xfrm>
            <a:off x="1981199" y="1031279"/>
            <a:ext cx="6862997" cy="579119"/>
          </a:xfrm>
        </p:spPr>
        <p:txBody>
          <a:bodyPr>
            <a:noAutofit/>
          </a:bodyPr>
          <a:lstStyle/>
          <a:p>
            <a:r>
              <a:rPr lang="en-US" sz="2800" dirty="0">
                <a:solidFill>
                  <a:schemeClr val="accent1">
                    <a:lumMod val="50000"/>
                  </a:schemeClr>
                </a:solidFill>
              </a:rPr>
              <a:t>Chemistry in Everyday Life</a:t>
            </a:r>
          </a:p>
        </p:txBody>
      </p:sp>
      <p:sp>
        <p:nvSpPr>
          <p:cNvPr id="3" name="Content Placeholder 2">
            <a:extLst>
              <a:ext uri="{FF2B5EF4-FFF2-40B4-BE49-F238E27FC236}">
                <a16:creationId xmlns:a16="http://schemas.microsoft.com/office/drawing/2014/main" id="{DEFBDEF2-37A0-4C63-BC52-597379DCA631}"/>
              </a:ext>
            </a:extLst>
          </p:cNvPr>
          <p:cNvSpPr>
            <a:spLocks noGrp="1"/>
          </p:cNvSpPr>
          <p:nvPr>
            <p:ph idx="1"/>
          </p:nvPr>
        </p:nvSpPr>
        <p:spPr>
          <a:xfrm>
            <a:off x="1411576" y="1963214"/>
            <a:ext cx="9756095" cy="4100535"/>
          </a:xfrm>
        </p:spPr>
        <p:txBody>
          <a:bodyPr>
            <a:noAutofit/>
          </a:bodyPr>
          <a:lstStyle/>
          <a:p>
            <a:pPr marL="457200" indent="-457200" algn="just">
              <a:buFont typeface="Arial" panose="020B0604020202020204" pitchFamily="34" charset="0"/>
              <a:buChar char="•"/>
            </a:pPr>
            <a:r>
              <a:rPr lang="en-US" sz="2800" dirty="0"/>
              <a:t>The two gases produced have distinctly different properties. </a:t>
            </a:r>
          </a:p>
          <a:p>
            <a:pPr marL="457200" indent="-457200" algn="just">
              <a:buFont typeface="Arial" panose="020B0604020202020204" pitchFamily="34" charset="0"/>
              <a:buChar char="•"/>
            </a:pPr>
            <a:r>
              <a:rPr lang="en-US" sz="2800" dirty="0"/>
              <a:t>Oxygen is not flammable but is required for combustion of a fuel, and hydrogen is highly flammable and a potent energy source. </a:t>
            </a:r>
          </a:p>
          <a:p>
            <a:pPr marL="457200" indent="-457200" algn="just">
              <a:buFont typeface="Arial" panose="020B0604020202020204" pitchFamily="34" charset="0"/>
              <a:buChar char="•"/>
            </a:pPr>
            <a:r>
              <a:rPr lang="en-US" sz="2800" dirty="0"/>
              <a:t>How might this knowledge be applied in our world? </a:t>
            </a:r>
          </a:p>
          <a:p>
            <a:pPr marL="457200" indent="-457200" algn="just">
              <a:buFont typeface="Arial" panose="020B0604020202020204" pitchFamily="34" charset="0"/>
              <a:buChar char="•"/>
            </a:pPr>
            <a:r>
              <a:rPr lang="en-US" sz="2800" dirty="0"/>
              <a:t>One application involves research into more fuel-efficient transportation. </a:t>
            </a:r>
          </a:p>
        </p:txBody>
      </p:sp>
      <p:pic>
        <p:nvPicPr>
          <p:cNvPr id="4" name="Picture 3">
            <a:extLst>
              <a:ext uri="{FF2B5EF4-FFF2-40B4-BE49-F238E27FC236}">
                <a16:creationId xmlns:a16="http://schemas.microsoft.com/office/drawing/2014/main" id="{D51225B5-8A2B-4E05-9777-753B666DB00C}"/>
              </a:ext>
            </a:extLst>
          </p:cNvPr>
          <p:cNvPicPr>
            <a:picLocks noChangeAspect="1"/>
          </p:cNvPicPr>
          <p:nvPr/>
        </p:nvPicPr>
        <p:blipFill>
          <a:blip r:embed="rId2"/>
          <a:stretch>
            <a:fillRect/>
          </a:stretch>
        </p:blipFill>
        <p:spPr>
          <a:xfrm>
            <a:off x="10439500" y="1031279"/>
            <a:ext cx="1231499" cy="835224"/>
          </a:xfrm>
          <a:prstGeom prst="rect">
            <a:avLst/>
          </a:prstGeom>
        </p:spPr>
      </p:pic>
    </p:spTree>
    <p:extLst>
      <p:ext uri="{BB962C8B-B14F-4D97-AF65-F5344CB8AC3E}">
        <p14:creationId xmlns:p14="http://schemas.microsoft.com/office/powerpoint/2010/main" val="3242565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7A5C-71D3-4D25-A305-15174EB088F6}"/>
              </a:ext>
            </a:extLst>
          </p:cNvPr>
          <p:cNvSpPr>
            <a:spLocks noGrp="1"/>
          </p:cNvSpPr>
          <p:nvPr>
            <p:ph type="title"/>
          </p:nvPr>
        </p:nvSpPr>
        <p:spPr>
          <a:xfrm>
            <a:off x="992682" y="1169232"/>
            <a:ext cx="7721600" cy="355085"/>
          </a:xfrm>
        </p:spPr>
        <p:txBody>
          <a:bodyPr>
            <a:noAutofit/>
          </a:bodyPr>
          <a:lstStyle/>
          <a:p>
            <a:r>
              <a:rPr lang="en-US" sz="2800" dirty="0">
                <a:solidFill>
                  <a:schemeClr val="accent1">
                    <a:lumMod val="50000"/>
                  </a:schemeClr>
                </a:solidFill>
              </a:rPr>
              <a:t>Chemistry in Everyday Life</a:t>
            </a:r>
          </a:p>
        </p:txBody>
      </p:sp>
      <p:sp>
        <p:nvSpPr>
          <p:cNvPr id="3" name="Content Placeholder 2">
            <a:extLst>
              <a:ext uri="{FF2B5EF4-FFF2-40B4-BE49-F238E27FC236}">
                <a16:creationId xmlns:a16="http://schemas.microsoft.com/office/drawing/2014/main" id="{C7CEDCDD-A2F3-45D8-BFF8-5D4921083449}"/>
              </a:ext>
            </a:extLst>
          </p:cNvPr>
          <p:cNvSpPr>
            <a:spLocks noGrp="1"/>
          </p:cNvSpPr>
          <p:nvPr>
            <p:ph idx="1"/>
          </p:nvPr>
        </p:nvSpPr>
        <p:spPr>
          <a:xfrm>
            <a:off x="879423" y="2158584"/>
            <a:ext cx="10160000" cy="3370593"/>
          </a:xfrm>
        </p:spPr>
        <p:txBody>
          <a:bodyPr/>
          <a:lstStyle/>
          <a:p>
            <a:pPr algn="just"/>
            <a:r>
              <a:rPr lang="en-US" sz="3200" dirty="0"/>
              <a:t>Fuel-cell vehicles (FCV) run on hydrogen instead of gasoline. </a:t>
            </a:r>
          </a:p>
          <a:p>
            <a:pPr algn="just"/>
            <a:r>
              <a:rPr lang="en-US" sz="3200" dirty="0"/>
              <a:t>They are more efficient, than vehicles with internal combustion engines, are nonpolluting, and reduce greenhouse gas emissions, making us less dependent on fossil fuels. </a:t>
            </a:r>
          </a:p>
          <a:p>
            <a:endParaRPr lang="en-US" dirty="0"/>
          </a:p>
        </p:txBody>
      </p:sp>
      <p:pic>
        <p:nvPicPr>
          <p:cNvPr id="4" name="Picture 3">
            <a:extLst>
              <a:ext uri="{FF2B5EF4-FFF2-40B4-BE49-F238E27FC236}">
                <a16:creationId xmlns:a16="http://schemas.microsoft.com/office/drawing/2014/main" id="{3A3A5943-B82C-4DC4-8922-8ED86E9DF23D}"/>
              </a:ext>
            </a:extLst>
          </p:cNvPr>
          <p:cNvPicPr>
            <a:picLocks noChangeAspect="1"/>
          </p:cNvPicPr>
          <p:nvPr/>
        </p:nvPicPr>
        <p:blipFill>
          <a:blip r:embed="rId2"/>
          <a:stretch>
            <a:fillRect/>
          </a:stretch>
        </p:blipFill>
        <p:spPr>
          <a:xfrm>
            <a:off x="9538101" y="1106705"/>
            <a:ext cx="1231499" cy="835224"/>
          </a:xfrm>
          <a:prstGeom prst="rect">
            <a:avLst/>
          </a:prstGeom>
        </p:spPr>
      </p:pic>
    </p:spTree>
    <p:extLst>
      <p:ext uri="{BB962C8B-B14F-4D97-AF65-F5344CB8AC3E}">
        <p14:creationId xmlns:p14="http://schemas.microsoft.com/office/powerpoint/2010/main" val="1598485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3E4D1-8F28-454A-8E12-807AB7F4FC85}"/>
              </a:ext>
            </a:extLst>
          </p:cNvPr>
          <p:cNvSpPr>
            <a:spLocks noGrp="1"/>
          </p:cNvSpPr>
          <p:nvPr>
            <p:ph type="title"/>
          </p:nvPr>
        </p:nvSpPr>
        <p:spPr>
          <a:xfrm>
            <a:off x="759502" y="1289170"/>
            <a:ext cx="7721600" cy="684869"/>
          </a:xfrm>
        </p:spPr>
        <p:txBody>
          <a:bodyPr>
            <a:normAutofit/>
          </a:bodyPr>
          <a:lstStyle/>
          <a:p>
            <a:r>
              <a:rPr lang="en-US" sz="3200" dirty="0">
                <a:solidFill>
                  <a:schemeClr val="accent1">
                    <a:lumMod val="50000"/>
                  </a:schemeClr>
                </a:solidFill>
              </a:rPr>
              <a:t>Chemistry in Everyday Life</a:t>
            </a:r>
          </a:p>
        </p:txBody>
      </p:sp>
      <p:sp>
        <p:nvSpPr>
          <p:cNvPr id="3" name="Content Placeholder 2">
            <a:extLst>
              <a:ext uri="{FF2B5EF4-FFF2-40B4-BE49-F238E27FC236}">
                <a16:creationId xmlns:a16="http://schemas.microsoft.com/office/drawing/2014/main" id="{3944E3E9-46C6-4A45-BB52-490EA1F39C4D}"/>
              </a:ext>
            </a:extLst>
          </p:cNvPr>
          <p:cNvSpPr>
            <a:spLocks noGrp="1"/>
          </p:cNvSpPr>
          <p:nvPr>
            <p:ph idx="1"/>
          </p:nvPr>
        </p:nvSpPr>
        <p:spPr>
          <a:xfrm>
            <a:off x="759502" y="2562070"/>
            <a:ext cx="10160000" cy="2879359"/>
          </a:xfrm>
        </p:spPr>
        <p:txBody>
          <a:bodyPr/>
          <a:lstStyle/>
          <a:p>
            <a:pPr algn="just"/>
            <a:r>
              <a:rPr lang="en-US" sz="2800" dirty="0"/>
              <a:t>FCVs are not yet economically viable, however, and current hydrogen production depends on natural gas. </a:t>
            </a:r>
          </a:p>
          <a:p>
            <a:pPr algn="just"/>
            <a:r>
              <a:rPr lang="en-US" sz="2800" dirty="0"/>
              <a:t>If we can develop a process to economically decompose water, or produce hydrogen in another environmentally sound way, FCVs may be the way of the future.</a:t>
            </a:r>
          </a:p>
          <a:p>
            <a:endParaRPr lang="en-US" dirty="0"/>
          </a:p>
        </p:txBody>
      </p:sp>
      <p:pic>
        <p:nvPicPr>
          <p:cNvPr id="4" name="Picture 3">
            <a:extLst>
              <a:ext uri="{FF2B5EF4-FFF2-40B4-BE49-F238E27FC236}">
                <a16:creationId xmlns:a16="http://schemas.microsoft.com/office/drawing/2014/main" id="{659E2C70-D08C-46AF-9090-928C48BD22F7}"/>
              </a:ext>
            </a:extLst>
          </p:cNvPr>
          <p:cNvPicPr>
            <a:picLocks noChangeAspect="1"/>
          </p:cNvPicPr>
          <p:nvPr/>
        </p:nvPicPr>
        <p:blipFill>
          <a:blip r:embed="rId2"/>
          <a:stretch>
            <a:fillRect/>
          </a:stretch>
        </p:blipFill>
        <p:spPr>
          <a:xfrm>
            <a:off x="9688003" y="882382"/>
            <a:ext cx="1231499" cy="835224"/>
          </a:xfrm>
          <a:prstGeom prst="rect">
            <a:avLst/>
          </a:prstGeom>
        </p:spPr>
      </p:pic>
    </p:spTree>
    <p:extLst>
      <p:ext uri="{BB962C8B-B14F-4D97-AF65-F5344CB8AC3E}">
        <p14:creationId xmlns:p14="http://schemas.microsoft.com/office/powerpoint/2010/main" val="1554866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4A22D-64E7-4154-91AD-FECDBE4970A7}"/>
              </a:ext>
            </a:extLst>
          </p:cNvPr>
          <p:cNvSpPr>
            <a:spLocks noGrp="1"/>
          </p:cNvSpPr>
          <p:nvPr>
            <p:ph type="title"/>
          </p:nvPr>
        </p:nvSpPr>
        <p:spPr>
          <a:xfrm>
            <a:off x="1981200" y="152722"/>
            <a:ext cx="5791200" cy="686731"/>
          </a:xfrm>
        </p:spPr>
        <p:txBody>
          <a:bodyPr/>
          <a:lstStyle/>
          <a:p>
            <a:r>
              <a:rPr lang="en-US" dirty="0"/>
              <a:t>Chemistry in Everyday Life</a:t>
            </a:r>
          </a:p>
        </p:txBody>
      </p:sp>
      <p:pic>
        <p:nvPicPr>
          <p:cNvPr id="6" name="Content Placeholder 5">
            <a:extLst>
              <a:ext uri="{FF2B5EF4-FFF2-40B4-BE49-F238E27FC236}">
                <a16:creationId xmlns:a16="http://schemas.microsoft.com/office/drawing/2014/main" id="{4B89BF03-FA72-47B5-93C4-58F5015D3A09}"/>
              </a:ext>
            </a:extLst>
          </p:cNvPr>
          <p:cNvPicPr>
            <a:picLocks noGrp="1" noChangeAspect="1"/>
          </p:cNvPicPr>
          <p:nvPr>
            <p:ph idx="1"/>
          </p:nvPr>
        </p:nvPicPr>
        <p:blipFill>
          <a:blip r:embed="rId2"/>
          <a:stretch>
            <a:fillRect/>
          </a:stretch>
        </p:blipFill>
        <p:spPr>
          <a:xfrm>
            <a:off x="2528343" y="827961"/>
            <a:ext cx="6243771" cy="4772391"/>
          </a:xfrm>
        </p:spPr>
      </p:pic>
      <p:pic>
        <p:nvPicPr>
          <p:cNvPr id="4" name="Picture 3">
            <a:extLst>
              <a:ext uri="{FF2B5EF4-FFF2-40B4-BE49-F238E27FC236}">
                <a16:creationId xmlns:a16="http://schemas.microsoft.com/office/drawing/2014/main" id="{B12CABCE-EABF-406A-BC34-0449DCE31F8D}"/>
              </a:ext>
            </a:extLst>
          </p:cNvPr>
          <p:cNvPicPr>
            <a:picLocks noChangeAspect="1"/>
          </p:cNvPicPr>
          <p:nvPr/>
        </p:nvPicPr>
        <p:blipFill>
          <a:blip r:embed="rId3"/>
          <a:stretch>
            <a:fillRect/>
          </a:stretch>
        </p:blipFill>
        <p:spPr>
          <a:xfrm>
            <a:off x="9257775" y="196055"/>
            <a:ext cx="1231499" cy="835224"/>
          </a:xfrm>
          <a:prstGeom prst="rect">
            <a:avLst/>
          </a:prstGeom>
        </p:spPr>
      </p:pic>
      <p:sp>
        <p:nvSpPr>
          <p:cNvPr id="8" name="TextBox 7">
            <a:extLst>
              <a:ext uri="{FF2B5EF4-FFF2-40B4-BE49-F238E27FC236}">
                <a16:creationId xmlns:a16="http://schemas.microsoft.com/office/drawing/2014/main" id="{D35FCCB6-2832-4C97-882F-14CF5919A087}"/>
              </a:ext>
            </a:extLst>
          </p:cNvPr>
          <p:cNvSpPr txBox="1"/>
          <p:nvPr/>
        </p:nvSpPr>
        <p:spPr>
          <a:xfrm>
            <a:off x="304800" y="5707838"/>
            <a:ext cx="11887200" cy="954107"/>
          </a:xfrm>
          <a:prstGeom prst="rect">
            <a:avLst/>
          </a:prstGeom>
          <a:noFill/>
        </p:spPr>
        <p:txBody>
          <a:bodyPr wrap="square">
            <a:spAutoFit/>
          </a:bodyPr>
          <a:lstStyle/>
          <a:p>
            <a:pPr algn="l"/>
            <a:r>
              <a:rPr lang="en-US" sz="2800" b="1" dirty="0">
                <a:solidFill>
                  <a:srgbClr val="944B8D"/>
                </a:solidFill>
                <a:latin typeface="LiberationSans-Bold"/>
              </a:rPr>
              <a:t>Figure 1.16 </a:t>
            </a:r>
            <a:r>
              <a:rPr lang="en-US" sz="2800" dirty="0">
                <a:solidFill>
                  <a:srgbClr val="000000"/>
                </a:solidFill>
                <a:latin typeface="LiberationSans"/>
              </a:rPr>
              <a:t>A fuel cell generates electrical energy from hydrogen and oxygen via an electrochemical</a:t>
            </a:r>
            <a:r>
              <a:rPr lang="ka-GE" sz="2800" dirty="0">
                <a:solidFill>
                  <a:srgbClr val="000000"/>
                </a:solidFill>
                <a:latin typeface="LiberationSans"/>
              </a:rPr>
              <a:t> </a:t>
            </a:r>
            <a:r>
              <a:rPr lang="en-US" sz="2800" dirty="0">
                <a:solidFill>
                  <a:srgbClr val="000000"/>
                </a:solidFill>
                <a:latin typeface="LiberationSans"/>
              </a:rPr>
              <a:t>process</a:t>
            </a:r>
            <a:r>
              <a:rPr lang="ka-GE" sz="2800" dirty="0">
                <a:solidFill>
                  <a:srgbClr val="000000"/>
                </a:solidFill>
                <a:latin typeface="LiberationSans"/>
              </a:rPr>
              <a:t>,</a:t>
            </a:r>
            <a:r>
              <a:rPr lang="en-US" sz="2800" dirty="0">
                <a:solidFill>
                  <a:srgbClr val="000000"/>
                </a:solidFill>
                <a:latin typeface="LiberationSans"/>
              </a:rPr>
              <a:t> and produces only water as the waste product.</a:t>
            </a:r>
            <a:endParaRPr lang="en-US" sz="2800" dirty="0"/>
          </a:p>
        </p:txBody>
      </p:sp>
    </p:spTree>
    <p:extLst>
      <p:ext uri="{BB962C8B-B14F-4D97-AF65-F5344CB8AC3E}">
        <p14:creationId xmlns:p14="http://schemas.microsoft.com/office/powerpoint/2010/main" val="8110395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F6FB0-0626-4231-BAAD-0128353C120E}"/>
              </a:ext>
            </a:extLst>
          </p:cNvPr>
          <p:cNvSpPr>
            <a:spLocks noGrp="1"/>
          </p:cNvSpPr>
          <p:nvPr>
            <p:ph type="title"/>
          </p:nvPr>
        </p:nvSpPr>
        <p:spPr>
          <a:xfrm>
            <a:off x="1366600" y="573238"/>
            <a:ext cx="7582527" cy="579119"/>
          </a:xfrm>
        </p:spPr>
        <p:txBody>
          <a:bodyPr>
            <a:noAutofit/>
          </a:bodyPr>
          <a:lstStyle/>
          <a:p>
            <a:r>
              <a:rPr lang="en-US" sz="3600" b="1" dirty="0">
                <a:solidFill>
                  <a:schemeClr val="accent1">
                    <a:lumMod val="50000"/>
                  </a:schemeClr>
                </a:solidFill>
                <a:latin typeface="+mn-lt"/>
              </a:rPr>
              <a:t>Chemistry in Everyday Life</a:t>
            </a:r>
          </a:p>
        </p:txBody>
      </p:sp>
      <p:pic>
        <p:nvPicPr>
          <p:cNvPr id="4" name="Content Placeholder 3">
            <a:extLst>
              <a:ext uri="{FF2B5EF4-FFF2-40B4-BE49-F238E27FC236}">
                <a16:creationId xmlns:a16="http://schemas.microsoft.com/office/drawing/2014/main" id="{E9F50E2B-18FE-4980-AA95-B56E75DF0E67}"/>
              </a:ext>
            </a:extLst>
          </p:cNvPr>
          <p:cNvPicPr>
            <a:picLocks noGrp="1" noChangeAspect="1"/>
          </p:cNvPicPr>
          <p:nvPr>
            <p:ph idx="1"/>
          </p:nvPr>
        </p:nvPicPr>
        <p:blipFill>
          <a:blip r:embed="rId2"/>
          <a:stretch>
            <a:fillRect/>
          </a:stretch>
        </p:blipFill>
        <p:spPr>
          <a:xfrm>
            <a:off x="10345714" y="427517"/>
            <a:ext cx="1283605" cy="870563"/>
          </a:xfrm>
          <a:prstGeom prst="rect">
            <a:avLst/>
          </a:prstGeom>
        </p:spPr>
      </p:pic>
      <p:sp>
        <p:nvSpPr>
          <p:cNvPr id="6" name="Content Placeholder 2">
            <a:extLst>
              <a:ext uri="{FF2B5EF4-FFF2-40B4-BE49-F238E27FC236}">
                <a16:creationId xmlns:a16="http://schemas.microsoft.com/office/drawing/2014/main" id="{60457F99-3C1C-47E5-9CB9-4FDDCE793583}"/>
              </a:ext>
            </a:extLst>
          </p:cNvPr>
          <p:cNvSpPr txBox="1">
            <a:spLocks/>
          </p:cNvSpPr>
          <p:nvPr/>
        </p:nvSpPr>
        <p:spPr>
          <a:xfrm>
            <a:off x="434715" y="1415796"/>
            <a:ext cx="11194603" cy="501468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189" indent="-457189">
              <a:buFont typeface="Arial" panose="020B0604020202020204" pitchFamily="34" charset="0"/>
              <a:buChar char="•"/>
            </a:pPr>
            <a:r>
              <a:rPr lang="en-US" sz="3600" dirty="0">
                <a:solidFill>
                  <a:srgbClr val="000000"/>
                </a:solidFill>
              </a:rPr>
              <a:t>Imagine, how different your life would be without cell phones and other smart devices.</a:t>
            </a:r>
          </a:p>
          <a:p>
            <a:pPr marL="457200" indent="-457200" algn="just">
              <a:buFont typeface="Arial" panose="020B0604020202020204" pitchFamily="34" charset="0"/>
              <a:buChar char="•"/>
            </a:pPr>
            <a:r>
              <a:rPr lang="en-US" sz="3600" dirty="0">
                <a:solidFill>
                  <a:srgbClr val="000000"/>
                </a:solidFill>
              </a:rPr>
              <a:t> Cell phones are made from numerous chemical substances, which are extracted, refined, purified, and assembled using an extensive and in-depth understanding of chemical principles. </a:t>
            </a:r>
          </a:p>
          <a:p>
            <a:pPr marL="457200" indent="-457200" algn="just">
              <a:buFont typeface="Arial" panose="020B0604020202020204" pitchFamily="34" charset="0"/>
              <a:buChar char="•"/>
            </a:pPr>
            <a:r>
              <a:rPr lang="en-US" sz="3600" dirty="0">
                <a:solidFill>
                  <a:srgbClr val="000000"/>
                </a:solidFill>
              </a:rPr>
              <a:t>About 30% of the elements</a:t>
            </a:r>
            <a:r>
              <a:rPr lang="ka-GE" sz="3600" dirty="0">
                <a:solidFill>
                  <a:srgbClr val="000000"/>
                </a:solidFill>
              </a:rPr>
              <a:t>,</a:t>
            </a:r>
            <a:r>
              <a:rPr lang="en-US" sz="3600" dirty="0">
                <a:solidFill>
                  <a:srgbClr val="000000"/>
                </a:solidFill>
              </a:rPr>
              <a:t> that are found in nature</a:t>
            </a:r>
            <a:r>
              <a:rPr lang="ka-GE" sz="3600" dirty="0">
                <a:solidFill>
                  <a:srgbClr val="000000"/>
                </a:solidFill>
              </a:rPr>
              <a:t>,</a:t>
            </a:r>
            <a:r>
              <a:rPr lang="en-US" sz="3600" dirty="0">
                <a:solidFill>
                  <a:srgbClr val="000000"/>
                </a:solidFill>
              </a:rPr>
              <a:t> are found within a typical smart phone.</a:t>
            </a:r>
            <a:endParaRPr lang="en-US" sz="3600" dirty="0"/>
          </a:p>
        </p:txBody>
      </p:sp>
    </p:spTree>
    <p:extLst>
      <p:ext uri="{BB962C8B-B14F-4D97-AF65-F5344CB8AC3E}">
        <p14:creationId xmlns:p14="http://schemas.microsoft.com/office/powerpoint/2010/main" val="10423224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313377-7E0D-4BE1-9720-A869A0BEE9FD}"/>
              </a:ext>
            </a:extLst>
          </p:cNvPr>
          <p:cNvPicPr>
            <a:picLocks noGrp="1" noChangeAspect="1"/>
          </p:cNvPicPr>
          <p:nvPr>
            <p:ph idx="1"/>
          </p:nvPr>
        </p:nvPicPr>
        <p:blipFill>
          <a:blip r:embed="rId2"/>
          <a:stretch>
            <a:fillRect/>
          </a:stretch>
        </p:blipFill>
        <p:spPr>
          <a:xfrm>
            <a:off x="359765" y="269824"/>
            <a:ext cx="11257612" cy="5156620"/>
          </a:xfrm>
        </p:spPr>
      </p:pic>
      <p:sp>
        <p:nvSpPr>
          <p:cNvPr id="7" name="TextBox 6">
            <a:extLst>
              <a:ext uri="{FF2B5EF4-FFF2-40B4-BE49-F238E27FC236}">
                <a16:creationId xmlns:a16="http://schemas.microsoft.com/office/drawing/2014/main" id="{F87E87F1-09EC-4D35-A0DB-EFE8583B3853}"/>
              </a:ext>
            </a:extLst>
          </p:cNvPr>
          <p:cNvSpPr txBox="1"/>
          <p:nvPr/>
        </p:nvSpPr>
        <p:spPr>
          <a:xfrm>
            <a:off x="234846" y="5516141"/>
            <a:ext cx="11722308" cy="1015663"/>
          </a:xfrm>
          <a:prstGeom prst="rect">
            <a:avLst/>
          </a:prstGeom>
          <a:noFill/>
        </p:spPr>
        <p:txBody>
          <a:bodyPr wrap="square">
            <a:spAutoFit/>
          </a:bodyPr>
          <a:lstStyle/>
          <a:p>
            <a:pPr algn="l"/>
            <a:r>
              <a:rPr lang="en-US" sz="3200" b="1" dirty="0">
                <a:solidFill>
                  <a:srgbClr val="944B8D"/>
                </a:solidFill>
                <a:latin typeface="LiberationSans-Bold"/>
              </a:rPr>
              <a:t>Figure 1.17 </a:t>
            </a:r>
            <a:r>
              <a:rPr lang="en-US" sz="2800" dirty="0">
                <a:solidFill>
                  <a:srgbClr val="000000"/>
                </a:solidFill>
              </a:rPr>
              <a:t>Almost one-third of naturally occurring elements are used to make a cell phone. (credit: modification of work by John Taylor)</a:t>
            </a:r>
            <a:endParaRPr lang="en-US" sz="2800" dirty="0"/>
          </a:p>
        </p:txBody>
      </p:sp>
    </p:spTree>
    <p:extLst>
      <p:ext uri="{BB962C8B-B14F-4D97-AF65-F5344CB8AC3E}">
        <p14:creationId xmlns:p14="http://schemas.microsoft.com/office/powerpoint/2010/main" val="856354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47D03-7996-419E-9953-99CEFAADF682}"/>
              </a:ext>
            </a:extLst>
          </p:cNvPr>
          <p:cNvSpPr>
            <a:spLocks noGrp="1"/>
          </p:cNvSpPr>
          <p:nvPr>
            <p:ph type="title"/>
          </p:nvPr>
        </p:nvSpPr>
        <p:spPr>
          <a:xfrm>
            <a:off x="609599" y="1113201"/>
            <a:ext cx="5731239" cy="564948"/>
          </a:xfrm>
        </p:spPr>
        <p:txBody>
          <a:bodyPr>
            <a:noAutofit/>
          </a:bodyPr>
          <a:lstStyle/>
          <a:p>
            <a:r>
              <a:rPr lang="en-US" sz="2800" b="1" dirty="0">
                <a:solidFill>
                  <a:schemeClr val="accent1">
                    <a:lumMod val="50000"/>
                  </a:schemeClr>
                </a:solidFill>
                <a:latin typeface="+mn-lt"/>
              </a:rPr>
              <a:t>Chemistry in Everyday Life</a:t>
            </a:r>
            <a:endParaRPr lang="en-US" sz="2800" b="1" dirty="0"/>
          </a:p>
        </p:txBody>
      </p:sp>
      <p:sp>
        <p:nvSpPr>
          <p:cNvPr id="3" name="Content Placeholder 2">
            <a:extLst>
              <a:ext uri="{FF2B5EF4-FFF2-40B4-BE49-F238E27FC236}">
                <a16:creationId xmlns:a16="http://schemas.microsoft.com/office/drawing/2014/main" id="{F93D4D64-F435-475A-B052-7A97BAD204E2}"/>
              </a:ext>
            </a:extLst>
          </p:cNvPr>
          <p:cNvSpPr>
            <a:spLocks noGrp="1"/>
          </p:cNvSpPr>
          <p:nvPr>
            <p:ph idx="1"/>
          </p:nvPr>
        </p:nvSpPr>
        <p:spPr>
          <a:xfrm>
            <a:off x="504669" y="2007933"/>
            <a:ext cx="10160000" cy="4219458"/>
          </a:xfrm>
        </p:spPr>
        <p:txBody>
          <a:bodyPr>
            <a:noAutofit/>
          </a:bodyPr>
          <a:lstStyle/>
          <a:p>
            <a:pPr algn="just"/>
            <a:r>
              <a:rPr lang="en-US" sz="2800" b="0" i="0" u="none" strike="noStrike" baseline="0" dirty="0"/>
              <a:t>The case/body/frame consists of a combination</a:t>
            </a:r>
            <a:r>
              <a:rPr lang="ka-GE" sz="2800" b="0" i="0" u="none" strike="noStrike" baseline="0" dirty="0"/>
              <a:t> </a:t>
            </a:r>
            <a:r>
              <a:rPr lang="en-US" sz="2800" b="0" i="0" u="none" strike="noStrike" baseline="0" dirty="0"/>
              <a:t>of sturdy, durable polymers</a:t>
            </a:r>
            <a:r>
              <a:rPr lang="ka-GE" sz="2800" b="0" i="0" u="none" strike="noStrike" baseline="0" dirty="0"/>
              <a:t>,</a:t>
            </a:r>
            <a:r>
              <a:rPr lang="en-US" sz="2800" b="0" i="0" u="none" strike="noStrike" baseline="0" dirty="0"/>
              <a:t> composed primarily of carbon, hydrogen, oxygen, and nitrogen [acrylonitrile</a:t>
            </a:r>
            <a:r>
              <a:rPr lang="ka-GE" sz="2800" b="0" i="0" u="none" strike="noStrike" baseline="0" dirty="0"/>
              <a:t> </a:t>
            </a:r>
            <a:r>
              <a:rPr lang="en-US" sz="2800" b="0" i="0" u="none" strike="noStrike" baseline="0" dirty="0"/>
              <a:t>butadiene styrene (ABS) and polycarbonate thermoplastics], and light, strong, structural metals, such as</a:t>
            </a:r>
            <a:r>
              <a:rPr lang="ka-GE" sz="2800" b="0" i="0" u="none" strike="noStrike" baseline="0" dirty="0"/>
              <a:t> </a:t>
            </a:r>
            <a:r>
              <a:rPr lang="en-US" sz="2800" b="0" i="0" u="none" strike="noStrike" baseline="0" dirty="0"/>
              <a:t>aluminum, magnesium, and iron. </a:t>
            </a:r>
            <a:endParaRPr lang="ka-GE" sz="2800" b="0" i="0" u="none" strike="noStrike" baseline="0" dirty="0"/>
          </a:p>
          <a:p>
            <a:pPr algn="just"/>
            <a:r>
              <a:rPr lang="en-US" sz="2800" b="0" i="0" u="none" strike="noStrike" baseline="0" dirty="0"/>
              <a:t>The display screen is made from a specially toughened glass (silica glass</a:t>
            </a:r>
            <a:r>
              <a:rPr lang="ka-GE" sz="2800" b="0" i="0" u="none" strike="noStrike" baseline="0" dirty="0"/>
              <a:t> </a:t>
            </a:r>
            <a:r>
              <a:rPr lang="en-US" sz="2800" b="0" i="0" u="none" strike="noStrike" baseline="0" dirty="0"/>
              <a:t>strengthened by the addition of aluminum, sodium, and potassium) and coated with a material to make it</a:t>
            </a:r>
            <a:r>
              <a:rPr lang="ka-GE" sz="2800" b="0" i="0" u="none" strike="noStrike" baseline="0" dirty="0"/>
              <a:t> </a:t>
            </a:r>
            <a:r>
              <a:rPr lang="en-US" sz="2800" b="0" i="0" u="none" strike="noStrike" baseline="0" dirty="0"/>
              <a:t>conductive (such as indium tin oxide).</a:t>
            </a:r>
            <a:endParaRPr lang="en-US" sz="2800" dirty="0"/>
          </a:p>
        </p:txBody>
      </p:sp>
      <p:pic>
        <p:nvPicPr>
          <p:cNvPr id="4" name="Content Placeholder 3">
            <a:extLst>
              <a:ext uri="{FF2B5EF4-FFF2-40B4-BE49-F238E27FC236}">
                <a16:creationId xmlns:a16="http://schemas.microsoft.com/office/drawing/2014/main" id="{B076E033-D067-4C64-8D2E-4A5C38AD2403}"/>
              </a:ext>
            </a:extLst>
          </p:cNvPr>
          <p:cNvPicPr>
            <a:picLocks noChangeAspect="1"/>
          </p:cNvPicPr>
          <p:nvPr/>
        </p:nvPicPr>
        <p:blipFill>
          <a:blip r:embed="rId2"/>
          <a:stretch>
            <a:fillRect/>
          </a:stretch>
        </p:blipFill>
        <p:spPr>
          <a:xfrm>
            <a:off x="9836048" y="960393"/>
            <a:ext cx="1283605" cy="870563"/>
          </a:xfrm>
          <a:prstGeom prst="rect">
            <a:avLst/>
          </a:prstGeom>
        </p:spPr>
      </p:pic>
    </p:spTree>
    <p:extLst>
      <p:ext uri="{BB962C8B-B14F-4D97-AF65-F5344CB8AC3E}">
        <p14:creationId xmlns:p14="http://schemas.microsoft.com/office/powerpoint/2010/main" val="1631821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831482" y="602539"/>
            <a:ext cx="2210869" cy="491925"/>
          </a:xfrm>
        </p:spPr>
        <p:txBody>
          <a:bodyPr wrap="square" numCol="1" anchorCtr="0" compatLnSpc="1">
            <a:prstTxWarp prst="textNoShape">
              <a:avLst/>
            </a:prstTxWarp>
            <a:normAutofit fontScale="90000"/>
          </a:bodyPr>
          <a:lstStyle/>
          <a:p>
            <a:pPr eaLnBrk="1" hangingPunct="1">
              <a:defRPr/>
            </a:pPr>
            <a:r>
              <a:rPr lang="en-US" sz="2800" b="1" dirty="0">
                <a:solidFill>
                  <a:srgbClr val="000090"/>
                </a:solidFill>
                <a:ea typeface="ＭＳ Ｐゴシック" charset="0"/>
                <a:cs typeface="ＭＳ Ｐゴシック" charset="0"/>
              </a:rPr>
              <a:t>Elements</a:t>
            </a:r>
          </a:p>
        </p:txBody>
      </p:sp>
      <p:sp>
        <p:nvSpPr>
          <p:cNvPr id="33795" name="Rectangle 3"/>
          <p:cNvSpPr>
            <a:spLocks noGrp="1" noChangeArrowheads="1"/>
          </p:cNvSpPr>
          <p:nvPr>
            <p:ph idx="1"/>
          </p:nvPr>
        </p:nvSpPr>
        <p:spPr>
          <a:xfrm>
            <a:off x="1034321" y="1371166"/>
            <a:ext cx="10643017" cy="5334000"/>
          </a:xfrm>
        </p:spPr>
        <p:txBody>
          <a:bodyPr>
            <a:normAutofit/>
          </a:bodyPr>
          <a:lstStyle/>
          <a:p>
            <a:pPr eaLnBrk="1" hangingPunct="1">
              <a:buClr>
                <a:schemeClr val="tx1"/>
              </a:buClr>
              <a:buFont typeface="Arial"/>
              <a:buChar char="•"/>
            </a:pPr>
            <a:r>
              <a:rPr lang="en-US" sz="2600" b="1" dirty="0">
                <a:solidFill>
                  <a:srgbClr val="292934"/>
                </a:solidFill>
                <a:latin typeface="Arial" charset="0"/>
                <a:ea typeface="MS PGothic" charset="0"/>
              </a:rPr>
              <a:t> An </a:t>
            </a:r>
            <a:r>
              <a:rPr lang="en-US" sz="2600" b="1" dirty="0">
                <a:solidFill>
                  <a:srgbClr val="000090"/>
                </a:solidFill>
                <a:latin typeface="Arial" charset="0"/>
                <a:ea typeface="MS PGothic" charset="0"/>
              </a:rPr>
              <a:t>element </a:t>
            </a:r>
            <a:r>
              <a:rPr lang="en-US" sz="2600" b="1" dirty="0">
                <a:latin typeface="Arial" charset="0"/>
                <a:ea typeface="MS PGothic" charset="0"/>
              </a:rPr>
              <a:t>is a type of pure substance that cannot be broken down into simpler substances by chemical changes. </a:t>
            </a:r>
          </a:p>
          <a:p>
            <a:pPr eaLnBrk="1" hangingPunct="1">
              <a:buClr>
                <a:schemeClr val="tx1"/>
              </a:buClr>
              <a:buFont typeface="Arial"/>
              <a:buChar char="•"/>
            </a:pPr>
            <a:endParaRPr lang="en-US" sz="2600" b="1" dirty="0">
              <a:latin typeface="Arial" charset="0"/>
              <a:ea typeface="MS PGothic" charset="0"/>
            </a:endParaRPr>
          </a:p>
          <a:p>
            <a:pPr eaLnBrk="1" hangingPunct="1">
              <a:buClr>
                <a:schemeClr val="tx1"/>
              </a:buClr>
              <a:buFont typeface="Arial"/>
              <a:buChar char="•"/>
            </a:pPr>
            <a:r>
              <a:rPr lang="en-US" sz="2800" b="1" dirty="0">
                <a:solidFill>
                  <a:srgbClr val="292934"/>
                </a:solidFill>
                <a:latin typeface="Arial" charset="0"/>
                <a:ea typeface="MS PGothic" charset="0"/>
              </a:rPr>
              <a:t> The known elements are displayed in the periodic table. </a:t>
            </a:r>
          </a:p>
          <a:p>
            <a:pPr lvl="1" eaLnBrk="1" hangingPunct="1"/>
            <a:endParaRPr lang="en-US" sz="2400" dirty="0">
              <a:solidFill>
                <a:srgbClr val="292934"/>
              </a:solidFill>
              <a:latin typeface="Arial" charset="0"/>
              <a:ea typeface="MS PGothic" charset="0"/>
            </a:endParaRPr>
          </a:p>
          <a:p>
            <a:pPr lvl="1" eaLnBrk="1" hangingPunct="1"/>
            <a:r>
              <a:rPr lang="en-US" sz="2400" dirty="0">
                <a:solidFill>
                  <a:srgbClr val="292934"/>
                </a:solidFill>
                <a:latin typeface="Arial" charset="0"/>
                <a:ea typeface="MS PGothic" charset="0"/>
              </a:rPr>
              <a:t>There are more than 100 known elements</a:t>
            </a:r>
          </a:p>
          <a:p>
            <a:pPr lvl="1" eaLnBrk="1" hangingPunct="1">
              <a:buFont typeface="Arial" charset="0"/>
              <a:buNone/>
            </a:pPr>
            <a:endParaRPr lang="en-US" sz="2400" dirty="0">
              <a:solidFill>
                <a:srgbClr val="292934"/>
              </a:solidFill>
              <a:latin typeface="Arial" charset="0"/>
              <a:ea typeface="MS PGothic" charset="0"/>
            </a:endParaRPr>
          </a:p>
          <a:p>
            <a:pPr lvl="1" eaLnBrk="1" hangingPunct="1"/>
            <a:r>
              <a:rPr lang="en-US" sz="2400" dirty="0">
                <a:solidFill>
                  <a:srgbClr val="292934"/>
                </a:solidFill>
                <a:latin typeface="Arial" charset="0"/>
                <a:ea typeface="MS PGothic" charset="0"/>
              </a:rPr>
              <a:t>90 of these occur naturally</a:t>
            </a:r>
          </a:p>
          <a:p>
            <a:pPr lvl="1" eaLnBrk="1" hangingPunct="1">
              <a:buFont typeface="Arial" charset="0"/>
              <a:buNone/>
            </a:pPr>
            <a:endParaRPr lang="en-US" sz="2400" dirty="0">
              <a:solidFill>
                <a:srgbClr val="292934"/>
              </a:solidFill>
              <a:latin typeface="Arial" charset="0"/>
              <a:ea typeface="MS PGothic" charset="0"/>
            </a:endParaRPr>
          </a:p>
          <a:p>
            <a:pPr lvl="1" eaLnBrk="1" hangingPunct="1"/>
            <a:r>
              <a:rPr lang="en-US" sz="2400" dirty="0">
                <a:solidFill>
                  <a:srgbClr val="292934"/>
                </a:solidFill>
                <a:latin typeface="Arial" charset="0"/>
                <a:ea typeface="MS PGothic" charset="0"/>
              </a:rPr>
              <a:t>Two dozen or so have been created in laboratories</a:t>
            </a:r>
            <a:endParaRPr lang="en-US" sz="2400" dirty="0">
              <a:latin typeface="Arial" charset="0"/>
              <a:ea typeface="MS PGothic" charset="0"/>
            </a:endParaRPr>
          </a:p>
          <a:p>
            <a:pPr eaLnBrk="1" hangingPunct="1">
              <a:buFont typeface="Arial" charset="0"/>
              <a:buNone/>
            </a:pPr>
            <a:r>
              <a:rPr lang="en-US" dirty="0">
                <a:latin typeface="Arial" charset="0"/>
                <a:ea typeface="MS PGothic" charset="0"/>
              </a:rPr>
              <a:t>		</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47306" y="399223"/>
            <a:ext cx="1226435" cy="8335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79BF1-6B97-4047-8755-10D055F8121D}"/>
              </a:ext>
            </a:extLst>
          </p:cNvPr>
          <p:cNvSpPr>
            <a:spLocks noGrp="1"/>
          </p:cNvSpPr>
          <p:nvPr>
            <p:ph type="title"/>
          </p:nvPr>
        </p:nvSpPr>
        <p:spPr>
          <a:xfrm>
            <a:off x="609600" y="989351"/>
            <a:ext cx="3512695" cy="596482"/>
          </a:xfrm>
        </p:spPr>
        <p:txBody>
          <a:bodyPr>
            <a:normAutofit/>
          </a:bodyPr>
          <a:lstStyle/>
          <a:p>
            <a:r>
              <a:rPr lang="en-US" sz="2800" dirty="0">
                <a:solidFill>
                  <a:schemeClr val="tx2">
                    <a:lumMod val="75000"/>
                  </a:schemeClr>
                </a:solidFill>
              </a:rPr>
              <a:t>Introduction</a:t>
            </a:r>
          </a:p>
        </p:txBody>
      </p:sp>
      <p:sp>
        <p:nvSpPr>
          <p:cNvPr id="3" name="Content Placeholder 2">
            <a:extLst>
              <a:ext uri="{FF2B5EF4-FFF2-40B4-BE49-F238E27FC236}">
                <a16:creationId xmlns:a16="http://schemas.microsoft.com/office/drawing/2014/main" id="{FF9AB367-235B-40BE-B188-C83B26E5B561}"/>
              </a:ext>
            </a:extLst>
          </p:cNvPr>
          <p:cNvSpPr>
            <a:spLocks noGrp="1"/>
          </p:cNvSpPr>
          <p:nvPr>
            <p:ph idx="1"/>
          </p:nvPr>
        </p:nvSpPr>
        <p:spPr>
          <a:xfrm>
            <a:off x="609600" y="1786543"/>
            <a:ext cx="10160000" cy="4918739"/>
          </a:xfrm>
        </p:spPr>
        <p:txBody>
          <a:bodyPr>
            <a:normAutofit fontScale="92500" lnSpcReduction="10000"/>
          </a:bodyPr>
          <a:lstStyle/>
          <a:p>
            <a:pPr algn="l"/>
            <a:r>
              <a:rPr lang="en-US" sz="2800" b="1" i="0" u="none" strike="noStrike" baseline="0" dirty="0">
                <a:solidFill>
                  <a:srgbClr val="FF0000"/>
                </a:solidFill>
              </a:rPr>
              <a:t>“Welcome to class! Why should we study chemistry?”</a:t>
            </a:r>
          </a:p>
          <a:p>
            <a:pPr algn="l"/>
            <a:endParaRPr lang="en-US" sz="2800" b="1" i="0" u="none" strike="noStrike" baseline="0" dirty="0">
              <a:solidFill>
                <a:srgbClr val="FF0000"/>
              </a:solidFill>
            </a:endParaRPr>
          </a:p>
          <a:p>
            <a:pPr algn="just"/>
            <a:r>
              <a:rPr lang="en-US" sz="2800" b="1" i="0" u="none" strike="noStrike" baseline="0" dirty="0">
                <a:solidFill>
                  <a:srgbClr val="FF0000"/>
                </a:solidFill>
                <a:latin typeface="LiberationSerif"/>
              </a:rPr>
              <a:t>-</a:t>
            </a:r>
            <a:r>
              <a:rPr lang="en-US" sz="3200" b="1" i="0" u="none" strike="noStrike" baseline="0" dirty="0">
                <a:solidFill>
                  <a:srgbClr val="FF0000"/>
                </a:solidFill>
                <a:latin typeface="LiberationSerif"/>
              </a:rPr>
              <a:t>Do you have an answer? </a:t>
            </a:r>
          </a:p>
          <a:p>
            <a:pPr algn="just"/>
            <a:endParaRPr lang="en-US" sz="2800" dirty="0">
              <a:latin typeface="LiberationSerif"/>
            </a:endParaRPr>
          </a:p>
          <a:p>
            <a:pPr algn="just"/>
            <a:r>
              <a:rPr lang="en-US" sz="2800" b="0" i="0" u="none" strike="noStrike" baseline="0" dirty="0"/>
              <a:t>-You may be studying chemistry, because it fulfills an academic requirement, but if you consider your daily activities, you might find chemistry interesting for other reasons.</a:t>
            </a:r>
          </a:p>
          <a:p>
            <a:pPr marL="285750" indent="-285750" algn="l">
              <a:buFont typeface="Arial" panose="020B0604020202020204" pitchFamily="34" charset="0"/>
              <a:buChar char="•"/>
            </a:pPr>
            <a:endParaRPr lang="en-US" sz="2800" b="0" i="0" u="none" strike="noStrike" baseline="0" dirty="0"/>
          </a:p>
          <a:p>
            <a:pPr marL="285750" indent="-285750" algn="l">
              <a:buFont typeface="Arial" panose="020B0604020202020204" pitchFamily="34" charset="0"/>
              <a:buChar char="•"/>
            </a:pPr>
            <a:r>
              <a:rPr lang="en-US" sz="2800" b="0" i="0" u="none" strike="noStrike" baseline="0" dirty="0"/>
              <a:t>Most everything, you do and encounter during your day</a:t>
            </a:r>
            <a:r>
              <a:rPr lang="ka-GE" sz="2800" b="0" i="0" u="none" strike="noStrike" baseline="0" dirty="0"/>
              <a:t>,</a:t>
            </a:r>
            <a:r>
              <a:rPr lang="en-US" sz="2800" b="0" i="0" u="none" strike="noStrike" baseline="0" dirty="0"/>
              <a:t> involves chemistry.</a:t>
            </a:r>
            <a:endParaRPr lang="en-US" sz="2800" dirty="0"/>
          </a:p>
        </p:txBody>
      </p:sp>
      <p:pic>
        <p:nvPicPr>
          <p:cNvPr id="4" name="Picture 3">
            <a:extLst>
              <a:ext uri="{FF2B5EF4-FFF2-40B4-BE49-F238E27FC236}">
                <a16:creationId xmlns:a16="http://schemas.microsoft.com/office/drawing/2014/main" id="{227DA74D-11D1-499E-9D62-E995B8E0BEF4}"/>
              </a:ext>
            </a:extLst>
          </p:cNvPr>
          <p:cNvPicPr>
            <a:picLocks noChangeAspect="1"/>
          </p:cNvPicPr>
          <p:nvPr/>
        </p:nvPicPr>
        <p:blipFill>
          <a:blip r:embed="rId2"/>
          <a:stretch>
            <a:fillRect/>
          </a:stretch>
        </p:blipFill>
        <p:spPr>
          <a:xfrm>
            <a:off x="10350901" y="824152"/>
            <a:ext cx="1231499" cy="835224"/>
          </a:xfrm>
          <a:prstGeom prst="rect">
            <a:avLst/>
          </a:prstGeom>
        </p:spPr>
      </p:pic>
    </p:spTree>
    <p:extLst>
      <p:ext uri="{BB962C8B-B14F-4D97-AF65-F5344CB8AC3E}">
        <p14:creationId xmlns:p14="http://schemas.microsoft.com/office/powerpoint/2010/main" val="40837406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0777" indent="-37473588">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189" eaLnBrk="0" fontAlgn="base" hangingPunct="0">
              <a:spcBef>
                <a:spcPct val="0"/>
              </a:spcBef>
              <a:spcAft>
                <a:spcPct val="0"/>
              </a:spcAft>
              <a:defRPr sz="2400">
                <a:solidFill>
                  <a:schemeClr val="tx1"/>
                </a:solidFill>
                <a:latin typeface="Arial" charset="0"/>
                <a:ea typeface="MS PGothic" charset="0"/>
                <a:cs typeface="MS PGothic" charset="0"/>
              </a:defRPr>
            </a:lvl6pPr>
            <a:lvl7pPr marL="914377" eaLnBrk="0" fontAlgn="base" hangingPunct="0">
              <a:spcBef>
                <a:spcPct val="0"/>
              </a:spcBef>
              <a:spcAft>
                <a:spcPct val="0"/>
              </a:spcAft>
              <a:defRPr sz="2400">
                <a:solidFill>
                  <a:schemeClr val="tx1"/>
                </a:solidFill>
                <a:latin typeface="Arial" charset="0"/>
                <a:ea typeface="MS PGothic" charset="0"/>
                <a:cs typeface="MS PGothic" charset="0"/>
              </a:defRPr>
            </a:lvl7pPr>
            <a:lvl8pPr marL="1371566" eaLnBrk="0" fontAlgn="base" hangingPunct="0">
              <a:spcBef>
                <a:spcPct val="0"/>
              </a:spcBef>
              <a:spcAft>
                <a:spcPct val="0"/>
              </a:spcAft>
              <a:defRPr sz="2400">
                <a:solidFill>
                  <a:schemeClr val="tx1"/>
                </a:solidFill>
                <a:latin typeface="Arial" charset="0"/>
                <a:ea typeface="MS PGothic" charset="0"/>
                <a:cs typeface="MS PGothic" charset="0"/>
              </a:defRPr>
            </a:lvl8pPr>
            <a:lvl9pPr marL="1828754"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3B9BFA0-8121-334B-933C-6C05B283E43E}" type="slidenum">
              <a:rPr lang="en-US" sz="1400">
                <a:solidFill>
                  <a:srgbClr val="FFFFFF"/>
                </a:solidFill>
              </a:rPr>
              <a:pPr/>
              <a:t>50</a:t>
            </a:fld>
            <a:endParaRPr lang="en-US" sz="1400">
              <a:solidFill>
                <a:srgbClr val="FFFFFF"/>
              </a:solidFill>
            </a:endParaRPr>
          </a:p>
        </p:txBody>
      </p:sp>
      <p:pic>
        <p:nvPicPr>
          <p:cNvPr id="4" name="Picture Placeholder 1" descr="CNX_Chem_01_03_PeriodicPU.jpg"/>
          <p:cNvPicPr>
            <a:picLocks noChangeAspect="1"/>
          </p:cNvPicPr>
          <p:nvPr/>
        </p:nvPicPr>
        <p:blipFill>
          <a:blip r:embed="rId2" cstate="email">
            <a:extLst>
              <a:ext uri="{28A0092B-C50C-407E-A947-70E740481C1C}">
                <a14:useLocalDpi xmlns:a14="http://schemas.microsoft.com/office/drawing/2010/main" val="0"/>
              </a:ext>
            </a:extLst>
          </a:blip>
          <a:srcRect l="-2935" r="-3489"/>
          <a:stretch>
            <a:fillRect/>
          </a:stretch>
        </p:blipFill>
        <p:spPr>
          <a:xfrm>
            <a:off x="1274164" y="197385"/>
            <a:ext cx="8556263" cy="6283294"/>
          </a:xfrm>
          <a:prstGeom prst="rect">
            <a:avLst/>
          </a:prstGeom>
        </p:spPr>
      </p:pic>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04618" y="211580"/>
            <a:ext cx="1226435" cy="833592"/>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9A727-619A-45AF-AA3C-091196942D50}"/>
              </a:ext>
            </a:extLst>
          </p:cNvPr>
          <p:cNvSpPr>
            <a:spLocks noGrp="1"/>
          </p:cNvSpPr>
          <p:nvPr>
            <p:ph type="title"/>
          </p:nvPr>
        </p:nvSpPr>
        <p:spPr>
          <a:xfrm>
            <a:off x="944380" y="730316"/>
            <a:ext cx="8964118" cy="836633"/>
          </a:xfrm>
        </p:spPr>
        <p:txBody>
          <a:bodyPr>
            <a:noAutofit/>
          </a:bodyPr>
          <a:lstStyle/>
          <a:p>
            <a:r>
              <a:rPr lang="en-US" sz="3200" b="1" i="0" u="none" strike="noStrike" baseline="0" dirty="0">
                <a:solidFill>
                  <a:srgbClr val="354DA2"/>
                </a:solidFill>
                <a:latin typeface="Arial" panose="020B0604020202020204" pitchFamily="34" charset="0"/>
                <a:cs typeface="Arial" panose="020B0604020202020204" pitchFamily="34" charset="0"/>
              </a:rPr>
              <a:t>1.3 Physical and Chemical Properties</a:t>
            </a: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982228E-1821-420D-A864-EB82B3E38D28}"/>
              </a:ext>
            </a:extLst>
          </p:cNvPr>
          <p:cNvSpPr>
            <a:spLocks noGrp="1"/>
          </p:cNvSpPr>
          <p:nvPr>
            <p:ph idx="1"/>
          </p:nvPr>
        </p:nvSpPr>
        <p:spPr>
          <a:xfrm>
            <a:off x="944380" y="2195367"/>
            <a:ext cx="10160000" cy="2930100"/>
          </a:xfrm>
        </p:spPr>
        <p:txBody>
          <a:bodyPr>
            <a:normAutofit/>
          </a:bodyPr>
          <a:lstStyle/>
          <a:p>
            <a:pPr algn="l"/>
            <a:r>
              <a:rPr lang="en-US" sz="2800" b="1" dirty="0">
                <a:latin typeface="Arial" panose="020B0604020202020204" pitchFamily="34" charset="0"/>
                <a:cs typeface="Arial" panose="020B0604020202020204" pitchFamily="34" charset="0"/>
              </a:rPr>
              <a:t>By the end of this section, you will be able to:</a:t>
            </a:r>
          </a:p>
          <a:p>
            <a:pPr algn="l"/>
            <a:r>
              <a:rPr lang="en-US" sz="2800" b="1" dirty="0">
                <a:latin typeface="Arial" panose="020B0604020202020204" pitchFamily="34" charset="0"/>
                <a:cs typeface="Arial" panose="020B0604020202020204" pitchFamily="34" charset="0"/>
              </a:rPr>
              <a:t>• Identify properties of and changes in matter as physical or chemical</a:t>
            </a:r>
            <a:r>
              <a:rPr lang="ka-GE" sz="2800" b="1" dirty="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a:p>
            <a:pPr algn="l"/>
            <a:r>
              <a:rPr lang="en-US" sz="2800" b="1" dirty="0">
                <a:latin typeface="Arial" panose="020B0604020202020204" pitchFamily="34" charset="0"/>
                <a:cs typeface="Arial" panose="020B0604020202020204" pitchFamily="34" charset="0"/>
              </a:rPr>
              <a:t>• Identify properties of matter as extensive or intensive</a:t>
            </a:r>
            <a:r>
              <a:rPr lang="ka-GE" sz="2800" b="1" dirty="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pic>
        <p:nvPicPr>
          <p:cNvPr id="4" name="Picture 3" descr="OSX-Stacked-TM-RGB-300dpi-2016.jpg">
            <a:extLst>
              <a:ext uri="{FF2B5EF4-FFF2-40B4-BE49-F238E27FC236}">
                <a16:creationId xmlns:a16="http://schemas.microsoft.com/office/drawing/2014/main" id="{11BECDA9-A0BA-48A7-A6F5-011FD6DF994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634402" y="409388"/>
            <a:ext cx="1226435" cy="833592"/>
          </a:xfrm>
          <a:prstGeom prst="rect">
            <a:avLst/>
          </a:prstGeom>
        </p:spPr>
      </p:pic>
    </p:spTree>
    <p:extLst>
      <p:ext uri="{BB962C8B-B14F-4D97-AF65-F5344CB8AC3E}">
        <p14:creationId xmlns:p14="http://schemas.microsoft.com/office/powerpoint/2010/main" val="9437047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2057403" y="787400"/>
            <a:ext cx="6503895" cy="508000"/>
          </a:xfrm>
        </p:spPr>
        <p:txBody>
          <a:bodyPr wrap="square" numCol="1" anchorCtr="0" compatLnSpc="1">
            <a:prstTxWarp prst="textNoShape">
              <a:avLst/>
            </a:prstTxWarp>
            <a:noAutofit/>
          </a:bodyPr>
          <a:lstStyle/>
          <a:p>
            <a:pPr eaLnBrk="1" hangingPunct="1">
              <a:defRPr/>
            </a:pPr>
            <a:r>
              <a:rPr lang="en-US" sz="2800" b="1" dirty="0">
                <a:solidFill>
                  <a:srgbClr val="000090"/>
                </a:solidFill>
                <a:ea typeface="ＭＳ Ｐゴシック" charset="-128"/>
                <a:cs typeface="ＭＳ Ｐゴシック" charset="-128"/>
              </a:rPr>
              <a:t>1.3 Physical and Chemical Properties</a:t>
            </a:r>
          </a:p>
        </p:txBody>
      </p:sp>
      <p:sp>
        <p:nvSpPr>
          <p:cNvPr id="57347" name="Rectangle 3"/>
          <p:cNvSpPr>
            <a:spLocks noGrp="1" noChangeArrowheads="1"/>
          </p:cNvSpPr>
          <p:nvPr>
            <p:ph idx="1"/>
          </p:nvPr>
        </p:nvSpPr>
        <p:spPr>
          <a:xfrm>
            <a:off x="1004341" y="1683963"/>
            <a:ext cx="10028420" cy="4392612"/>
          </a:xfrm>
        </p:spPr>
        <p:txBody>
          <a:bodyPr>
            <a:normAutofit/>
          </a:bodyPr>
          <a:lstStyle/>
          <a:p>
            <a:pPr>
              <a:buClr>
                <a:schemeClr val="tx1"/>
              </a:buClr>
              <a:buFont typeface="Arial"/>
              <a:buChar char="•"/>
            </a:pPr>
            <a:r>
              <a:rPr lang="en-US" sz="2400" dirty="0"/>
              <a:t> The characteristics</a:t>
            </a:r>
            <a:r>
              <a:rPr lang="ka-GE" sz="2400" dirty="0"/>
              <a:t>,</a:t>
            </a:r>
            <a:r>
              <a:rPr lang="en-US" sz="2400" dirty="0"/>
              <a:t> that enable us</a:t>
            </a:r>
            <a:r>
              <a:rPr lang="ka-GE" sz="2400" dirty="0"/>
              <a:t>,</a:t>
            </a:r>
            <a:r>
              <a:rPr lang="en-US" sz="2400" dirty="0"/>
              <a:t> to distinguish one substance from another</a:t>
            </a:r>
            <a:r>
              <a:rPr lang="ka-GE" sz="2400" dirty="0"/>
              <a:t>,</a:t>
            </a:r>
            <a:r>
              <a:rPr lang="en-US" sz="2400" dirty="0"/>
              <a:t> are called properties.</a:t>
            </a:r>
            <a:endParaRPr lang="en-US" sz="2400" b="1" i="1" dirty="0">
              <a:solidFill>
                <a:srgbClr val="000090"/>
              </a:solidFill>
              <a:latin typeface="Arial" charset="0"/>
              <a:ea typeface="MS PGothic" charset="0"/>
            </a:endParaRPr>
          </a:p>
          <a:p>
            <a:pPr eaLnBrk="1" hangingPunct="1">
              <a:buClr>
                <a:schemeClr val="tx1"/>
              </a:buClr>
              <a:buFont typeface="Arial"/>
              <a:buChar char="•"/>
            </a:pPr>
            <a:endParaRPr lang="en-US" sz="2400" b="1" i="1" dirty="0">
              <a:solidFill>
                <a:srgbClr val="000090"/>
              </a:solidFill>
              <a:latin typeface="Arial" charset="0"/>
              <a:ea typeface="MS PGothic" charset="0"/>
            </a:endParaRPr>
          </a:p>
          <a:p>
            <a:pPr>
              <a:buClr>
                <a:schemeClr val="tx1"/>
              </a:buClr>
              <a:buFont typeface="Arial"/>
              <a:buChar char="•"/>
            </a:pPr>
            <a:r>
              <a:rPr lang="en-US" sz="2400" b="1" i="1" dirty="0">
                <a:solidFill>
                  <a:srgbClr val="000090"/>
                </a:solidFill>
                <a:latin typeface="Arial" charset="0"/>
                <a:ea typeface="MS PGothic" charset="0"/>
              </a:rPr>
              <a:t> </a:t>
            </a:r>
            <a:r>
              <a:rPr lang="en-US" sz="2400" dirty="0"/>
              <a:t>A </a:t>
            </a:r>
            <a:r>
              <a:rPr lang="en-US" sz="2400" b="1" dirty="0">
                <a:solidFill>
                  <a:srgbClr val="000090"/>
                </a:solidFill>
              </a:rPr>
              <a:t>physical property </a:t>
            </a:r>
            <a:r>
              <a:rPr lang="en-US" sz="2400" dirty="0"/>
              <a:t>is a characteristic of matter</a:t>
            </a:r>
            <a:r>
              <a:rPr lang="ka-GE" sz="2400" dirty="0"/>
              <a:t>,</a:t>
            </a:r>
            <a:r>
              <a:rPr lang="en-US" sz="2400" dirty="0"/>
              <a:t> that is not associated with a change in its chemical composition. </a:t>
            </a:r>
          </a:p>
          <a:p>
            <a:pPr>
              <a:buClr>
                <a:schemeClr val="tx1"/>
              </a:buClr>
              <a:buFont typeface="Arial"/>
              <a:buChar char="•"/>
            </a:pPr>
            <a:endParaRPr lang="en-US" sz="2400" dirty="0">
              <a:latin typeface="Arial" charset="0"/>
              <a:ea typeface="MS PGothic" charset="0"/>
            </a:endParaRPr>
          </a:p>
          <a:p>
            <a:pPr lvl="1">
              <a:buClr>
                <a:schemeClr val="tx1"/>
              </a:buClr>
              <a:buFont typeface="Arial"/>
              <a:buChar char="•"/>
            </a:pPr>
            <a:r>
              <a:rPr lang="en-US" sz="2400" dirty="0">
                <a:latin typeface="Arial" charset="0"/>
                <a:ea typeface="MS PGothic" charset="0"/>
              </a:rPr>
              <a:t>Examples: density, color, hardness, melting and boiling points, and electrical conductivity. </a:t>
            </a:r>
          </a:p>
          <a:p>
            <a:pPr eaLnBrk="1" hangingPunct="1">
              <a:buClr>
                <a:schemeClr val="tx1"/>
              </a:buClr>
              <a:buFont typeface="Arial" charset="0"/>
              <a:buNone/>
            </a:pPr>
            <a:r>
              <a:rPr lang="en-US" sz="2400" dirty="0">
                <a:latin typeface="Arial" charset="0"/>
                <a:ea typeface="MS PGothic" charset="0"/>
              </a:rPr>
              <a:t> </a:t>
            </a:r>
            <a:endParaRPr lang="en-US" sz="2400" b="1" i="1" dirty="0">
              <a:latin typeface="Arial" charset="0"/>
              <a:ea typeface="MS PGothic" charset="0"/>
            </a:endParaRPr>
          </a:p>
          <a:p>
            <a:pPr lvl="1" eaLnBrk="1" hangingPunct="1">
              <a:buClr>
                <a:schemeClr val="tx1"/>
              </a:buClr>
              <a:buFont typeface="Arial" charset="0"/>
              <a:buNone/>
            </a:pPr>
            <a:endParaRPr lang="en-US" sz="2400" dirty="0">
              <a:latin typeface="Arial" charset="0"/>
              <a:ea typeface="MS PGothic" charset="0"/>
            </a:endParaRPr>
          </a:p>
          <a:p>
            <a:pPr eaLnBrk="1" hangingPunct="1">
              <a:buClr>
                <a:schemeClr val="tx1"/>
              </a:buClr>
              <a:buFont typeface="Arial" charset="0"/>
              <a:buNone/>
            </a:pPr>
            <a:endParaRPr lang="en-US" sz="2400" b="1" i="1" dirty="0">
              <a:latin typeface="Arial" charset="0"/>
              <a:ea typeface="MS PGothic" charset="0"/>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34089" y="227959"/>
            <a:ext cx="1226435" cy="833592"/>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1981200" y="390755"/>
            <a:ext cx="3803780" cy="508000"/>
          </a:xfrm>
        </p:spPr>
        <p:txBody>
          <a:bodyPr wrap="square" numCol="1" anchorCtr="0" compatLnSpc="1">
            <a:prstTxWarp prst="textNoShape">
              <a:avLst/>
            </a:prstTxWarp>
            <a:noAutofit/>
          </a:bodyPr>
          <a:lstStyle/>
          <a:p>
            <a:pPr eaLnBrk="1" hangingPunct="1"/>
            <a:r>
              <a:rPr lang="en-US" sz="2800" b="1" dirty="0">
                <a:solidFill>
                  <a:srgbClr val="000090"/>
                </a:solidFill>
                <a:latin typeface="Arial" charset="0"/>
                <a:ea typeface="MS PGothic" charset="0"/>
              </a:rPr>
              <a:t>Physical Changes</a:t>
            </a:r>
            <a:endParaRPr lang="en-US" sz="2800" b="1" dirty="0">
              <a:latin typeface="Arial" charset="0"/>
              <a:ea typeface="MS PGothic" charset="0"/>
            </a:endParaRPr>
          </a:p>
        </p:txBody>
      </p:sp>
      <p:sp>
        <p:nvSpPr>
          <p:cNvPr id="58371" name="Rectangle 3"/>
          <p:cNvSpPr>
            <a:spLocks noGrp="1" noChangeArrowheads="1"/>
          </p:cNvSpPr>
          <p:nvPr>
            <p:ph idx="1"/>
          </p:nvPr>
        </p:nvSpPr>
        <p:spPr>
          <a:xfrm>
            <a:off x="1591586" y="898755"/>
            <a:ext cx="8528731" cy="4392612"/>
          </a:xfrm>
        </p:spPr>
        <p:txBody>
          <a:bodyPr/>
          <a:lstStyle/>
          <a:p>
            <a:pPr marL="284156" lvl="1" indent="-9525">
              <a:buNone/>
            </a:pPr>
            <a:r>
              <a:rPr lang="en-US" sz="2400" dirty="0">
                <a:ea typeface="MS PGothic" charset="0"/>
              </a:rPr>
              <a:t>A </a:t>
            </a:r>
            <a:r>
              <a:rPr lang="en-US" sz="2400" b="1" i="1" dirty="0">
                <a:solidFill>
                  <a:srgbClr val="000090"/>
                </a:solidFill>
                <a:ea typeface="MS PGothic" charset="0"/>
              </a:rPr>
              <a:t>physical change</a:t>
            </a:r>
            <a:r>
              <a:rPr lang="ka-GE" sz="2400" b="1" i="1" dirty="0">
                <a:solidFill>
                  <a:srgbClr val="000090"/>
                </a:solidFill>
                <a:ea typeface="MS PGothic" charset="0"/>
              </a:rPr>
              <a:t>,</a:t>
            </a:r>
            <a:r>
              <a:rPr lang="en-US" sz="2400" dirty="0">
                <a:solidFill>
                  <a:srgbClr val="000090"/>
                </a:solidFill>
                <a:ea typeface="MS PGothic" charset="0"/>
              </a:rPr>
              <a:t> </a:t>
            </a:r>
            <a:r>
              <a:rPr lang="en-US" sz="2400" dirty="0">
                <a:ea typeface="MS PGothic" charset="0"/>
              </a:rPr>
              <a:t>is a change in the state or properties of matter without any accompanying change in its chemical composition. </a:t>
            </a:r>
          </a:p>
        </p:txBody>
      </p:sp>
      <p:pic>
        <p:nvPicPr>
          <p:cNvPr id="58372" name="Picture Placeholder 1" descr="CNX_Chem_01_03_PhysChange.jpg"/>
          <p:cNvPicPr>
            <a:picLocks noChangeAspect="1"/>
          </p:cNvPicPr>
          <p:nvPr/>
        </p:nvPicPr>
        <p:blipFill>
          <a:blip r:embed="rId2" cstate="email">
            <a:extLst>
              <a:ext uri="{28A0092B-C50C-407E-A947-70E740481C1C}">
                <a14:useLocalDpi xmlns:a14="http://schemas.microsoft.com/office/drawing/2010/main" val="0"/>
              </a:ext>
            </a:extLst>
          </a:blip>
          <a:srcRect t="-2122" b="10286"/>
          <a:stretch>
            <a:fillRect/>
          </a:stretch>
        </p:blipFill>
        <p:spPr bwMode="auto">
          <a:xfrm>
            <a:off x="1824494" y="2074712"/>
            <a:ext cx="8062913" cy="2906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Placeholder 6"/>
          <p:cNvSpPr txBox="1">
            <a:spLocks/>
          </p:cNvSpPr>
          <p:nvPr/>
        </p:nvSpPr>
        <p:spPr>
          <a:xfrm>
            <a:off x="929131" y="5216175"/>
            <a:ext cx="10508104" cy="1484428"/>
          </a:xfrm>
          <a:prstGeom prst="rect">
            <a:avLst/>
          </a:prstGeom>
        </p:spPr>
        <p:txBody>
          <a:bodyPr>
            <a:noAutofit/>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S PGothic" panose="020B0600070205080204" pitchFamily="34" charset="-128"/>
                <a:cs typeface="MS PGothic" charset="0"/>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S PGothic" panose="020B0600070205080204" pitchFamily="34" charset="-128"/>
                <a:cs typeface="MS PGothic" charset="0"/>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S PGothic" panose="020B0600070205080204" pitchFamily="34" charset="-128"/>
                <a:cs typeface="MS PGothic" charset="0"/>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S PGothic" panose="020B0600070205080204" pitchFamily="34" charset="-128"/>
                <a:cs typeface="MS PGothic" charset="0"/>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S PGothic" panose="020B0600070205080204" pitchFamily="34" charset="-128"/>
                <a:cs typeface="MS PGothic"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42891" indent="-342891">
              <a:buFont typeface="Arial" charset="0"/>
              <a:buAutoNum type="alphaLcParenBoth"/>
            </a:pPr>
            <a:r>
              <a:rPr lang="en-US" sz="2000" dirty="0"/>
              <a:t>Wax undergoes a physical change</a:t>
            </a:r>
            <a:r>
              <a:rPr lang="ka-GE" sz="2000" dirty="0"/>
              <a:t>,</a:t>
            </a:r>
            <a:r>
              <a:rPr lang="en-US" sz="2000" dirty="0"/>
              <a:t> when solid wax is heated and forms liquid wax. </a:t>
            </a:r>
          </a:p>
          <a:p>
            <a:pPr marL="342891" indent="-342891">
              <a:buFont typeface="Arial" charset="0"/>
              <a:buAutoNum type="alphaLcParenBoth"/>
            </a:pPr>
            <a:r>
              <a:rPr lang="en-US" sz="2000" dirty="0"/>
              <a:t>Steam condensing inside a cooking pot is a physical change, as water vapor is changed into liquid water. (credit a: modification of work by “95jb14”/Wikimedia Commons; credit b: modification of work by “</a:t>
            </a:r>
            <a:r>
              <a:rPr lang="en-US" sz="2000" dirty="0" err="1"/>
              <a:t>mjneuby</a:t>
            </a:r>
            <a:r>
              <a:rPr lang="en-US" sz="2000" dirty="0"/>
              <a:t>”/Flickr)</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10800" y="300530"/>
            <a:ext cx="1226435" cy="83359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1169233" y="787400"/>
            <a:ext cx="8229600" cy="508000"/>
          </a:xfrm>
        </p:spPr>
        <p:txBody>
          <a:bodyPr wrap="square" numCol="1" anchorCtr="0" compatLnSpc="1">
            <a:prstTxWarp prst="textNoShape">
              <a:avLst/>
            </a:prstTxWarp>
            <a:noAutofit/>
          </a:bodyPr>
          <a:lstStyle/>
          <a:p>
            <a:pPr eaLnBrk="1" hangingPunct="1">
              <a:defRPr/>
            </a:pPr>
            <a:r>
              <a:rPr lang="en-US" sz="3200" b="1" dirty="0">
                <a:solidFill>
                  <a:srgbClr val="000090"/>
                </a:solidFill>
                <a:latin typeface="+mn-lt"/>
                <a:ea typeface="ＭＳ Ｐゴシック" charset="-128"/>
                <a:cs typeface="ＭＳ Ｐゴシック" charset="-128"/>
              </a:rPr>
              <a:t>Physical and Chemical Properties</a:t>
            </a:r>
          </a:p>
        </p:txBody>
      </p:sp>
      <p:sp>
        <p:nvSpPr>
          <p:cNvPr id="57347" name="Rectangle 3"/>
          <p:cNvSpPr>
            <a:spLocks noGrp="1" noChangeArrowheads="1"/>
          </p:cNvSpPr>
          <p:nvPr>
            <p:ph idx="1"/>
          </p:nvPr>
        </p:nvSpPr>
        <p:spPr>
          <a:xfrm>
            <a:off x="1321633" y="1653022"/>
            <a:ext cx="8229600" cy="4392612"/>
          </a:xfrm>
        </p:spPr>
        <p:txBody>
          <a:bodyPr>
            <a:normAutofit/>
          </a:bodyPr>
          <a:lstStyle/>
          <a:p>
            <a:pPr>
              <a:buClrTx/>
              <a:buFont typeface="Arial"/>
              <a:buChar char="•"/>
            </a:pPr>
            <a:r>
              <a:rPr lang="en-US" sz="2400" dirty="0"/>
              <a:t> </a:t>
            </a:r>
            <a:r>
              <a:rPr lang="en-US" sz="3200" dirty="0"/>
              <a:t>The change of one type of matter into another type (or the inability to change) is a </a:t>
            </a:r>
            <a:r>
              <a:rPr lang="en-US" sz="3200" b="1" dirty="0">
                <a:solidFill>
                  <a:srgbClr val="000090"/>
                </a:solidFill>
              </a:rPr>
              <a:t>chemical property.</a:t>
            </a:r>
            <a:endParaRPr lang="en-US" sz="3200" b="1" dirty="0">
              <a:solidFill>
                <a:srgbClr val="000090"/>
              </a:solidFill>
              <a:latin typeface="Arial" charset="0"/>
              <a:ea typeface="MS PGothic" charset="0"/>
            </a:endParaRPr>
          </a:p>
          <a:p>
            <a:pPr>
              <a:buClrTx/>
              <a:buFont typeface="Arial"/>
              <a:buChar char="•"/>
            </a:pPr>
            <a:endParaRPr lang="en-US" sz="3200" dirty="0">
              <a:latin typeface="Arial" charset="0"/>
              <a:ea typeface="MS PGothic" charset="0"/>
            </a:endParaRPr>
          </a:p>
          <a:p>
            <a:pPr lvl="1">
              <a:buClrTx/>
              <a:buFont typeface="Arial"/>
              <a:buChar char="•"/>
            </a:pPr>
            <a:r>
              <a:rPr lang="en-US" sz="3200" dirty="0">
                <a:latin typeface="Arial" charset="0"/>
                <a:ea typeface="MS PGothic" charset="0"/>
              </a:rPr>
              <a:t>Examples: flammability, toxicity, acidity, reactivity, and heat of combustion. </a:t>
            </a:r>
          </a:p>
          <a:p>
            <a:pPr eaLnBrk="1" hangingPunct="1">
              <a:buFont typeface="Arial" charset="0"/>
              <a:buNone/>
            </a:pPr>
            <a:r>
              <a:rPr lang="en-US" sz="3200" dirty="0">
                <a:latin typeface="Arial" charset="0"/>
                <a:ea typeface="MS PGothic" charset="0"/>
              </a:rPr>
              <a:t> </a:t>
            </a:r>
            <a:endParaRPr lang="en-US" sz="3200" b="1" i="1" dirty="0">
              <a:latin typeface="Arial" charset="0"/>
              <a:ea typeface="MS PGothic" charset="0"/>
            </a:endParaRPr>
          </a:p>
          <a:p>
            <a:pPr lvl="1" eaLnBrk="1" hangingPunct="1">
              <a:buFont typeface="Arial" charset="0"/>
              <a:buNone/>
            </a:pPr>
            <a:endParaRPr lang="en-US" sz="2400" dirty="0">
              <a:latin typeface="Arial" charset="0"/>
              <a:ea typeface="MS PGothic" charset="0"/>
            </a:endParaRPr>
          </a:p>
          <a:p>
            <a:pPr eaLnBrk="1" hangingPunct="1">
              <a:buFont typeface="Arial" charset="0"/>
              <a:buNone/>
            </a:pPr>
            <a:endParaRPr lang="en-US" sz="2400" b="1" i="1" dirty="0">
              <a:latin typeface="Arial" charset="0"/>
              <a:ea typeface="MS PGothic" charset="0"/>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34597" y="489038"/>
            <a:ext cx="1226435" cy="833592"/>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4295" y="241331"/>
            <a:ext cx="10750549" cy="659535"/>
          </a:xfrm>
        </p:spPr>
        <p:txBody>
          <a:bodyPr/>
          <a:lstStyle/>
          <a:p>
            <a:r>
              <a:rPr lang="en-US" dirty="0"/>
              <a:t>Chemical properties</a:t>
            </a:r>
          </a:p>
        </p:txBody>
      </p:sp>
      <p:pic>
        <p:nvPicPr>
          <p:cNvPr id="2" name="Picture Placeholder 1" descr="CNX_Chem_01_03_Rust.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93" b="-993"/>
          <a:stretch>
            <a:fillRect/>
          </a:stretch>
        </p:blipFill>
        <p:spPr>
          <a:xfrm>
            <a:off x="1296641" y="1061551"/>
            <a:ext cx="8708396" cy="3780272"/>
          </a:xfrm>
        </p:spPr>
      </p:pic>
      <p:sp>
        <p:nvSpPr>
          <p:cNvPr id="7" name="Text Placeholder 6"/>
          <p:cNvSpPr>
            <a:spLocks noGrp="1"/>
          </p:cNvSpPr>
          <p:nvPr>
            <p:ph type="body" sz="quarter" idx="14"/>
          </p:nvPr>
        </p:nvSpPr>
        <p:spPr>
          <a:xfrm>
            <a:off x="877078" y="5002508"/>
            <a:ext cx="10562253" cy="1706202"/>
          </a:xfrm>
        </p:spPr>
        <p:txBody>
          <a:bodyPr>
            <a:noAutofit/>
          </a:bodyPr>
          <a:lstStyle/>
          <a:p>
            <a:pPr marL="457200" indent="-457200">
              <a:buAutoNum type="alphaLcParenBoth"/>
            </a:pPr>
            <a:r>
              <a:rPr lang="en-US" sz="2400" dirty="0"/>
              <a:t>One of the chemical properties of iron is that it rusts; </a:t>
            </a:r>
            <a:endParaRPr lang="ka-GE" sz="2400" dirty="0"/>
          </a:p>
          <a:p>
            <a:r>
              <a:rPr lang="en-US" sz="2400" dirty="0">
                <a:solidFill>
                  <a:srgbClr val="6CB255"/>
                </a:solidFill>
              </a:rPr>
              <a:t>(b)</a:t>
            </a:r>
            <a:r>
              <a:rPr lang="en-US" sz="2400" dirty="0"/>
              <a:t> one of the chemical properties of chromium is that it does not. (credit a: modification of work by Tony </a:t>
            </a:r>
            <a:r>
              <a:rPr lang="en-US" sz="2400" dirty="0" err="1"/>
              <a:t>Hisgett</a:t>
            </a:r>
            <a:r>
              <a:rPr lang="en-US" sz="2400" dirty="0"/>
              <a:t>; credit b: modification of work by “</a:t>
            </a:r>
            <a:r>
              <a:rPr lang="en-US" sz="2400" dirty="0" err="1"/>
              <a:t>Atoma</a:t>
            </a:r>
            <a:r>
              <a:rPr lang="en-US" sz="2400" dirty="0"/>
              <a:t>”/Wikimedia Commons)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005037" y="241331"/>
            <a:ext cx="1226435" cy="833592"/>
          </a:xfrm>
          <a:prstGeom prst="rect">
            <a:avLst/>
          </a:prstGeom>
        </p:spPr>
      </p:pic>
    </p:spTree>
    <p:extLst>
      <p:ext uri="{BB962C8B-B14F-4D97-AF65-F5344CB8AC3E}">
        <p14:creationId xmlns:p14="http://schemas.microsoft.com/office/powerpoint/2010/main" val="10203772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34955-E16E-439A-B32F-E5AE116C3C7B}"/>
              </a:ext>
            </a:extLst>
          </p:cNvPr>
          <p:cNvSpPr>
            <a:spLocks noGrp="1"/>
          </p:cNvSpPr>
          <p:nvPr>
            <p:ph type="title"/>
          </p:nvPr>
        </p:nvSpPr>
        <p:spPr>
          <a:xfrm>
            <a:off x="1311899" y="844795"/>
            <a:ext cx="6255895" cy="659535"/>
          </a:xfrm>
        </p:spPr>
        <p:txBody>
          <a:bodyPr/>
          <a:lstStyle/>
          <a:p>
            <a:r>
              <a:rPr lang="en-US" dirty="0"/>
              <a:t>Chemical properties</a:t>
            </a:r>
          </a:p>
        </p:txBody>
      </p:sp>
      <p:sp>
        <p:nvSpPr>
          <p:cNvPr id="4" name="Text Placeholder 3">
            <a:extLst>
              <a:ext uri="{FF2B5EF4-FFF2-40B4-BE49-F238E27FC236}">
                <a16:creationId xmlns:a16="http://schemas.microsoft.com/office/drawing/2014/main" id="{CDF5B0CA-E4BF-43D0-93DD-F57C188C6AD0}"/>
              </a:ext>
            </a:extLst>
          </p:cNvPr>
          <p:cNvSpPr>
            <a:spLocks noGrp="1"/>
          </p:cNvSpPr>
          <p:nvPr>
            <p:ph type="body" sz="quarter" idx="14"/>
          </p:nvPr>
        </p:nvSpPr>
        <p:spPr>
          <a:xfrm>
            <a:off x="1603948" y="1849804"/>
            <a:ext cx="8124668" cy="3531665"/>
          </a:xfrm>
        </p:spPr>
        <p:txBody>
          <a:bodyPr>
            <a:noAutofit/>
          </a:bodyPr>
          <a:lstStyle/>
          <a:p>
            <a:pPr marL="342900" indent="-342900" algn="just">
              <a:buFont typeface="Arial" panose="020B0604020202020204" pitchFamily="34" charset="0"/>
              <a:buChar char="•"/>
            </a:pPr>
            <a:r>
              <a:rPr lang="en-US" sz="2800" b="0" i="0" u="none" strike="noStrike" baseline="0" dirty="0">
                <a:solidFill>
                  <a:srgbClr val="000000"/>
                </a:solidFill>
                <a:latin typeface="Arial" panose="020B0604020202020204" pitchFamily="34" charset="0"/>
                <a:cs typeface="Arial" panose="020B0604020202020204" pitchFamily="34" charset="0"/>
              </a:rPr>
              <a:t>A </a:t>
            </a:r>
            <a:r>
              <a:rPr lang="en-US" sz="2800" b="1" i="0" u="none" strike="noStrike" baseline="0" dirty="0">
                <a:solidFill>
                  <a:srgbClr val="000000"/>
                </a:solidFill>
                <a:latin typeface="Arial" panose="020B0604020202020204" pitchFamily="34" charset="0"/>
                <a:cs typeface="Arial" panose="020B0604020202020204" pitchFamily="34" charset="0"/>
              </a:rPr>
              <a:t>chemical change </a:t>
            </a:r>
            <a:r>
              <a:rPr lang="en-US" sz="2800" b="1" i="0" u="none" strike="noStrike" baseline="0" dirty="0">
                <a:solidFill>
                  <a:srgbClr val="002060"/>
                </a:solidFill>
                <a:latin typeface="Arial" panose="020B0604020202020204" pitchFamily="34" charset="0"/>
                <a:cs typeface="Arial" panose="020B0604020202020204" pitchFamily="34" charset="0"/>
              </a:rPr>
              <a:t>always produces one or more types of matter</a:t>
            </a:r>
            <a:r>
              <a:rPr lang="ka-GE" sz="2800" b="1" i="0" u="none" strike="noStrike" baseline="0" dirty="0">
                <a:solidFill>
                  <a:srgbClr val="002060"/>
                </a:solidFill>
                <a:latin typeface="Arial" panose="020B0604020202020204" pitchFamily="34" charset="0"/>
                <a:cs typeface="Arial" panose="020B0604020202020204" pitchFamily="34" charset="0"/>
              </a:rPr>
              <a:t>,</a:t>
            </a:r>
            <a:r>
              <a:rPr lang="en-US" sz="2800" b="1" i="0" u="none" strike="noStrike" baseline="0" dirty="0">
                <a:solidFill>
                  <a:srgbClr val="002060"/>
                </a:solidFill>
                <a:latin typeface="Arial" panose="020B0604020202020204" pitchFamily="34" charset="0"/>
                <a:cs typeface="Arial" panose="020B0604020202020204" pitchFamily="34" charset="0"/>
              </a:rPr>
              <a:t> that differ from the matter present before the change. </a:t>
            </a:r>
          </a:p>
          <a:p>
            <a:pPr marL="342900" indent="-342900" algn="just">
              <a:buFont typeface="Arial" panose="020B0604020202020204" pitchFamily="34" charset="0"/>
              <a:buChar char="•"/>
            </a:pPr>
            <a:r>
              <a:rPr lang="en-US" sz="2800" b="1" i="0" u="none" strike="noStrike" baseline="0" dirty="0">
                <a:solidFill>
                  <a:srgbClr val="002060"/>
                </a:solidFill>
                <a:latin typeface="Arial" panose="020B0604020202020204" pitchFamily="34" charset="0"/>
                <a:cs typeface="Arial" panose="020B0604020202020204" pitchFamily="34" charset="0"/>
              </a:rPr>
              <a:t>The formation of rust, is a chemical change, because rust is a different kind of matter than the iron, oxygen, and water present before the rust formed.</a:t>
            </a:r>
          </a:p>
          <a:p>
            <a:pPr marL="342900" indent="-342900" algn="just">
              <a:buFont typeface="Arial" panose="020B0604020202020204" pitchFamily="34" charset="0"/>
              <a:buChar char="•"/>
            </a:pPr>
            <a:endParaRPr lang="en-US" sz="2800" b="1" dirty="0">
              <a:solidFill>
                <a:srgbClr val="002060"/>
              </a:solidFill>
              <a:latin typeface="Arial" panose="020B0604020202020204" pitchFamily="34" charset="0"/>
              <a:cs typeface="Arial" panose="020B0604020202020204" pitchFamily="34" charset="0"/>
            </a:endParaRPr>
          </a:p>
        </p:txBody>
      </p:sp>
      <p:pic>
        <p:nvPicPr>
          <p:cNvPr id="5" name="Picture 4" descr="OSX-Stacked-TM-RGB-300dpi-2016.jpg">
            <a:extLst>
              <a:ext uri="{FF2B5EF4-FFF2-40B4-BE49-F238E27FC236}">
                <a16:creationId xmlns:a16="http://schemas.microsoft.com/office/drawing/2014/main" id="{A8314B69-37B6-4976-8D79-58C2E2D1119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88380" y="670738"/>
            <a:ext cx="1226435" cy="833592"/>
          </a:xfrm>
          <a:prstGeom prst="rect">
            <a:avLst/>
          </a:prstGeom>
        </p:spPr>
      </p:pic>
    </p:spTree>
    <p:extLst>
      <p:ext uri="{BB962C8B-B14F-4D97-AF65-F5344CB8AC3E}">
        <p14:creationId xmlns:p14="http://schemas.microsoft.com/office/powerpoint/2010/main" val="11964487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B20B9-1D85-4D13-A4B7-43AFB6E41F68}"/>
              </a:ext>
            </a:extLst>
          </p:cNvPr>
          <p:cNvSpPr>
            <a:spLocks noGrp="1"/>
          </p:cNvSpPr>
          <p:nvPr>
            <p:ph type="title"/>
          </p:nvPr>
        </p:nvSpPr>
        <p:spPr>
          <a:xfrm>
            <a:off x="1269167" y="732167"/>
            <a:ext cx="6225915" cy="659535"/>
          </a:xfrm>
        </p:spPr>
        <p:txBody>
          <a:bodyPr>
            <a:noAutofit/>
          </a:bodyPr>
          <a:lstStyle/>
          <a:p>
            <a:r>
              <a:rPr lang="en-US" sz="3200" dirty="0"/>
              <a:t>Chemical properties</a:t>
            </a:r>
          </a:p>
        </p:txBody>
      </p:sp>
      <p:sp>
        <p:nvSpPr>
          <p:cNvPr id="6" name="TextBox 5">
            <a:extLst>
              <a:ext uri="{FF2B5EF4-FFF2-40B4-BE49-F238E27FC236}">
                <a16:creationId xmlns:a16="http://schemas.microsoft.com/office/drawing/2014/main" id="{177A056C-C015-40EB-B485-91DDA2A3E49C}"/>
              </a:ext>
            </a:extLst>
          </p:cNvPr>
          <p:cNvSpPr txBox="1"/>
          <p:nvPr/>
        </p:nvSpPr>
        <p:spPr>
          <a:xfrm>
            <a:off x="839449" y="1679381"/>
            <a:ext cx="9866026" cy="4524315"/>
          </a:xfrm>
          <a:prstGeom prst="rect">
            <a:avLst/>
          </a:prstGeom>
          <a:noFill/>
        </p:spPr>
        <p:txBody>
          <a:bodyPr wrap="square">
            <a:spAutoFit/>
          </a:bodyPr>
          <a:lstStyle/>
          <a:p>
            <a:pPr marL="342900" indent="-342900" algn="just">
              <a:buFont typeface="Arial" panose="020B0604020202020204" pitchFamily="34" charset="0"/>
              <a:buChar char="•"/>
            </a:pPr>
            <a:r>
              <a:rPr lang="en-US" sz="3200" b="1" i="0" u="none" strike="noStrike" baseline="0" dirty="0">
                <a:solidFill>
                  <a:srgbClr val="002060"/>
                </a:solidFill>
                <a:latin typeface="Arial" panose="020B0604020202020204" pitchFamily="34" charset="0"/>
                <a:cs typeface="Arial" panose="020B0604020202020204" pitchFamily="34" charset="0"/>
              </a:rPr>
              <a:t>The explosion of nitroglycerin is a chemical change, because the gases produced are very different kinds of matter from the original substance. </a:t>
            </a:r>
          </a:p>
          <a:p>
            <a:pPr marL="342900" indent="-342900" algn="just">
              <a:buFont typeface="Arial" panose="020B0604020202020204" pitchFamily="34" charset="0"/>
              <a:buChar char="•"/>
            </a:pPr>
            <a:r>
              <a:rPr lang="en-US" sz="3200" b="1" i="0" u="none" strike="noStrike" baseline="0" dirty="0">
                <a:solidFill>
                  <a:srgbClr val="002060"/>
                </a:solidFill>
                <a:latin typeface="Arial" panose="020B0604020202020204" pitchFamily="34" charset="0"/>
                <a:cs typeface="Arial" panose="020B0604020202020204" pitchFamily="34" charset="0"/>
              </a:rPr>
              <a:t>Other examples of chemical changes include reactions that are performed in a lab (such as copper reacting with nitric acid), all forms of combustion (burning), and food</a:t>
            </a:r>
            <a:r>
              <a:rPr lang="ka-GE" sz="3200" b="1" i="0" u="none" strike="noStrike" baseline="0" dirty="0">
                <a:solidFill>
                  <a:srgbClr val="002060"/>
                </a:solidFill>
                <a:latin typeface="Arial" panose="020B0604020202020204" pitchFamily="34" charset="0"/>
                <a:cs typeface="Arial" panose="020B0604020202020204" pitchFamily="34" charset="0"/>
              </a:rPr>
              <a:t> </a:t>
            </a:r>
            <a:r>
              <a:rPr lang="en-US" sz="3200" b="1" i="0" u="none" strike="noStrike" baseline="0" dirty="0">
                <a:solidFill>
                  <a:srgbClr val="002060"/>
                </a:solidFill>
                <a:latin typeface="Arial" panose="020B0604020202020204" pitchFamily="34" charset="0"/>
                <a:cs typeface="Arial" panose="020B0604020202020204" pitchFamily="34" charset="0"/>
              </a:rPr>
              <a:t>being cooked, digested, or rotting (Figure 1.20).</a:t>
            </a:r>
            <a:endParaRPr lang="en-US" sz="3200" b="1" dirty="0">
              <a:solidFill>
                <a:srgbClr val="002060"/>
              </a:solidFill>
              <a:latin typeface="Arial" panose="020B0604020202020204" pitchFamily="34" charset="0"/>
              <a:cs typeface="Arial" panose="020B0604020202020204" pitchFamily="34" charset="0"/>
            </a:endParaRPr>
          </a:p>
        </p:txBody>
      </p:sp>
      <p:pic>
        <p:nvPicPr>
          <p:cNvPr id="7" name="Picture 6" descr="OSX-Stacked-TM-RGB-300dpi-2016.jpg">
            <a:extLst>
              <a:ext uri="{FF2B5EF4-FFF2-40B4-BE49-F238E27FC236}">
                <a16:creationId xmlns:a16="http://schemas.microsoft.com/office/drawing/2014/main" id="{091F97CF-6D71-48D0-BDD4-FC0F006FB59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88380" y="670738"/>
            <a:ext cx="1226435" cy="833592"/>
          </a:xfrm>
          <a:prstGeom prst="rect">
            <a:avLst/>
          </a:prstGeom>
        </p:spPr>
      </p:pic>
    </p:spTree>
    <p:extLst>
      <p:ext uri="{BB962C8B-B14F-4D97-AF65-F5344CB8AC3E}">
        <p14:creationId xmlns:p14="http://schemas.microsoft.com/office/powerpoint/2010/main" val="37967286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5073" y="360669"/>
            <a:ext cx="3635829" cy="659535"/>
          </a:xfrm>
        </p:spPr>
        <p:txBody>
          <a:bodyPr/>
          <a:lstStyle/>
          <a:p>
            <a:r>
              <a:rPr lang="en-US" dirty="0"/>
              <a:t>Chemical changes</a:t>
            </a:r>
          </a:p>
        </p:txBody>
      </p:sp>
      <p:pic>
        <p:nvPicPr>
          <p:cNvPr id="2" name="Picture Placeholder 1" descr="CNX_Chem_01_03_ChemChange.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242" r="-51242"/>
          <a:stretch>
            <a:fillRect/>
          </a:stretch>
        </p:blipFill>
        <p:spPr>
          <a:xfrm>
            <a:off x="2718318" y="748213"/>
            <a:ext cx="8062913" cy="3500071"/>
          </a:xfrm>
        </p:spPr>
      </p:pic>
      <p:sp>
        <p:nvSpPr>
          <p:cNvPr id="7" name="Text Placeholder 6"/>
          <p:cNvSpPr>
            <a:spLocks noGrp="1"/>
          </p:cNvSpPr>
          <p:nvPr>
            <p:ph type="body" sz="quarter" idx="14"/>
          </p:nvPr>
        </p:nvSpPr>
        <p:spPr>
          <a:xfrm>
            <a:off x="355073" y="4248284"/>
            <a:ext cx="11444787" cy="2381757"/>
          </a:xfrm>
        </p:spPr>
        <p:txBody>
          <a:bodyPr>
            <a:noAutofit/>
          </a:bodyPr>
          <a:lstStyle/>
          <a:p>
            <a:pPr marL="342900" indent="-342900" algn="just">
              <a:buAutoNum type="alphaLcParenBoth"/>
            </a:pPr>
            <a:r>
              <a:rPr lang="en-US" sz="1600" dirty="0"/>
              <a:t>Copper and nitric acid undergo a chemical change to form copper nitrate and brown, gaseous nitrogen dioxide. </a:t>
            </a:r>
            <a:endParaRPr lang="ka-GE" sz="1600" dirty="0"/>
          </a:p>
          <a:p>
            <a:pPr algn="just"/>
            <a:r>
              <a:rPr lang="en-US" sz="1600" dirty="0"/>
              <a:t>(b) During the combustion of a match, cellulose in the match and oxygen from the air</a:t>
            </a:r>
            <a:r>
              <a:rPr lang="ka-GE" sz="1600" dirty="0"/>
              <a:t>,</a:t>
            </a:r>
            <a:r>
              <a:rPr lang="en-US" sz="1600" dirty="0"/>
              <a:t> undergo a chemical change to form carbon dioxide and water vapor</a:t>
            </a:r>
          </a:p>
          <a:p>
            <a:pPr algn="just"/>
            <a:r>
              <a:rPr lang="en-US" sz="1600" dirty="0"/>
              <a:t>(c) Cooking red meat causes a number of chemical changes, including the oxidation of iron in myoglobin, that results in the familiar red-to-brown color change. </a:t>
            </a:r>
          </a:p>
          <a:p>
            <a:pPr algn="just"/>
            <a:r>
              <a:rPr lang="en-US" sz="1600" dirty="0">
                <a:solidFill>
                  <a:srgbClr val="6CB255"/>
                </a:solidFill>
              </a:rPr>
              <a:t>(d)</a:t>
            </a:r>
            <a:r>
              <a:rPr lang="en-US" sz="1600" dirty="0"/>
              <a:t> A banana turning brown is a chemical change as new, darker (and less tasty) substances form. (credit b: modification of work by Jeff Turner; credit c: modification of work by Gloria </a:t>
            </a:r>
            <a:r>
              <a:rPr lang="en-US" sz="1600" dirty="0" err="1"/>
              <a:t>Cabada</a:t>
            </a:r>
            <a:r>
              <a:rPr lang="en-US" sz="1600" dirty="0"/>
              <a:t>-Leman; credit d: modification of work by Roberto </a:t>
            </a:r>
            <a:r>
              <a:rPr lang="pl-PL" sz="1600" dirty="0" err="1"/>
              <a:t>Verzo</a:t>
            </a:r>
            <a:r>
              <a:rPr lang="pl-PL" sz="1600" dirty="0"/>
              <a:t>)</a:t>
            </a:r>
            <a:endParaRPr lang="en-US" sz="1600"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73425" y="360669"/>
            <a:ext cx="1226435" cy="833592"/>
          </a:xfrm>
          <a:prstGeom prst="rect">
            <a:avLst/>
          </a:prstGeom>
        </p:spPr>
      </p:pic>
    </p:spTree>
    <p:extLst>
      <p:ext uri="{BB962C8B-B14F-4D97-AF65-F5344CB8AC3E}">
        <p14:creationId xmlns:p14="http://schemas.microsoft.com/office/powerpoint/2010/main" val="42485081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0777" indent="-37473588">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189" eaLnBrk="0" fontAlgn="base" hangingPunct="0">
              <a:spcBef>
                <a:spcPct val="0"/>
              </a:spcBef>
              <a:spcAft>
                <a:spcPct val="0"/>
              </a:spcAft>
              <a:defRPr sz="2400">
                <a:solidFill>
                  <a:schemeClr val="tx1"/>
                </a:solidFill>
                <a:latin typeface="Arial" charset="0"/>
                <a:ea typeface="MS PGothic" charset="0"/>
                <a:cs typeface="MS PGothic" charset="0"/>
              </a:defRPr>
            </a:lvl6pPr>
            <a:lvl7pPr marL="914377" eaLnBrk="0" fontAlgn="base" hangingPunct="0">
              <a:spcBef>
                <a:spcPct val="0"/>
              </a:spcBef>
              <a:spcAft>
                <a:spcPct val="0"/>
              </a:spcAft>
              <a:defRPr sz="2400">
                <a:solidFill>
                  <a:schemeClr val="tx1"/>
                </a:solidFill>
                <a:latin typeface="Arial" charset="0"/>
                <a:ea typeface="MS PGothic" charset="0"/>
                <a:cs typeface="MS PGothic" charset="0"/>
              </a:defRPr>
            </a:lvl7pPr>
            <a:lvl8pPr marL="1371566" eaLnBrk="0" fontAlgn="base" hangingPunct="0">
              <a:spcBef>
                <a:spcPct val="0"/>
              </a:spcBef>
              <a:spcAft>
                <a:spcPct val="0"/>
              </a:spcAft>
              <a:defRPr sz="2400">
                <a:solidFill>
                  <a:schemeClr val="tx1"/>
                </a:solidFill>
                <a:latin typeface="Arial" charset="0"/>
                <a:ea typeface="MS PGothic" charset="0"/>
                <a:cs typeface="MS PGothic" charset="0"/>
              </a:defRPr>
            </a:lvl8pPr>
            <a:lvl9pPr marL="1828754"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11671C6-EB59-404B-BDF6-B1732C9D1811}" type="slidenum">
              <a:rPr lang="en-US" sz="1400">
                <a:solidFill>
                  <a:srgbClr val="FFFFFF"/>
                </a:solidFill>
              </a:rPr>
              <a:pPr/>
              <a:t>59</a:t>
            </a:fld>
            <a:endParaRPr lang="en-US" sz="1400">
              <a:solidFill>
                <a:srgbClr val="FFFFFF"/>
              </a:solidFill>
            </a:endParaRPr>
          </a:p>
        </p:txBody>
      </p:sp>
      <p:pic>
        <p:nvPicPr>
          <p:cNvPr id="61443" name="Picture Placeholder 1" descr="CNX_Chem_01_03_HazDiamond.jpg"/>
          <p:cNvPicPr>
            <a:picLocks noChangeAspect="1"/>
          </p:cNvPicPr>
          <p:nvPr/>
        </p:nvPicPr>
        <p:blipFill>
          <a:blip r:embed="rId2" cstate="email">
            <a:extLst>
              <a:ext uri="{28A0092B-C50C-407E-A947-70E740481C1C}">
                <a14:useLocalDpi xmlns:a14="http://schemas.microsoft.com/office/drawing/2010/main" val="0"/>
              </a:ext>
            </a:extLst>
          </a:blip>
          <a:srcRect l="3960" r="3960"/>
          <a:stretch>
            <a:fillRect/>
          </a:stretch>
        </p:blipFill>
        <p:spPr bwMode="auto">
          <a:xfrm>
            <a:off x="1831481" y="642455"/>
            <a:ext cx="7359735" cy="55678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6"/>
          <p:cNvSpPr txBox="1">
            <a:spLocks/>
          </p:cNvSpPr>
          <p:nvPr/>
        </p:nvSpPr>
        <p:spPr>
          <a:xfrm>
            <a:off x="5645153" y="5456743"/>
            <a:ext cx="5715000" cy="1066800"/>
          </a:xfrm>
          <a:prstGeom prst="rect">
            <a:avLst/>
          </a:prstGeom>
        </p:spPr>
        <p:txBody>
          <a:bodyPr>
            <a:normAutofit/>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S PGothic" panose="020B0600070205080204" pitchFamily="34" charset="-128"/>
                <a:cs typeface="MS PGothic" charset="0"/>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S PGothic" panose="020B0600070205080204" pitchFamily="34" charset="-128"/>
                <a:cs typeface="MS PGothic" charset="0"/>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S PGothic" panose="020B0600070205080204" pitchFamily="34" charset="-128"/>
                <a:cs typeface="MS PGothic" charset="0"/>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S PGothic" panose="020B0600070205080204" pitchFamily="34" charset="-128"/>
                <a:cs typeface="MS PGothic" charset="0"/>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S PGothic" panose="020B0600070205080204" pitchFamily="34" charset="-128"/>
                <a:cs typeface="MS PGothic"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2000" b="1" dirty="0"/>
              <a:t>The National Fire Protection Agency (NFPA) hazard diamond summarizes the major hazards of a chemical substance.</a:t>
            </a:r>
          </a:p>
        </p:txBody>
      </p:sp>
      <p:pic>
        <p:nvPicPr>
          <p:cNvPr id="5" name="Picture 4"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60519" y="702966"/>
            <a:ext cx="1226435" cy="8335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905EB-20ED-446F-867B-25117A62B13A}"/>
              </a:ext>
            </a:extLst>
          </p:cNvPr>
          <p:cNvSpPr>
            <a:spLocks noGrp="1"/>
          </p:cNvSpPr>
          <p:nvPr>
            <p:ph type="title"/>
          </p:nvPr>
        </p:nvSpPr>
        <p:spPr>
          <a:xfrm>
            <a:off x="1269166" y="728268"/>
            <a:ext cx="4247213" cy="746692"/>
          </a:xfrm>
        </p:spPr>
        <p:txBody>
          <a:bodyPr>
            <a:noAutofit/>
          </a:bodyPr>
          <a:lstStyle/>
          <a:p>
            <a:r>
              <a:rPr lang="en-US" sz="3200" dirty="0">
                <a:solidFill>
                  <a:schemeClr val="tx2">
                    <a:lumMod val="75000"/>
                  </a:schemeClr>
                </a:solidFill>
              </a:rPr>
              <a:t>Introduction</a:t>
            </a:r>
            <a:endParaRPr lang="en-US" sz="3200" dirty="0"/>
          </a:p>
        </p:txBody>
      </p:sp>
      <p:sp>
        <p:nvSpPr>
          <p:cNvPr id="3" name="Content Placeholder 2">
            <a:extLst>
              <a:ext uri="{FF2B5EF4-FFF2-40B4-BE49-F238E27FC236}">
                <a16:creationId xmlns:a16="http://schemas.microsoft.com/office/drawing/2014/main" id="{44F5B863-B02C-4076-936B-6D2519093DC4}"/>
              </a:ext>
            </a:extLst>
          </p:cNvPr>
          <p:cNvSpPr>
            <a:spLocks noGrp="1"/>
          </p:cNvSpPr>
          <p:nvPr>
            <p:ph idx="1"/>
          </p:nvPr>
        </p:nvSpPr>
        <p:spPr>
          <a:xfrm>
            <a:off x="609599" y="1757047"/>
            <a:ext cx="10812905" cy="4382401"/>
          </a:xfrm>
        </p:spPr>
        <p:txBody>
          <a:bodyPr>
            <a:normAutofit lnSpcReduction="10000"/>
          </a:bodyPr>
          <a:lstStyle/>
          <a:p>
            <a:pPr marL="457200" indent="-457200" algn="just">
              <a:buFont typeface="Arial" panose="020B0604020202020204" pitchFamily="34" charset="0"/>
              <a:buChar char="•"/>
            </a:pPr>
            <a:r>
              <a:rPr lang="en-US" sz="3200" b="0" i="0" u="none" strike="noStrike" baseline="0" dirty="0"/>
              <a:t>Making coffee, cooking eggs, and toasting bread</a:t>
            </a:r>
            <a:r>
              <a:rPr lang="ka-GE" sz="3200" b="0" i="0" u="none" strike="noStrike" baseline="0" dirty="0"/>
              <a:t>,</a:t>
            </a:r>
            <a:r>
              <a:rPr lang="en-US" sz="3200" b="0" i="0" u="none" strike="noStrike" baseline="0" dirty="0"/>
              <a:t> involve chemistry.</a:t>
            </a:r>
          </a:p>
          <a:p>
            <a:pPr marL="457200" indent="-457200" algn="just">
              <a:buFont typeface="Arial" panose="020B0604020202020204" pitchFamily="34" charset="0"/>
              <a:buChar char="•"/>
            </a:pPr>
            <a:r>
              <a:rPr lang="en-US" sz="3200" b="0" i="0" u="none" strike="noStrike" baseline="0" dirty="0"/>
              <a:t>The products you use—like soap and shampoo, the fabrics you wear, the electronics</a:t>
            </a:r>
            <a:r>
              <a:rPr lang="ka-GE" sz="3200" b="0" i="0" u="none" strike="noStrike" baseline="0" dirty="0"/>
              <a:t>,</a:t>
            </a:r>
            <a:r>
              <a:rPr lang="en-US" sz="3200" b="0" i="0" u="none" strike="noStrike" baseline="0" dirty="0"/>
              <a:t> that keep you connected to your world, the gasoline, that propels your car—all of these</a:t>
            </a:r>
            <a:r>
              <a:rPr lang="ka-GE" sz="3200" b="0" i="0" u="none" strike="noStrike" baseline="0" dirty="0"/>
              <a:t>,</a:t>
            </a:r>
            <a:r>
              <a:rPr lang="en-US" sz="3200" b="0" i="0" u="none" strike="noStrike" baseline="0" dirty="0"/>
              <a:t> and more</a:t>
            </a:r>
            <a:r>
              <a:rPr lang="ka-GE" sz="3200" b="0" i="0" u="none" strike="noStrike" baseline="0" dirty="0"/>
              <a:t>,</a:t>
            </a:r>
            <a:r>
              <a:rPr lang="en-US" sz="3200" b="0" i="0" u="none" strike="noStrike" baseline="0" dirty="0"/>
              <a:t> involve chemical substances and processes.</a:t>
            </a:r>
          </a:p>
          <a:p>
            <a:pPr marL="457200" indent="-457200" algn="just">
              <a:buFont typeface="Arial" panose="020B0604020202020204" pitchFamily="34" charset="0"/>
              <a:buChar char="•"/>
            </a:pPr>
            <a:r>
              <a:rPr lang="en-US" sz="3600" b="1" i="1" u="none" strike="noStrike" baseline="0" dirty="0">
                <a:solidFill>
                  <a:srgbClr val="FF0000"/>
                </a:solidFill>
              </a:rPr>
              <a:t>Chemistry is part of your everyday world. </a:t>
            </a:r>
          </a:p>
          <a:p>
            <a:pPr marL="457200" indent="-457200" algn="just">
              <a:buFont typeface="Arial" panose="020B0604020202020204" pitchFamily="34" charset="0"/>
              <a:buChar char="•"/>
            </a:pPr>
            <a:endParaRPr lang="en-US" sz="2800" dirty="0"/>
          </a:p>
        </p:txBody>
      </p:sp>
      <p:pic>
        <p:nvPicPr>
          <p:cNvPr id="4" name="Picture 3">
            <a:extLst>
              <a:ext uri="{FF2B5EF4-FFF2-40B4-BE49-F238E27FC236}">
                <a16:creationId xmlns:a16="http://schemas.microsoft.com/office/drawing/2014/main" id="{9182E517-E4F9-45FC-927B-B0F9256687DE}"/>
              </a:ext>
            </a:extLst>
          </p:cNvPr>
          <p:cNvPicPr>
            <a:picLocks noChangeAspect="1"/>
          </p:cNvPicPr>
          <p:nvPr/>
        </p:nvPicPr>
        <p:blipFill>
          <a:blip r:embed="rId2"/>
          <a:stretch>
            <a:fillRect/>
          </a:stretch>
        </p:blipFill>
        <p:spPr>
          <a:xfrm>
            <a:off x="10307084" y="861283"/>
            <a:ext cx="1231499" cy="835224"/>
          </a:xfrm>
          <a:prstGeom prst="rect">
            <a:avLst/>
          </a:prstGeom>
        </p:spPr>
      </p:pic>
    </p:spTree>
    <p:extLst>
      <p:ext uri="{BB962C8B-B14F-4D97-AF65-F5344CB8AC3E}">
        <p14:creationId xmlns:p14="http://schemas.microsoft.com/office/powerpoint/2010/main" val="39163544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2096-B172-4581-AA3B-00AB374EE678}"/>
              </a:ext>
            </a:extLst>
          </p:cNvPr>
          <p:cNvSpPr>
            <a:spLocks noGrp="1"/>
          </p:cNvSpPr>
          <p:nvPr>
            <p:ph type="title"/>
          </p:nvPr>
        </p:nvSpPr>
        <p:spPr>
          <a:xfrm>
            <a:off x="605046" y="553064"/>
            <a:ext cx="3981944" cy="489997"/>
          </a:xfrm>
        </p:spPr>
        <p:txBody>
          <a:bodyPr>
            <a:noAutofit/>
          </a:bodyPr>
          <a:lstStyle/>
          <a:p>
            <a:r>
              <a:rPr lang="en-US" sz="2800" b="1" i="0" u="none" strike="noStrike" baseline="0" dirty="0">
                <a:solidFill>
                  <a:srgbClr val="0070C0"/>
                </a:solidFill>
                <a:latin typeface="+mn-lt"/>
              </a:rPr>
              <a:t>Hazard Diamond</a:t>
            </a:r>
            <a:endParaRPr lang="en-US" sz="2800" dirty="0">
              <a:solidFill>
                <a:srgbClr val="0070C0"/>
              </a:solidFill>
              <a:latin typeface="+mn-lt"/>
            </a:endParaRPr>
          </a:p>
        </p:txBody>
      </p:sp>
      <p:sp>
        <p:nvSpPr>
          <p:cNvPr id="3" name="Content Placeholder 2">
            <a:extLst>
              <a:ext uri="{FF2B5EF4-FFF2-40B4-BE49-F238E27FC236}">
                <a16:creationId xmlns:a16="http://schemas.microsoft.com/office/drawing/2014/main" id="{AB838CC9-8BB6-4587-80F8-8D0B5AF20B47}"/>
              </a:ext>
            </a:extLst>
          </p:cNvPr>
          <p:cNvSpPr>
            <a:spLocks noGrp="1"/>
          </p:cNvSpPr>
          <p:nvPr>
            <p:ph idx="1"/>
          </p:nvPr>
        </p:nvSpPr>
        <p:spPr>
          <a:xfrm>
            <a:off x="605046" y="1414671"/>
            <a:ext cx="10160000" cy="5443329"/>
          </a:xfrm>
        </p:spPr>
        <p:txBody>
          <a:bodyPr>
            <a:noAutofit/>
          </a:bodyPr>
          <a:lstStyle/>
          <a:p>
            <a:pPr algn="just"/>
            <a:r>
              <a:rPr lang="en-US" sz="2800" b="0" i="0" u="none" strike="noStrike" baseline="0" dirty="0"/>
              <a:t>The National Fire Protection Agency (NFPA) 704 Hazard Identification System was developed by NFPA to</a:t>
            </a:r>
            <a:r>
              <a:rPr lang="ka-GE" sz="2800" b="0" i="0" u="none" strike="noStrike" baseline="0" dirty="0"/>
              <a:t> </a:t>
            </a:r>
            <a:r>
              <a:rPr lang="en-US" sz="2800" b="0" i="0" u="none" strike="noStrike" baseline="0" dirty="0"/>
              <a:t>provide safety information about certain substances. </a:t>
            </a:r>
            <a:endParaRPr lang="ka-GE" sz="2800" b="0" i="0" u="none" strike="noStrike" baseline="0" dirty="0"/>
          </a:p>
          <a:p>
            <a:pPr algn="just"/>
            <a:r>
              <a:rPr lang="en-US" sz="2800" b="0" i="0" u="none" strike="noStrike" baseline="0" dirty="0"/>
              <a:t>The system details flammability, reactivity, health, and</a:t>
            </a:r>
            <a:r>
              <a:rPr lang="ka-GE" sz="2800" b="0" i="0" u="none" strike="noStrike" baseline="0" dirty="0"/>
              <a:t> </a:t>
            </a:r>
            <a:r>
              <a:rPr lang="en-US" sz="2800" b="0" i="0" u="none" strike="noStrike" baseline="0" dirty="0"/>
              <a:t>other hazards. Within the overall diamond symbol, the top (red) diamond specifies the level of fire hazard</a:t>
            </a:r>
            <a:r>
              <a:rPr lang="ka-GE" sz="2800" b="0" i="0" u="none" strike="noStrike" baseline="0" dirty="0"/>
              <a:t> </a:t>
            </a:r>
            <a:r>
              <a:rPr lang="en-US" sz="2800" b="0" i="0" u="none" strike="noStrike" baseline="0" dirty="0"/>
              <a:t>(temperature range for flash point). </a:t>
            </a:r>
            <a:endParaRPr lang="ka-GE" sz="2800" b="0" i="0" u="none" strike="noStrike" baseline="0" dirty="0"/>
          </a:p>
          <a:p>
            <a:pPr algn="just"/>
            <a:r>
              <a:rPr lang="en-US" sz="2800" b="0" i="0" u="none" strike="noStrike" baseline="0" dirty="0"/>
              <a:t>The blue (left) diamond indicates the level of health hazard. </a:t>
            </a:r>
            <a:endParaRPr lang="ka-GE" sz="2800" b="0" i="0" u="none" strike="noStrike" baseline="0" dirty="0"/>
          </a:p>
          <a:p>
            <a:pPr algn="just"/>
            <a:r>
              <a:rPr lang="en-US" sz="2800" b="0" i="0" u="none" strike="noStrike" baseline="0" dirty="0"/>
              <a:t>The yellow</a:t>
            </a:r>
            <a:r>
              <a:rPr lang="ka-GE" sz="2800" b="0" i="0" u="none" strike="noStrike" baseline="0" dirty="0"/>
              <a:t> </a:t>
            </a:r>
            <a:r>
              <a:rPr lang="en-US" sz="2800" b="0" i="0" u="none" strike="noStrike" baseline="0" dirty="0"/>
              <a:t>(right) diamond describes reactivity hazards, such as how readily the substance will undergo detonation or a</a:t>
            </a:r>
            <a:r>
              <a:rPr lang="ka-GE" sz="2800" b="0" i="0" u="none" strike="noStrike" baseline="0" dirty="0"/>
              <a:t> </a:t>
            </a:r>
            <a:r>
              <a:rPr lang="en-US" sz="2800" b="0" i="0" u="none" strike="noStrike" baseline="0" dirty="0"/>
              <a:t>violent chemical change. </a:t>
            </a:r>
            <a:endParaRPr lang="ka-GE" sz="2800" b="0" i="0" u="none" strike="noStrike" baseline="0" dirty="0"/>
          </a:p>
        </p:txBody>
      </p:sp>
      <p:pic>
        <p:nvPicPr>
          <p:cNvPr id="4" name="Picture 3" descr="OSX-Stacked-TM-RGB-300dpi-2016.jpg">
            <a:extLst>
              <a:ext uri="{FF2B5EF4-FFF2-40B4-BE49-F238E27FC236}">
                <a16:creationId xmlns:a16="http://schemas.microsoft.com/office/drawing/2014/main" id="{CF47F7D7-739F-45F5-9ED5-30288618B22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19" y="553064"/>
            <a:ext cx="1226435" cy="833592"/>
          </a:xfrm>
          <a:prstGeom prst="rect">
            <a:avLst/>
          </a:prstGeom>
        </p:spPr>
      </p:pic>
    </p:spTree>
    <p:extLst>
      <p:ext uri="{BB962C8B-B14F-4D97-AF65-F5344CB8AC3E}">
        <p14:creationId xmlns:p14="http://schemas.microsoft.com/office/powerpoint/2010/main" val="17147785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B6AEA-FAA1-4B13-8989-A45F0E507BA8}"/>
              </a:ext>
            </a:extLst>
          </p:cNvPr>
          <p:cNvSpPr>
            <a:spLocks noGrp="1"/>
          </p:cNvSpPr>
          <p:nvPr>
            <p:ph type="title"/>
          </p:nvPr>
        </p:nvSpPr>
        <p:spPr>
          <a:xfrm>
            <a:off x="609599" y="1049310"/>
            <a:ext cx="3707567" cy="475007"/>
          </a:xfrm>
        </p:spPr>
        <p:txBody>
          <a:bodyPr>
            <a:noAutofit/>
          </a:bodyPr>
          <a:lstStyle/>
          <a:p>
            <a:r>
              <a:rPr lang="en-US" sz="2800" b="1" i="0" u="none" strike="noStrike" baseline="0" dirty="0">
                <a:solidFill>
                  <a:srgbClr val="0070C0"/>
                </a:solidFill>
                <a:latin typeface="+mn-lt"/>
              </a:rPr>
              <a:t>Hazard Diamond</a:t>
            </a:r>
            <a:endParaRPr lang="en-US" sz="2800" dirty="0">
              <a:solidFill>
                <a:srgbClr val="0070C0"/>
              </a:solidFill>
              <a:latin typeface="+mn-lt"/>
            </a:endParaRPr>
          </a:p>
        </p:txBody>
      </p:sp>
      <p:sp>
        <p:nvSpPr>
          <p:cNvPr id="3" name="Content Placeholder 2">
            <a:extLst>
              <a:ext uri="{FF2B5EF4-FFF2-40B4-BE49-F238E27FC236}">
                <a16:creationId xmlns:a16="http://schemas.microsoft.com/office/drawing/2014/main" id="{C71A44AE-7580-43C9-BF0E-6DD047EFE89B}"/>
              </a:ext>
            </a:extLst>
          </p:cNvPr>
          <p:cNvSpPr>
            <a:spLocks noGrp="1"/>
          </p:cNvSpPr>
          <p:nvPr>
            <p:ph idx="1"/>
          </p:nvPr>
        </p:nvSpPr>
        <p:spPr>
          <a:xfrm>
            <a:off x="609600" y="1931373"/>
            <a:ext cx="10160000" cy="4373563"/>
          </a:xfrm>
        </p:spPr>
        <p:txBody>
          <a:bodyPr>
            <a:normAutofit/>
          </a:bodyPr>
          <a:lstStyle/>
          <a:p>
            <a:pPr algn="just"/>
            <a:r>
              <a:rPr lang="en-US" sz="3200" b="0" i="0" u="none" strike="noStrike" baseline="0" dirty="0"/>
              <a:t>The white (bottom) diamond points out special hazards, such as if it is an oxidizer</a:t>
            </a:r>
            <a:r>
              <a:rPr lang="ka-GE" sz="3200" b="0" i="0" u="none" strike="noStrike" baseline="0" dirty="0"/>
              <a:t> </a:t>
            </a:r>
            <a:r>
              <a:rPr lang="en-US" sz="3200" b="0" i="0" u="none" strike="noStrike" baseline="0" dirty="0"/>
              <a:t>(which allows the substance to burn in the absence of air/oxygen), undergoes an unusual or dangerous</a:t>
            </a:r>
            <a:r>
              <a:rPr lang="ka-GE" sz="3200" b="0" i="0" u="none" strike="noStrike" baseline="0" dirty="0"/>
              <a:t> </a:t>
            </a:r>
            <a:r>
              <a:rPr lang="en-US" sz="3200" b="0" i="0" u="none" strike="noStrike" baseline="0" dirty="0"/>
              <a:t>reaction with water, is corrosive, acidic, alkaline, a biological hazard, radioactive, and so on.</a:t>
            </a:r>
            <a:endParaRPr lang="ka-GE" sz="3200" b="0" i="0" u="none" strike="noStrike" baseline="0" dirty="0"/>
          </a:p>
          <a:p>
            <a:pPr algn="just"/>
            <a:r>
              <a:rPr lang="en-US" sz="3200" b="0" i="0" u="none" strike="noStrike" baseline="0" dirty="0"/>
              <a:t> Each hazard is</a:t>
            </a:r>
            <a:r>
              <a:rPr lang="ka-GE" sz="3200" b="0" i="0" u="none" strike="noStrike" baseline="0" dirty="0"/>
              <a:t> </a:t>
            </a:r>
            <a:r>
              <a:rPr lang="en-US" sz="3200" b="0" i="0" u="none" strike="noStrike" baseline="0" dirty="0"/>
              <a:t>rated on a scale from 0 to 4, with 0 being no hazard and 4 being extremely hazardous.</a:t>
            </a:r>
            <a:endParaRPr lang="en-US" sz="3200" dirty="0"/>
          </a:p>
          <a:p>
            <a:endParaRPr lang="en-US" dirty="0"/>
          </a:p>
        </p:txBody>
      </p:sp>
      <p:pic>
        <p:nvPicPr>
          <p:cNvPr id="4" name="Picture 3" descr="OSX-Stacked-TM-RGB-300dpi-2016.jpg">
            <a:extLst>
              <a:ext uri="{FF2B5EF4-FFF2-40B4-BE49-F238E27FC236}">
                <a16:creationId xmlns:a16="http://schemas.microsoft.com/office/drawing/2014/main" id="{31EED013-CBF2-4E63-875B-B9243AAECA6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19" y="553064"/>
            <a:ext cx="1226435" cy="833592"/>
          </a:xfrm>
          <a:prstGeom prst="rect">
            <a:avLst/>
          </a:prstGeom>
        </p:spPr>
      </p:pic>
    </p:spTree>
    <p:extLst>
      <p:ext uri="{BB962C8B-B14F-4D97-AF65-F5344CB8AC3E}">
        <p14:creationId xmlns:p14="http://schemas.microsoft.com/office/powerpoint/2010/main" val="31658634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437889" y="1651901"/>
            <a:ext cx="7696200" cy="508000"/>
          </a:xfrm>
        </p:spPr>
        <p:txBody>
          <a:bodyPr wrap="square" numCol="1" anchorCtr="0" compatLnSpc="1">
            <a:prstTxWarp prst="textNoShape">
              <a:avLst/>
            </a:prstTxWarp>
            <a:noAutofit/>
          </a:bodyPr>
          <a:lstStyle/>
          <a:p>
            <a:pPr eaLnBrk="1" hangingPunct="1">
              <a:defRPr/>
            </a:pPr>
            <a:r>
              <a:rPr lang="en-US" sz="2800" b="1" dirty="0">
                <a:solidFill>
                  <a:srgbClr val="000090"/>
                </a:solidFill>
                <a:ea typeface="ＭＳ Ｐゴシック" charset="-128"/>
                <a:cs typeface="ＭＳ Ｐゴシック" charset="-128"/>
              </a:rPr>
              <a:t>Extensive Properties and Intensive Properties</a:t>
            </a:r>
          </a:p>
        </p:txBody>
      </p:sp>
      <p:sp>
        <p:nvSpPr>
          <p:cNvPr id="62467" name="Rectangle 3"/>
          <p:cNvSpPr>
            <a:spLocks noGrp="1" noChangeArrowheads="1"/>
          </p:cNvSpPr>
          <p:nvPr>
            <p:ph idx="1"/>
          </p:nvPr>
        </p:nvSpPr>
        <p:spPr>
          <a:xfrm>
            <a:off x="1871224" y="2750251"/>
            <a:ext cx="7643813" cy="3067598"/>
          </a:xfrm>
        </p:spPr>
        <p:txBody>
          <a:bodyPr>
            <a:normAutofit/>
          </a:bodyPr>
          <a:lstStyle/>
          <a:p>
            <a:pPr eaLnBrk="1" hangingPunct="1"/>
            <a:r>
              <a:rPr lang="en-US" sz="2800" b="1" dirty="0">
                <a:latin typeface="Arial" charset="0"/>
                <a:ea typeface="MS PGothic" charset="0"/>
              </a:rPr>
              <a:t>Extensive property</a:t>
            </a:r>
          </a:p>
          <a:p>
            <a:pPr lvl="1" eaLnBrk="1" hangingPunct="1"/>
            <a:r>
              <a:rPr lang="en-US" sz="2400" dirty="0">
                <a:latin typeface="Arial" charset="0"/>
                <a:ea typeface="MS PGothic" charset="0"/>
              </a:rPr>
              <a:t>Depends on the amount of matter present. </a:t>
            </a:r>
          </a:p>
          <a:p>
            <a:pPr lvl="1" eaLnBrk="1" hangingPunct="1"/>
            <a:r>
              <a:rPr lang="en-US" sz="2400" dirty="0">
                <a:latin typeface="Arial" charset="0"/>
                <a:ea typeface="MS PGothic" charset="0"/>
              </a:rPr>
              <a:t>Examples: mass, volume, heat</a:t>
            </a:r>
          </a:p>
          <a:p>
            <a:pPr eaLnBrk="1" hangingPunct="1"/>
            <a:r>
              <a:rPr lang="en-US" sz="2800" b="1" dirty="0">
                <a:latin typeface="Arial" charset="0"/>
                <a:ea typeface="MS PGothic" charset="0"/>
              </a:rPr>
              <a:t>Intensive property</a:t>
            </a:r>
          </a:p>
          <a:p>
            <a:pPr lvl="1" eaLnBrk="1" hangingPunct="1"/>
            <a:r>
              <a:rPr lang="en-US" sz="2400" dirty="0">
                <a:latin typeface="Arial" charset="0"/>
                <a:ea typeface="MS PGothic" charset="0"/>
              </a:rPr>
              <a:t>Does not depend on the amount of matter present. </a:t>
            </a:r>
          </a:p>
          <a:p>
            <a:pPr lvl="1" eaLnBrk="1" hangingPunct="1"/>
            <a:r>
              <a:rPr lang="en-US" sz="2400" dirty="0">
                <a:latin typeface="Arial" charset="0"/>
                <a:ea typeface="MS PGothic" charset="0"/>
              </a:rPr>
              <a:t>Examples: density, temperature</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47306" y="1235105"/>
            <a:ext cx="1226435" cy="833592"/>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fference Between Intensive and Extensive Properties of Matter">
            <a:extLst>
              <a:ext uri="{FF2B5EF4-FFF2-40B4-BE49-F238E27FC236}">
                <a16:creationId xmlns:a16="http://schemas.microsoft.com/office/drawing/2014/main" id="{B33E9184-BF44-4540-B7AF-7A97CD232ABB}"/>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731835" y="283568"/>
            <a:ext cx="8728332" cy="5817433"/>
          </a:xfrm>
          <a:prstGeom prst="rect">
            <a:avLst/>
          </a:prstGeom>
          <a:noFill/>
        </p:spPr>
      </p:pic>
    </p:spTree>
    <p:extLst>
      <p:ext uri="{BB962C8B-B14F-4D97-AF65-F5344CB8AC3E}">
        <p14:creationId xmlns:p14="http://schemas.microsoft.com/office/powerpoint/2010/main" val="40744264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D1253-41D2-4291-955F-E53471C26D79}"/>
              </a:ext>
            </a:extLst>
          </p:cNvPr>
          <p:cNvSpPr>
            <a:spLocks noGrp="1"/>
          </p:cNvSpPr>
          <p:nvPr>
            <p:ph type="title"/>
          </p:nvPr>
        </p:nvSpPr>
        <p:spPr>
          <a:xfrm>
            <a:off x="1526498" y="843903"/>
            <a:ext cx="5791200" cy="941564"/>
          </a:xfrm>
        </p:spPr>
        <p:txBody>
          <a:bodyPr/>
          <a:lstStyle/>
          <a:p>
            <a:r>
              <a:rPr lang="en-US" b="1" dirty="0">
                <a:solidFill>
                  <a:srgbClr val="000090"/>
                </a:solidFill>
                <a:ea typeface="ＭＳ Ｐゴシック" charset="-128"/>
                <a:cs typeface="ＭＳ Ｐゴシック" charset="-128"/>
              </a:rPr>
              <a:t>Extensive Properties and Intensive Properties</a:t>
            </a:r>
            <a:endParaRPr lang="en-US" dirty="0"/>
          </a:p>
        </p:txBody>
      </p:sp>
      <p:sp>
        <p:nvSpPr>
          <p:cNvPr id="3" name="Content Placeholder 2">
            <a:extLst>
              <a:ext uri="{FF2B5EF4-FFF2-40B4-BE49-F238E27FC236}">
                <a16:creationId xmlns:a16="http://schemas.microsoft.com/office/drawing/2014/main" id="{52B2753F-BEEF-421C-97F5-FD914411D1EE}"/>
              </a:ext>
            </a:extLst>
          </p:cNvPr>
          <p:cNvSpPr>
            <a:spLocks noGrp="1"/>
          </p:cNvSpPr>
          <p:nvPr>
            <p:ph idx="1"/>
          </p:nvPr>
        </p:nvSpPr>
        <p:spPr>
          <a:xfrm>
            <a:off x="1517754" y="1887582"/>
            <a:ext cx="9156492" cy="4114342"/>
          </a:xfrm>
        </p:spPr>
        <p:txBody>
          <a:bodyPr>
            <a:noAutofit/>
          </a:bodyPr>
          <a:lstStyle/>
          <a:p>
            <a:pPr algn="just"/>
            <a:r>
              <a:rPr lang="en-US" sz="2400" b="1" i="0" u="none" strike="noStrike" baseline="0" dirty="0">
                <a:solidFill>
                  <a:srgbClr val="000000"/>
                </a:solidFill>
                <a:latin typeface="Arial" panose="020B0604020202020204" pitchFamily="34" charset="0"/>
                <a:cs typeface="Arial" panose="020B0604020202020204" pitchFamily="34" charset="0"/>
              </a:rPr>
              <a:t>While many elements differ dramatically in their chemical and physical properties, some elements have similar</a:t>
            </a:r>
            <a:r>
              <a:rPr lang="ka-GE" sz="2400" b="1" i="0" u="none" strike="noStrike" baseline="0" dirty="0">
                <a:solidFill>
                  <a:srgbClr val="000000"/>
                </a:solidFill>
                <a:latin typeface="Arial" panose="020B0604020202020204" pitchFamily="34" charset="0"/>
                <a:cs typeface="Arial" panose="020B0604020202020204" pitchFamily="34" charset="0"/>
              </a:rPr>
              <a:t> </a:t>
            </a:r>
            <a:r>
              <a:rPr lang="en-US" sz="2400" b="1" i="0" u="none" strike="noStrike" baseline="0" dirty="0">
                <a:solidFill>
                  <a:srgbClr val="000000"/>
                </a:solidFill>
                <a:latin typeface="Arial" panose="020B0604020202020204" pitchFamily="34" charset="0"/>
                <a:cs typeface="Arial" panose="020B0604020202020204" pitchFamily="34" charset="0"/>
              </a:rPr>
              <a:t>properties.</a:t>
            </a:r>
            <a:endParaRPr lang="ka-GE" sz="2400" b="1" i="0" u="none" strike="noStrike" baseline="0" dirty="0">
              <a:solidFill>
                <a:srgbClr val="000000"/>
              </a:solidFill>
              <a:latin typeface="Arial" panose="020B0604020202020204" pitchFamily="34" charset="0"/>
              <a:cs typeface="Arial" panose="020B0604020202020204" pitchFamily="34" charset="0"/>
            </a:endParaRPr>
          </a:p>
          <a:p>
            <a:pPr algn="just"/>
            <a:r>
              <a:rPr lang="en-US" sz="2400" b="1" i="0" u="none" strike="noStrike" baseline="0" dirty="0">
                <a:solidFill>
                  <a:srgbClr val="000000"/>
                </a:solidFill>
                <a:latin typeface="Arial" panose="020B0604020202020204" pitchFamily="34" charset="0"/>
                <a:cs typeface="Arial" panose="020B0604020202020204" pitchFamily="34" charset="0"/>
              </a:rPr>
              <a:t> For example, many elements conduct heat and electricity well, whereas others are poor conductors.</a:t>
            </a:r>
          </a:p>
          <a:p>
            <a:pPr algn="just"/>
            <a:r>
              <a:rPr lang="en-US" sz="2400" b="1" i="0" u="none" strike="noStrike" baseline="0" dirty="0">
                <a:solidFill>
                  <a:srgbClr val="000000"/>
                </a:solidFill>
                <a:latin typeface="Arial" panose="020B0604020202020204" pitchFamily="34" charset="0"/>
                <a:cs typeface="Arial" panose="020B0604020202020204" pitchFamily="34" charset="0"/>
              </a:rPr>
              <a:t>These properties can be used to sort the elements into three classes: metals (elements that conduct well), nonmetals</a:t>
            </a:r>
            <a:r>
              <a:rPr lang="ka-GE" sz="2400" b="1" i="0" u="none" strike="noStrike" baseline="0" dirty="0">
                <a:solidFill>
                  <a:srgbClr val="000000"/>
                </a:solidFill>
                <a:latin typeface="Arial" panose="020B0604020202020204" pitchFamily="34" charset="0"/>
                <a:cs typeface="Arial" panose="020B0604020202020204" pitchFamily="34" charset="0"/>
              </a:rPr>
              <a:t> </a:t>
            </a:r>
            <a:r>
              <a:rPr lang="en-US" sz="2400" b="1" i="0" u="none" strike="noStrike" baseline="0" dirty="0">
                <a:solidFill>
                  <a:srgbClr val="000000"/>
                </a:solidFill>
                <a:latin typeface="Arial" panose="020B0604020202020204" pitchFamily="34" charset="0"/>
                <a:cs typeface="Arial" panose="020B0604020202020204" pitchFamily="34" charset="0"/>
              </a:rPr>
              <a:t>(elements that conduct poorly), and metalloids (elements that have intermediate conductivities).</a:t>
            </a:r>
          </a:p>
          <a:p>
            <a:pPr algn="just"/>
            <a:r>
              <a:rPr lang="en-US" sz="2400" b="1" i="0" u="none" strike="noStrike" baseline="0" dirty="0">
                <a:solidFill>
                  <a:srgbClr val="000000"/>
                </a:solidFill>
                <a:latin typeface="Arial" panose="020B0604020202020204" pitchFamily="34" charset="0"/>
                <a:cs typeface="Arial" panose="020B0604020202020204" pitchFamily="34" charset="0"/>
              </a:rPr>
              <a:t>The periodic table is a table of elements that places elements with similar properties close together (</a:t>
            </a:r>
            <a:r>
              <a:rPr lang="en-US" sz="2400" b="1" i="0" u="none" strike="noStrike" baseline="0" dirty="0">
                <a:solidFill>
                  <a:srgbClr val="944B8D"/>
                </a:solidFill>
                <a:latin typeface="Arial" panose="020B0604020202020204" pitchFamily="34" charset="0"/>
                <a:cs typeface="Arial" panose="020B0604020202020204" pitchFamily="34" charset="0"/>
              </a:rPr>
              <a:t>Figure 1.22</a:t>
            </a:r>
            <a:r>
              <a:rPr lang="en-US" sz="2400" b="1" i="0" u="none" strike="noStrike" baseline="0" dirty="0">
                <a:solidFill>
                  <a:srgbClr val="000000"/>
                </a:solidFill>
                <a:latin typeface="Arial" panose="020B0604020202020204" pitchFamily="34" charset="0"/>
                <a:cs typeface="Arial" panose="020B0604020202020204" pitchFamily="34" charset="0"/>
              </a:rPr>
              <a:t>).</a:t>
            </a:r>
          </a:p>
        </p:txBody>
      </p:sp>
      <p:pic>
        <p:nvPicPr>
          <p:cNvPr id="4" name="Picture 3" descr="OSX-Stacked-TM-RGB-300dpi-2016.jpg">
            <a:extLst>
              <a:ext uri="{FF2B5EF4-FFF2-40B4-BE49-F238E27FC236}">
                <a16:creationId xmlns:a16="http://schemas.microsoft.com/office/drawing/2014/main" id="{0AB228BE-AEA6-4160-9719-D88F6FC9ACB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47306" y="826162"/>
            <a:ext cx="1226435" cy="833592"/>
          </a:xfrm>
          <a:prstGeom prst="rect">
            <a:avLst/>
          </a:prstGeom>
        </p:spPr>
      </p:pic>
    </p:spTree>
    <p:extLst>
      <p:ext uri="{BB962C8B-B14F-4D97-AF65-F5344CB8AC3E}">
        <p14:creationId xmlns:p14="http://schemas.microsoft.com/office/powerpoint/2010/main" val="28944982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24064" y="61960"/>
            <a:ext cx="8062912" cy="659535"/>
          </a:xfrm>
        </p:spPr>
        <p:txBody>
          <a:bodyPr/>
          <a:lstStyle/>
          <a:p>
            <a:r>
              <a:rPr lang="en-US" dirty="0"/>
              <a:t>Periodic table of the elements</a:t>
            </a:r>
          </a:p>
        </p:txBody>
      </p:sp>
      <p:pic>
        <p:nvPicPr>
          <p:cNvPr id="2" name="Picture Placeholder 1" descr="CNX_Chem_01_03_PeriodicPU.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28" r="-2382"/>
          <a:stretch>
            <a:fillRect/>
          </a:stretch>
        </p:blipFill>
        <p:spPr>
          <a:xfrm>
            <a:off x="2500972" y="593873"/>
            <a:ext cx="6388195" cy="4790861"/>
          </a:xfrm>
        </p:spPr>
      </p:pic>
      <p:sp>
        <p:nvSpPr>
          <p:cNvPr id="7" name="Text Placeholder 6"/>
          <p:cNvSpPr>
            <a:spLocks noGrp="1"/>
          </p:cNvSpPr>
          <p:nvPr>
            <p:ph type="body" sz="quarter" idx="14"/>
          </p:nvPr>
        </p:nvSpPr>
        <p:spPr>
          <a:xfrm>
            <a:off x="1199213" y="5629965"/>
            <a:ext cx="10628027" cy="833593"/>
          </a:xfrm>
        </p:spPr>
        <p:txBody>
          <a:bodyPr>
            <a:normAutofit/>
          </a:bodyPr>
          <a:lstStyle/>
          <a:p>
            <a:r>
              <a:rPr lang="en-US" sz="1600" dirty="0"/>
              <a:t>The periodic table shows how elements may be grouped according to certain similar properties. Note the background color denotes whether an element is a metal, metalloid, or nonmetal, whereas the element symbol color indicates whether it is a solid, liquid, or gas.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4089" y="227959"/>
            <a:ext cx="1226435" cy="833592"/>
          </a:xfrm>
          <a:prstGeom prst="rect">
            <a:avLst/>
          </a:prstGeom>
        </p:spPr>
      </p:pic>
    </p:spTree>
    <p:extLst>
      <p:ext uri="{BB962C8B-B14F-4D97-AF65-F5344CB8AC3E}">
        <p14:creationId xmlns:p14="http://schemas.microsoft.com/office/powerpoint/2010/main" val="15115308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78AF6-FF48-4ECA-9CAF-C18E0C5F2B67}"/>
              </a:ext>
            </a:extLst>
          </p:cNvPr>
          <p:cNvSpPr>
            <a:spLocks noGrp="1"/>
          </p:cNvSpPr>
          <p:nvPr>
            <p:ph type="title"/>
          </p:nvPr>
        </p:nvSpPr>
        <p:spPr/>
        <p:txBody>
          <a:bodyPr>
            <a:normAutofit/>
          </a:bodyPr>
          <a:lstStyle/>
          <a:p>
            <a:r>
              <a:rPr lang="en-US" sz="3200" b="1" dirty="0">
                <a:solidFill>
                  <a:srgbClr val="354DA2"/>
                </a:solidFill>
                <a:latin typeface="LiberationSans-Bold"/>
              </a:rPr>
              <a:t>1.4 Measurements</a:t>
            </a:r>
            <a:endParaRPr lang="en-US" sz="3200" b="1" dirty="0"/>
          </a:p>
        </p:txBody>
      </p:sp>
      <p:sp>
        <p:nvSpPr>
          <p:cNvPr id="4" name="Text Placeholder 3">
            <a:extLst>
              <a:ext uri="{FF2B5EF4-FFF2-40B4-BE49-F238E27FC236}">
                <a16:creationId xmlns:a16="http://schemas.microsoft.com/office/drawing/2014/main" id="{2930AE55-C27C-48B7-87EE-B93E88F62C91}"/>
              </a:ext>
            </a:extLst>
          </p:cNvPr>
          <p:cNvSpPr>
            <a:spLocks noGrp="1"/>
          </p:cNvSpPr>
          <p:nvPr>
            <p:ph type="body" sz="quarter" idx="14"/>
          </p:nvPr>
        </p:nvSpPr>
        <p:spPr>
          <a:xfrm>
            <a:off x="1738859" y="1441217"/>
            <a:ext cx="8388597" cy="4689763"/>
          </a:xfrm>
        </p:spPr>
        <p:txBody>
          <a:bodyPr>
            <a:normAutofit/>
          </a:bodyPr>
          <a:lstStyle/>
          <a:p>
            <a:pPr algn="l"/>
            <a:r>
              <a:rPr lang="en-US" sz="2800" dirty="0">
                <a:latin typeface="Arial" panose="020B0604020202020204" pitchFamily="34" charset="0"/>
                <a:cs typeface="Arial" panose="020B0604020202020204" pitchFamily="34" charset="0"/>
              </a:rPr>
              <a:t>By the end of this section, you will be able to:</a:t>
            </a:r>
          </a:p>
          <a:p>
            <a:pPr indent="509575"/>
            <a:r>
              <a:rPr lang="en-US" sz="2800" dirty="0">
                <a:latin typeface="Arial" panose="020B0604020202020204" pitchFamily="34" charset="0"/>
                <a:cs typeface="Arial" panose="020B0604020202020204" pitchFamily="34" charset="0"/>
              </a:rPr>
              <a:t>• Explain the process of measurement;</a:t>
            </a:r>
          </a:p>
          <a:p>
            <a:pPr indent="509575"/>
            <a:r>
              <a:rPr lang="en-US" sz="2800" dirty="0">
                <a:latin typeface="Arial" panose="020B0604020202020204" pitchFamily="34" charset="0"/>
                <a:cs typeface="Arial" panose="020B0604020202020204" pitchFamily="34" charset="0"/>
              </a:rPr>
              <a:t>• Identify the three basic parts of a quantity;</a:t>
            </a:r>
          </a:p>
          <a:p>
            <a:pPr marL="569899"/>
            <a:r>
              <a:rPr lang="en-US" sz="2800" dirty="0">
                <a:latin typeface="Arial" panose="020B0604020202020204" pitchFamily="34" charset="0"/>
                <a:cs typeface="Arial" panose="020B0604020202020204" pitchFamily="34" charset="0"/>
              </a:rPr>
              <a:t>• Describe the properties and units of length, mass, volume, density, temperature, and time;</a:t>
            </a:r>
          </a:p>
          <a:p>
            <a:pPr indent="509575"/>
            <a:r>
              <a:rPr lang="en-US" sz="2800" dirty="0">
                <a:latin typeface="Arial" panose="020B0604020202020204" pitchFamily="34" charset="0"/>
                <a:cs typeface="Arial" panose="020B0604020202020204" pitchFamily="34" charset="0"/>
              </a:rPr>
              <a:t>• Perform basic unit calculations and conversions in the metric and other unit systems.</a:t>
            </a:r>
          </a:p>
        </p:txBody>
      </p:sp>
      <p:pic>
        <p:nvPicPr>
          <p:cNvPr id="5" name="Picture 4">
            <a:extLst>
              <a:ext uri="{FF2B5EF4-FFF2-40B4-BE49-F238E27FC236}">
                <a16:creationId xmlns:a16="http://schemas.microsoft.com/office/drawing/2014/main" id="{907AFABB-7D72-4515-A347-03904654A699}"/>
              </a:ext>
            </a:extLst>
          </p:cNvPr>
          <p:cNvPicPr>
            <a:picLocks noChangeAspect="1"/>
          </p:cNvPicPr>
          <p:nvPr/>
        </p:nvPicPr>
        <p:blipFill>
          <a:blip r:embed="rId2"/>
          <a:stretch>
            <a:fillRect/>
          </a:stretch>
        </p:blipFill>
        <p:spPr>
          <a:xfrm>
            <a:off x="8812617" y="287163"/>
            <a:ext cx="1231499" cy="835224"/>
          </a:xfrm>
          <a:prstGeom prst="rect">
            <a:avLst/>
          </a:prstGeom>
        </p:spPr>
      </p:pic>
    </p:spTree>
    <p:extLst>
      <p:ext uri="{BB962C8B-B14F-4D97-AF65-F5344CB8AC3E}">
        <p14:creationId xmlns:p14="http://schemas.microsoft.com/office/powerpoint/2010/main" val="32961671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82164" y="834106"/>
            <a:ext cx="6553200" cy="508000"/>
          </a:xfrm>
        </p:spPr>
        <p:txBody>
          <a:bodyPr wrap="square" numCol="1" anchorCtr="0" compatLnSpc="1">
            <a:prstTxWarp prst="textNoShape">
              <a:avLst/>
            </a:prstTxWarp>
            <a:noAutofit/>
          </a:bodyPr>
          <a:lstStyle/>
          <a:p>
            <a:pPr eaLnBrk="1" hangingPunct="1">
              <a:defRPr/>
            </a:pPr>
            <a:r>
              <a:rPr lang="en-US" sz="3200" b="1" dirty="0">
                <a:solidFill>
                  <a:srgbClr val="800000"/>
                </a:solidFill>
                <a:cs typeface="MS PGothic" pitchFamily="34" charset="-128"/>
              </a:rPr>
              <a:t>1.4 Measurements</a:t>
            </a:r>
          </a:p>
        </p:txBody>
      </p:sp>
      <p:sp>
        <p:nvSpPr>
          <p:cNvPr id="63491" name="Rectangle 3"/>
          <p:cNvSpPr>
            <a:spLocks noGrp="1" noChangeArrowheads="1"/>
          </p:cNvSpPr>
          <p:nvPr>
            <p:ph idx="1"/>
          </p:nvPr>
        </p:nvSpPr>
        <p:spPr>
          <a:xfrm>
            <a:off x="854439" y="1456889"/>
            <a:ext cx="10747948" cy="4892597"/>
          </a:xfrm>
        </p:spPr>
        <p:txBody>
          <a:bodyPr>
            <a:normAutofit/>
          </a:bodyPr>
          <a:lstStyle/>
          <a:p>
            <a:pPr eaLnBrk="1" hangingPunct="1">
              <a:lnSpc>
                <a:spcPct val="90000"/>
              </a:lnSpc>
              <a:buClrTx/>
              <a:buFont typeface="Arial"/>
              <a:buChar char="•"/>
            </a:pPr>
            <a:r>
              <a:rPr lang="en-US" sz="2400" dirty="0">
                <a:latin typeface="Arial" charset="0"/>
                <a:ea typeface="MS PGothic" charset="0"/>
              </a:rPr>
              <a:t> Measurements provide the information that is the basis of most of the hypotheses, theories, and laws in chemistry. </a:t>
            </a:r>
          </a:p>
          <a:p>
            <a:pPr eaLnBrk="1" hangingPunct="1">
              <a:lnSpc>
                <a:spcPct val="90000"/>
              </a:lnSpc>
              <a:buClrTx/>
              <a:buFont typeface="Arial"/>
              <a:buChar char="•"/>
            </a:pPr>
            <a:endParaRPr lang="en-US" sz="2400" dirty="0">
              <a:latin typeface="Arial" charset="0"/>
              <a:ea typeface="MS PGothic" charset="0"/>
            </a:endParaRPr>
          </a:p>
          <a:p>
            <a:pPr eaLnBrk="1" hangingPunct="1">
              <a:lnSpc>
                <a:spcPct val="90000"/>
              </a:lnSpc>
              <a:buClrTx/>
              <a:buFont typeface="Arial"/>
              <a:buChar char="•"/>
            </a:pPr>
            <a:r>
              <a:rPr lang="en-US" sz="2400" dirty="0">
                <a:latin typeface="Arial" charset="0"/>
                <a:ea typeface="MS PGothic" charset="0"/>
              </a:rPr>
              <a:t> Every Measurement provides three kinds of information:</a:t>
            </a:r>
          </a:p>
          <a:p>
            <a:pPr eaLnBrk="1" hangingPunct="1">
              <a:lnSpc>
                <a:spcPct val="90000"/>
              </a:lnSpc>
              <a:buFont typeface="Arial" charset="0"/>
              <a:buNone/>
            </a:pPr>
            <a:endParaRPr lang="en-US" sz="2600" dirty="0">
              <a:latin typeface="Arial" charset="0"/>
              <a:ea typeface="MS PGothic" charset="0"/>
            </a:endParaRPr>
          </a:p>
          <a:p>
            <a:pPr eaLnBrk="1" hangingPunct="1">
              <a:lnSpc>
                <a:spcPct val="90000"/>
              </a:lnSpc>
              <a:buFont typeface="Arial" charset="0"/>
              <a:buNone/>
            </a:pPr>
            <a:r>
              <a:rPr lang="en-US" sz="2400" dirty="0">
                <a:latin typeface="Arial" charset="0"/>
                <a:ea typeface="MS PGothic" charset="0"/>
              </a:rPr>
              <a:t>1) The size or magnitude of the measurement - </a:t>
            </a:r>
            <a:r>
              <a:rPr lang="en-US" sz="2400" b="1" dirty="0">
                <a:solidFill>
                  <a:srgbClr val="0000FF"/>
                </a:solidFill>
                <a:latin typeface="Arial" charset="0"/>
                <a:ea typeface="MS PGothic" charset="0"/>
              </a:rPr>
              <a:t>A Number </a:t>
            </a:r>
          </a:p>
          <a:p>
            <a:pPr eaLnBrk="1" hangingPunct="1">
              <a:lnSpc>
                <a:spcPct val="90000"/>
              </a:lnSpc>
              <a:buFont typeface="Arial" charset="0"/>
              <a:buNone/>
            </a:pPr>
            <a:endParaRPr lang="en-US" sz="2400" b="1" dirty="0">
              <a:latin typeface="Arial" charset="0"/>
              <a:ea typeface="MS PGothic" charset="0"/>
            </a:endParaRPr>
          </a:p>
          <a:p>
            <a:pPr eaLnBrk="1" hangingPunct="1">
              <a:lnSpc>
                <a:spcPct val="90000"/>
              </a:lnSpc>
              <a:buFont typeface="Arial" charset="0"/>
              <a:buNone/>
            </a:pPr>
            <a:r>
              <a:rPr lang="en-US" sz="2400" dirty="0">
                <a:latin typeface="Arial" charset="0"/>
                <a:ea typeface="MS PGothic" charset="0"/>
              </a:rPr>
              <a:t>2) A standard of comparison for the measurement - </a:t>
            </a:r>
            <a:r>
              <a:rPr lang="en-US" sz="2400" b="1" dirty="0">
                <a:solidFill>
                  <a:srgbClr val="FF0000"/>
                </a:solidFill>
                <a:latin typeface="Arial" charset="0"/>
                <a:ea typeface="MS PGothic" charset="0"/>
              </a:rPr>
              <a:t>A Unit</a:t>
            </a:r>
          </a:p>
          <a:p>
            <a:pPr eaLnBrk="1" hangingPunct="1">
              <a:lnSpc>
                <a:spcPct val="90000"/>
              </a:lnSpc>
              <a:buFont typeface="Arial" charset="0"/>
              <a:buNone/>
            </a:pPr>
            <a:endParaRPr lang="en-US" sz="2400" b="1" dirty="0">
              <a:latin typeface="Arial" charset="0"/>
              <a:ea typeface="MS PGothic" charset="0"/>
            </a:endParaRPr>
          </a:p>
          <a:p>
            <a:pPr eaLnBrk="1" hangingPunct="1">
              <a:lnSpc>
                <a:spcPct val="90000"/>
              </a:lnSpc>
              <a:buFont typeface="Arial" charset="0"/>
              <a:buNone/>
            </a:pPr>
            <a:r>
              <a:rPr lang="en-US" sz="2400" dirty="0">
                <a:latin typeface="Arial" charset="0"/>
                <a:ea typeface="MS PGothic" charset="0"/>
              </a:rPr>
              <a:t>3) An indication of the uncertainty of the measurement.</a:t>
            </a:r>
          </a:p>
          <a:p>
            <a:pPr eaLnBrk="1" hangingPunct="1">
              <a:lnSpc>
                <a:spcPct val="90000"/>
              </a:lnSpc>
              <a:buFont typeface="Arial" charset="0"/>
              <a:buNone/>
            </a:pPr>
            <a:endParaRPr lang="en-US" dirty="0">
              <a:latin typeface="Arial" charset="0"/>
              <a:ea typeface="MS PGothic" charset="0"/>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83401" y="508514"/>
            <a:ext cx="1226435" cy="833592"/>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31476" y="1123264"/>
            <a:ext cx="2749397" cy="833592"/>
          </a:xfrm>
        </p:spPr>
        <p:txBody>
          <a:bodyPr wrap="square" numCol="1" anchorCtr="0" compatLnSpc="1">
            <a:prstTxWarp prst="textNoShape">
              <a:avLst/>
            </a:prstTxWarp>
            <a:normAutofit/>
          </a:bodyPr>
          <a:lstStyle/>
          <a:p>
            <a:pPr eaLnBrk="1" hangingPunct="1">
              <a:defRPr/>
            </a:pPr>
            <a:r>
              <a:rPr lang="en-US" sz="3200" b="1" dirty="0">
                <a:solidFill>
                  <a:srgbClr val="FF0000"/>
                </a:solidFill>
                <a:ea typeface="ＭＳ Ｐゴシック" charset="0"/>
                <a:cs typeface="ＭＳ Ｐゴシック" charset="0"/>
              </a:rPr>
              <a:t>Units</a:t>
            </a:r>
          </a:p>
        </p:txBody>
      </p:sp>
      <p:sp>
        <p:nvSpPr>
          <p:cNvPr id="64515" name="Rectangle 3"/>
          <p:cNvSpPr>
            <a:spLocks noGrp="1" noChangeArrowheads="1"/>
          </p:cNvSpPr>
          <p:nvPr>
            <p:ph idx="1"/>
          </p:nvPr>
        </p:nvSpPr>
        <p:spPr>
          <a:xfrm>
            <a:off x="1396762" y="2164525"/>
            <a:ext cx="8826530" cy="4176314"/>
          </a:xfrm>
        </p:spPr>
        <p:txBody>
          <a:bodyPr>
            <a:normAutofit fontScale="85000" lnSpcReduction="20000"/>
          </a:bodyPr>
          <a:lstStyle/>
          <a:p>
            <a:pPr eaLnBrk="1" hangingPunct="1">
              <a:buClrTx/>
              <a:buFont typeface="Arial"/>
              <a:buChar char="•"/>
            </a:pPr>
            <a:r>
              <a:rPr lang="en-US" sz="2800" b="1" dirty="0">
                <a:latin typeface="Arial" charset="0"/>
                <a:ea typeface="MS PGothic" charset="0"/>
              </a:rPr>
              <a:t> Without units a number can be meaningless or confusing!</a:t>
            </a:r>
            <a:endParaRPr lang="ka-GE" sz="2800" b="1" dirty="0">
              <a:latin typeface="Arial" charset="0"/>
              <a:ea typeface="MS PGothic" charset="0"/>
            </a:endParaRPr>
          </a:p>
          <a:p>
            <a:pPr eaLnBrk="1" hangingPunct="1">
              <a:buClrTx/>
              <a:buFont typeface="Arial"/>
              <a:buChar char="•"/>
            </a:pPr>
            <a:endParaRPr lang="en-US" sz="2800" b="1" dirty="0">
              <a:latin typeface="Arial" charset="0"/>
              <a:ea typeface="MS PGothic" charset="0"/>
            </a:endParaRPr>
          </a:p>
          <a:p>
            <a:pPr algn="just"/>
            <a:r>
              <a:rPr lang="en-US" sz="3000" b="0" i="0" u="none" strike="noStrike" baseline="0" dirty="0"/>
              <a:t>The initial units of the metric system, which eventually evolved into the SI system, were established in France</a:t>
            </a:r>
          </a:p>
          <a:p>
            <a:pPr algn="just"/>
            <a:r>
              <a:rPr lang="en-US" sz="3000" b="0" i="0" u="none" strike="noStrike" baseline="0" dirty="0"/>
              <a:t>during the French Revolution. </a:t>
            </a:r>
            <a:endParaRPr lang="ka-GE" sz="3000" b="0" i="0" u="none" strike="noStrike" baseline="0" dirty="0"/>
          </a:p>
          <a:p>
            <a:pPr algn="just"/>
            <a:r>
              <a:rPr lang="en-US" sz="3000" b="0" i="0" u="none" strike="noStrike" baseline="0" dirty="0"/>
              <a:t>The original standards for the meter and the kilogram were adopted there in 1799 and</a:t>
            </a:r>
            <a:r>
              <a:rPr lang="ka-GE" sz="3000" b="0" i="0" u="none" strike="noStrike" baseline="0" dirty="0"/>
              <a:t> </a:t>
            </a:r>
            <a:r>
              <a:rPr lang="en-US" sz="3000" b="0" i="0" u="none" strike="noStrike" baseline="0" dirty="0"/>
              <a:t>eventually by other countries. </a:t>
            </a:r>
            <a:endParaRPr lang="ka-GE" sz="3000" b="0" i="0" u="none" strike="noStrike" baseline="0" dirty="0"/>
          </a:p>
          <a:p>
            <a:pPr algn="just"/>
            <a:r>
              <a:rPr lang="en-US" sz="3000" b="0" i="1" u="none" strike="noStrike" baseline="0" dirty="0">
                <a:solidFill>
                  <a:srgbClr val="FF0000"/>
                </a:solidFill>
              </a:rPr>
              <a:t>This section introduces four of the SI base units commonly used in chemistry.</a:t>
            </a:r>
            <a:endParaRPr lang="en-US" sz="3000" b="1" i="1" dirty="0">
              <a:solidFill>
                <a:srgbClr val="FF0000"/>
              </a:solidFill>
              <a:ea typeface="MS PGothic" charset="0"/>
            </a:endParaRPr>
          </a:p>
          <a:p>
            <a:pPr eaLnBrk="1" hangingPunct="1">
              <a:buClrTx/>
              <a:buFont typeface="Arial"/>
              <a:buChar char="•"/>
            </a:pPr>
            <a:r>
              <a:rPr lang="en-US" sz="2800" b="1" dirty="0">
                <a:latin typeface="Arial" charset="0"/>
                <a:ea typeface="MS PGothic" charset="0"/>
              </a:rPr>
              <a:t> </a:t>
            </a:r>
            <a:endParaRPr lang="en-US" b="1" dirty="0">
              <a:solidFill>
                <a:srgbClr val="292934"/>
              </a:solidFill>
              <a:latin typeface="Arial" charset="0"/>
              <a:ea typeface="MS PGothic" charset="0"/>
            </a:endParaRPr>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68803" y="1330933"/>
            <a:ext cx="1226435" cy="833592"/>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AC67B-A9B1-43E6-955B-2C95ADD7BF9A}"/>
              </a:ext>
            </a:extLst>
          </p:cNvPr>
          <p:cNvSpPr>
            <a:spLocks noGrp="1"/>
          </p:cNvSpPr>
          <p:nvPr>
            <p:ph type="title"/>
          </p:nvPr>
        </p:nvSpPr>
        <p:spPr>
          <a:xfrm>
            <a:off x="609600" y="820336"/>
            <a:ext cx="3767528" cy="703982"/>
          </a:xfrm>
        </p:spPr>
        <p:txBody>
          <a:bodyPr/>
          <a:lstStyle/>
          <a:p>
            <a:r>
              <a:rPr lang="en-US" sz="2400" b="1" dirty="0">
                <a:solidFill>
                  <a:srgbClr val="0000FF"/>
                </a:solidFill>
                <a:ea typeface="ＭＳ Ｐゴシック" charset="0"/>
                <a:cs typeface="ＭＳ Ｐゴシック" charset="0"/>
              </a:rPr>
              <a:t>SI Base Units</a:t>
            </a:r>
            <a:endParaRPr lang="en-US" dirty="0"/>
          </a:p>
        </p:txBody>
      </p:sp>
      <p:sp>
        <p:nvSpPr>
          <p:cNvPr id="3" name="Content Placeholder 2">
            <a:extLst>
              <a:ext uri="{FF2B5EF4-FFF2-40B4-BE49-F238E27FC236}">
                <a16:creationId xmlns:a16="http://schemas.microsoft.com/office/drawing/2014/main" id="{D5F9A678-1281-4CCF-9E35-0837F1AFF6F5}"/>
              </a:ext>
            </a:extLst>
          </p:cNvPr>
          <p:cNvSpPr>
            <a:spLocks noGrp="1"/>
          </p:cNvSpPr>
          <p:nvPr>
            <p:ph idx="1"/>
          </p:nvPr>
        </p:nvSpPr>
        <p:spPr>
          <a:xfrm>
            <a:off x="474689" y="2397180"/>
            <a:ext cx="10160000" cy="3209142"/>
          </a:xfrm>
        </p:spPr>
        <p:txBody>
          <a:bodyPr/>
          <a:lstStyle/>
          <a:p>
            <a:pPr eaLnBrk="1" hangingPunct="1">
              <a:buClrTx/>
              <a:buFont typeface="Arial"/>
              <a:buChar char="•"/>
            </a:pPr>
            <a:r>
              <a:rPr lang="en-US" sz="3600" b="1" dirty="0">
                <a:latin typeface="Arial" charset="0"/>
                <a:ea typeface="MS PGothic" charset="0"/>
              </a:rPr>
              <a:t>In chemistry we use an updated version of the metric system known as the </a:t>
            </a:r>
            <a:r>
              <a:rPr lang="en-US" sz="3600" b="1" dirty="0">
                <a:solidFill>
                  <a:srgbClr val="0000FF"/>
                </a:solidFill>
                <a:latin typeface="Arial" charset="0"/>
                <a:ea typeface="MS PGothic" charset="0"/>
              </a:rPr>
              <a:t>International System of Units or SI Units.  </a:t>
            </a:r>
          </a:p>
          <a:p>
            <a:pPr lvl="1">
              <a:buClrTx/>
              <a:buFont typeface="Arial"/>
              <a:buChar char="•"/>
            </a:pPr>
            <a:r>
              <a:rPr lang="en-US" sz="3600" b="1" dirty="0">
                <a:solidFill>
                  <a:schemeClr val="tx1"/>
                </a:solidFill>
                <a:latin typeface="Arial" charset="0"/>
                <a:ea typeface="MS PGothic" charset="0"/>
              </a:rPr>
              <a:t> Used since 1964</a:t>
            </a:r>
          </a:p>
          <a:p>
            <a:endParaRPr lang="en-US" dirty="0"/>
          </a:p>
        </p:txBody>
      </p:sp>
      <p:pic>
        <p:nvPicPr>
          <p:cNvPr id="4" name="Picture 3" descr="OSX-Stacked-TM-RGB-300dpi-2016.jpg">
            <a:extLst>
              <a:ext uri="{FF2B5EF4-FFF2-40B4-BE49-F238E27FC236}">
                <a16:creationId xmlns:a16="http://schemas.microsoft.com/office/drawing/2014/main" id="{D7340748-5967-402E-81EB-804419D8882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63675" y="820336"/>
            <a:ext cx="1226435" cy="833592"/>
          </a:xfrm>
          <a:prstGeom prst="rect">
            <a:avLst/>
          </a:prstGeom>
        </p:spPr>
      </p:pic>
    </p:spTree>
    <p:extLst>
      <p:ext uri="{BB962C8B-B14F-4D97-AF65-F5344CB8AC3E}">
        <p14:creationId xmlns:p14="http://schemas.microsoft.com/office/powerpoint/2010/main" val="2077813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224445" y="1196966"/>
            <a:ext cx="8229600" cy="440090"/>
          </a:xfrm>
        </p:spPr>
        <p:txBody>
          <a:bodyPr wrap="square" numCol="1" anchorCtr="0" compatLnSpc="1">
            <a:prstTxWarp prst="textNoShape">
              <a:avLst/>
            </a:prstTxWarp>
            <a:noAutofit/>
          </a:bodyPr>
          <a:lstStyle/>
          <a:p>
            <a:pPr eaLnBrk="1" hangingPunct="1">
              <a:defRPr/>
            </a:pPr>
            <a:r>
              <a:rPr lang="en-US" sz="2800" b="1" dirty="0">
                <a:solidFill>
                  <a:srgbClr val="000090"/>
                </a:solidFill>
                <a:ea typeface="ＭＳ Ｐゴシック" charset="0"/>
                <a:cs typeface="ＭＳ Ｐゴシック" charset="0"/>
              </a:rPr>
              <a:t>1.1 Chemistry in context</a:t>
            </a:r>
          </a:p>
        </p:txBody>
      </p:sp>
      <p:sp>
        <p:nvSpPr>
          <p:cNvPr id="21507" name="Rectangle 3"/>
          <p:cNvSpPr>
            <a:spLocks noGrp="1" noChangeArrowheads="1"/>
          </p:cNvSpPr>
          <p:nvPr>
            <p:ph idx="1"/>
          </p:nvPr>
        </p:nvSpPr>
        <p:spPr>
          <a:xfrm>
            <a:off x="839448" y="1978843"/>
            <a:ext cx="10148341" cy="4047203"/>
          </a:xfrm>
        </p:spPr>
        <p:txBody>
          <a:bodyPr>
            <a:normAutofit/>
          </a:bodyPr>
          <a:lstStyle/>
          <a:p>
            <a:pPr eaLnBrk="1" hangingPunct="1">
              <a:buClrTx/>
              <a:buFont typeface="Arial"/>
              <a:buChar char="•"/>
            </a:pPr>
            <a:r>
              <a:rPr lang="en-US" sz="2600" b="1" dirty="0">
                <a:solidFill>
                  <a:srgbClr val="000090"/>
                </a:solidFill>
                <a:latin typeface="Arial" charset="0"/>
                <a:ea typeface="MS PGothic" charset="0"/>
                <a:cs typeface="Times New Roman" charset="0"/>
              </a:rPr>
              <a:t> </a:t>
            </a:r>
            <a:r>
              <a:rPr lang="en-US" sz="3200" b="1" dirty="0">
                <a:solidFill>
                  <a:srgbClr val="000090"/>
                </a:solidFill>
                <a:latin typeface="Arial" charset="0"/>
                <a:ea typeface="MS PGothic" charset="0"/>
                <a:cs typeface="Times New Roman" charset="0"/>
              </a:rPr>
              <a:t>Chemistry</a:t>
            </a:r>
            <a:r>
              <a:rPr lang="en-US" sz="3200" b="1" dirty="0">
                <a:latin typeface="Arial" charset="0"/>
                <a:ea typeface="MS PGothic" charset="0"/>
                <a:cs typeface="Times New Roman" charset="0"/>
              </a:rPr>
              <a:t> is the study of the composition, properties, and interactions of </a:t>
            </a:r>
            <a:r>
              <a:rPr lang="en-US" sz="3200" b="1" dirty="0">
                <a:solidFill>
                  <a:srgbClr val="000090"/>
                </a:solidFill>
                <a:latin typeface="Arial" charset="0"/>
                <a:ea typeface="MS PGothic" charset="0"/>
                <a:cs typeface="Times New Roman" charset="0"/>
              </a:rPr>
              <a:t>matter. </a:t>
            </a:r>
            <a:endParaRPr lang="en-US" sz="3200" b="1" dirty="0">
              <a:solidFill>
                <a:srgbClr val="000090"/>
              </a:solidFill>
              <a:latin typeface="Arial" charset="0"/>
              <a:ea typeface="MS PGothic" charset="0"/>
            </a:endParaRPr>
          </a:p>
          <a:p>
            <a:pPr eaLnBrk="1" hangingPunct="1">
              <a:buClrTx/>
              <a:buFont typeface="Arial"/>
              <a:buChar char="•"/>
            </a:pPr>
            <a:r>
              <a:rPr lang="en-US" sz="3200" b="1" dirty="0">
                <a:solidFill>
                  <a:srgbClr val="000090"/>
                </a:solidFill>
                <a:latin typeface="Arial" charset="0"/>
                <a:ea typeface="MS PGothic" charset="0"/>
              </a:rPr>
              <a:t> Attempts to understand the behavior of matter, extend back more than 2500 years. </a:t>
            </a:r>
          </a:p>
          <a:p>
            <a:pPr algn="l">
              <a:buFont typeface="Arial" panose="020B0604020202020204" pitchFamily="34" charset="0"/>
              <a:buChar char="•"/>
            </a:pPr>
            <a:r>
              <a:rPr lang="en-US" sz="3200" b="0" i="0" u="none" strike="noStrike" baseline="0" dirty="0"/>
              <a:t>As early as the sixth century BC,</a:t>
            </a:r>
            <a:r>
              <a:rPr lang="en-US" sz="3200" dirty="0"/>
              <a:t> </a:t>
            </a:r>
            <a:r>
              <a:rPr lang="en-US" sz="3200" b="0" i="0" u="none" strike="noStrike" baseline="0" dirty="0"/>
              <a:t>Greek philosophers discussed</a:t>
            </a:r>
            <a:r>
              <a:rPr lang="en-US" sz="3200" dirty="0">
                <a:ea typeface="MS PGothic" charset="0"/>
              </a:rPr>
              <a:t>: Matter consists of four elements; </a:t>
            </a:r>
            <a:r>
              <a:rPr lang="en-US" sz="3200" dirty="0"/>
              <a:t>earth, air, fire, and water.</a:t>
            </a:r>
            <a:endParaRPr lang="en-US" sz="3200" dirty="0">
              <a:ea typeface="MS PGothic" charset="0"/>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54337" y="780170"/>
            <a:ext cx="1226435" cy="833592"/>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74371" y="408812"/>
            <a:ext cx="3468974" cy="556457"/>
          </a:xfrm>
        </p:spPr>
        <p:txBody>
          <a:bodyPr wrap="square" numCol="1" anchorCtr="0" compatLnSpc="1">
            <a:prstTxWarp prst="textNoShape">
              <a:avLst/>
            </a:prstTxWarp>
            <a:normAutofit fontScale="90000"/>
          </a:bodyPr>
          <a:lstStyle/>
          <a:p>
            <a:pPr eaLnBrk="1" hangingPunct="1">
              <a:defRPr/>
            </a:pPr>
            <a:r>
              <a:rPr lang="en-US" sz="3200" b="1" dirty="0">
                <a:solidFill>
                  <a:srgbClr val="0000FF"/>
                </a:solidFill>
                <a:ea typeface="ＭＳ Ｐゴシック" charset="0"/>
                <a:cs typeface="ＭＳ Ｐゴシック" charset="0"/>
              </a:rPr>
              <a:t>SI Base Units</a:t>
            </a:r>
          </a:p>
        </p:txBody>
      </p:sp>
      <p:sp>
        <p:nvSpPr>
          <p:cNvPr id="66563" name="Rectangle 3"/>
          <p:cNvSpPr>
            <a:spLocks noGrp="1" noChangeArrowheads="1"/>
          </p:cNvSpPr>
          <p:nvPr>
            <p:ph idx="1"/>
          </p:nvPr>
        </p:nvSpPr>
        <p:spPr>
          <a:xfrm>
            <a:off x="1752600" y="990600"/>
            <a:ext cx="8229600" cy="4876800"/>
          </a:xfrm>
        </p:spPr>
        <p:txBody>
          <a:bodyPr/>
          <a:lstStyle/>
          <a:p>
            <a:pPr marL="273044" lvl="1" indent="0">
              <a:buNone/>
            </a:pPr>
            <a:endParaRPr lang="en-US" sz="2400" b="1">
              <a:solidFill>
                <a:srgbClr val="292934"/>
              </a:solidFill>
              <a:latin typeface="Arial" charset="0"/>
              <a:ea typeface="MS PGothic" charset="0"/>
            </a:endParaRPr>
          </a:p>
          <a:p>
            <a:endParaRPr lang="en-US" b="1">
              <a:solidFill>
                <a:srgbClr val="292934"/>
              </a:solidFill>
              <a:latin typeface="Arial" charset="0"/>
              <a:ea typeface="MS PGothic"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64319372"/>
              </p:ext>
            </p:extLst>
          </p:nvPr>
        </p:nvGraphicFramePr>
        <p:xfrm>
          <a:off x="1752600" y="1449453"/>
          <a:ext cx="6400800" cy="5120824"/>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336800">
                  <a:extLst>
                    <a:ext uri="{9D8B030D-6E8A-4147-A177-3AD203B41FA5}">
                      <a16:colId xmlns:a16="http://schemas.microsoft.com/office/drawing/2014/main" val="20002"/>
                    </a:ext>
                  </a:extLst>
                </a:gridCol>
              </a:tblGrid>
              <a:tr h="8229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MS PGothic" charset="0"/>
                          <a:cs typeface="MS PGothic" charset="0"/>
                        </a:rPr>
                        <a:t>Property</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MS PGothic" charset="0"/>
                          <a:cs typeface="MS PGothic" charset="0"/>
                        </a:rPr>
                        <a:t>Name of Unit</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MS PGothic" charset="0"/>
                          <a:cs typeface="MS PGothic" charset="0"/>
                        </a:rPr>
                        <a:t>Symbol of Unit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4572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MS PGothic" charset="0"/>
                          <a:cs typeface="MS PGothic" charset="0"/>
                        </a:rPr>
                        <a:t>Length</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MS PGothic" charset="0"/>
                          <a:cs typeface="MS PGothic" charset="0"/>
                        </a:rPr>
                        <a:t>meter</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MS PGothic" charset="0"/>
                          <a:cs typeface="MS PGothic" charset="0"/>
                        </a:rPr>
                        <a:t>m</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MS PGothic" charset="0"/>
                          <a:cs typeface="MS PGothic" charset="0"/>
                        </a:rPr>
                        <a:t>Mass</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MS PGothic" charset="0"/>
                          <a:cs typeface="MS PGothic" charset="0"/>
                        </a:rPr>
                        <a:t>kilogram</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MS PGothic" charset="0"/>
                          <a:cs typeface="MS PGothic" charset="0"/>
                        </a:rPr>
                        <a:t>kg</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MS PGothic" charset="0"/>
                          <a:cs typeface="MS PGothic" charset="0"/>
                        </a:rPr>
                        <a:t>Time</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MS PGothic" charset="0"/>
                          <a:cs typeface="MS PGothic" charset="0"/>
                        </a:rPr>
                        <a:t>second</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MS PGothic" charset="0"/>
                          <a:cs typeface="MS PGothic" charset="0"/>
                        </a:rPr>
                        <a:t>s</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MS PGothic" charset="0"/>
                          <a:cs typeface="MS PGothic" charset="0"/>
                        </a:rPr>
                        <a:t>Temperature</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MS PGothic" charset="0"/>
                          <a:cs typeface="MS PGothic" charset="0"/>
                        </a:rPr>
                        <a:t>kelvin</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MS PGothic" charset="0"/>
                          <a:cs typeface="MS PGothic" charset="0"/>
                        </a:rPr>
                        <a:t>K</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29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MS PGothic" charset="0"/>
                          <a:cs typeface="MS PGothic" charset="0"/>
                        </a:rPr>
                        <a:t>Electric current</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MS PGothic" charset="0"/>
                          <a:cs typeface="MS PGothic" charset="0"/>
                        </a:rPr>
                        <a:t>ampere</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MS PGothic" charset="0"/>
                          <a:cs typeface="MS PGothic" charset="0"/>
                        </a:rPr>
                        <a:t>A</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29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MS PGothic" charset="0"/>
                          <a:cs typeface="MS PGothic" charset="0"/>
                        </a:rPr>
                        <a:t>Amount of substance</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MS PGothic" charset="0"/>
                          <a:cs typeface="MS PGothic" charset="0"/>
                        </a:rPr>
                        <a:t>mole</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MS PGothic" charset="0"/>
                          <a:cs typeface="MS PGothic" charset="0"/>
                        </a:rPr>
                        <a:t>mol</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8229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MS PGothic" charset="0"/>
                          <a:cs typeface="MS PGothic" charset="0"/>
                        </a:rPr>
                        <a:t>Luminous Intensity </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MS PGothic" charset="0"/>
                          <a:cs typeface="MS PGothic" charset="0"/>
                        </a:rPr>
                        <a:t>candela</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ea typeface="MS PGothic" charset="0"/>
                          <a:cs typeface="MS PGothic" charset="0"/>
                        </a:rPr>
                        <a:t>cd</a:t>
                      </a:r>
                      <a:endParaRPr kumimoji="0" lang="en-US" sz="24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4089" y="287723"/>
            <a:ext cx="1226435" cy="833592"/>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2148541" y="68735"/>
            <a:ext cx="8229600" cy="990600"/>
          </a:xfrm>
        </p:spPr>
        <p:txBody>
          <a:bodyPr wrap="square" numCol="1" anchorCtr="0" compatLnSpc="1">
            <a:prstTxWarp prst="textNoShape">
              <a:avLst/>
            </a:prstTxWarp>
          </a:bodyPr>
          <a:lstStyle/>
          <a:p>
            <a:pPr eaLnBrk="1" hangingPunct="1">
              <a:defRPr/>
            </a:pPr>
            <a:r>
              <a:rPr lang="en-US" sz="3200" b="1" dirty="0">
                <a:solidFill>
                  <a:srgbClr val="000090"/>
                </a:solidFill>
                <a:ea typeface="ＭＳ Ｐゴシック" charset="-128"/>
                <a:cs typeface="ＭＳ Ｐゴシック" charset="-128"/>
              </a:rPr>
              <a:t>SI Unit Prefixes</a:t>
            </a:r>
          </a:p>
        </p:txBody>
      </p:sp>
      <p:sp>
        <p:nvSpPr>
          <p:cNvPr id="24" name="TextBox 11"/>
          <p:cNvSpPr txBox="1">
            <a:spLocks noChangeArrowheads="1"/>
          </p:cNvSpPr>
          <p:nvPr/>
        </p:nvSpPr>
        <p:spPr bwMode="auto">
          <a:xfrm>
            <a:off x="1981200" y="1232318"/>
            <a:ext cx="8229600" cy="1292662"/>
          </a:xfrm>
          <a:prstGeom prst="rect">
            <a:avLst/>
          </a:prstGeom>
          <a:noFill/>
          <a:ln>
            <a:noFill/>
          </a:ln>
        </p:spPr>
        <p:txBody>
          <a:bodyPr>
            <a:spAutoFit/>
          </a:bodyPr>
          <a:lstStyle>
            <a:lvl1pPr>
              <a:defRPr sz="2400">
                <a:solidFill>
                  <a:schemeClr val="tx1"/>
                </a:solidFill>
                <a:latin typeface="Arial" charset="0"/>
                <a:ea typeface="MS PGothic" charset="0"/>
                <a:cs typeface="MS PGothic" charset="0"/>
              </a:defRPr>
            </a:lvl1pPr>
            <a:lvl2pPr>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457189" indent="-457189">
              <a:buFont typeface="Arial"/>
              <a:buChar char="•"/>
              <a:defRPr/>
            </a:pPr>
            <a:r>
              <a:rPr lang="en-US" sz="2600" dirty="0"/>
              <a:t>Fractional or multiple SI units are named using a prefix and the name of the base unit.</a:t>
            </a:r>
          </a:p>
          <a:p>
            <a:pPr eaLnBrk="1" hangingPunct="1">
              <a:defRPr/>
            </a:pPr>
            <a:endParaRPr lang="en-US" sz="2600"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4089" y="287723"/>
            <a:ext cx="1226435" cy="83359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091969789"/>
              </p:ext>
            </p:extLst>
          </p:nvPr>
        </p:nvGraphicFramePr>
        <p:xfrm>
          <a:off x="2372656" y="2321249"/>
          <a:ext cx="6400800" cy="4023544"/>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336800">
                  <a:extLst>
                    <a:ext uri="{9D8B030D-6E8A-4147-A177-3AD203B41FA5}">
                      <a16:colId xmlns:a16="http://schemas.microsoft.com/office/drawing/2014/main" val="20002"/>
                    </a:ext>
                  </a:extLst>
                </a:gridCol>
              </a:tblGrid>
              <a:tr h="8229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MS PGothic" charset="0"/>
                          <a:cs typeface="MS PGothic" charset="0"/>
                        </a:rPr>
                        <a:t>Prefix</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MS PGothic" charset="0"/>
                          <a:cs typeface="MS PGothic" charset="0"/>
                        </a:rPr>
                        <a:t>Symbol</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MS PGothic" charset="0"/>
                          <a:cs typeface="MS PGothic" charset="0"/>
                        </a:rPr>
                        <a:t>Factor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4572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ea typeface="MS PGothic" charset="0"/>
                          <a:cs typeface="MS PGothic" charset="0"/>
                        </a:rPr>
                        <a:t>femto</a:t>
                      </a:r>
                      <a:endParaRPr kumimoji="0" lang="en-US" sz="24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ea typeface="MS PGothic" charset="0"/>
                          <a:cs typeface="MS PGothic" charset="0"/>
                        </a:rPr>
                        <a:t>f</a:t>
                      </a:r>
                      <a:endParaRPr kumimoji="0" lang="en-US" sz="24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MS PGothic" charset="0"/>
                          <a:cs typeface="MS PGothic" charset="0"/>
                        </a:rPr>
                        <a:t>10</a:t>
                      </a:r>
                      <a:r>
                        <a:rPr kumimoji="0" lang="en-US" sz="2400" b="0" i="0" u="none" strike="noStrike" cap="none" normalizeH="0" baseline="30000" dirty="0">
                          <a:ln>
                            <a:noFill/>
                          </a:ln>
                          <a:solidFill>
                            <a:schemeClr val="tx1"/>
                          </a:solidFill>
                          <a:effectLst/>
                          <a:latin typeface="Arial" charset="0"/>
                          <a:ea typeface="MS PGothic" charset="0"/>
                          <a:cs typeface="MS PGothic" charset="0"/>
                        </a:rPr>
                        <a:t>-15</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ea typeface="MS PGothic" charset="0"/>
                          <a:cs typeface="MS PGothic" charset="0"/>
                        </a:rPr>
                        <a:t>pico</a:t>
                      </a:r>
                      <a:endParaRPr kumimoji="0" lang="en-US" sz="24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ea typeface="MS PGothic" charset="0"/>
                          <a:cs typeface="MS PGothic" charset="0"/>
                        </a:rPr>
                        <a:t>p</a:t>
                      </a:r>
                      <a:endParaRPr kumimoji="0" lang="en-US" sz="24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MS PGothic" charset="0"/>
                          <a:cs typeface="MS PGothic" charset="0"/>
                        </a:rPr>
                        <a:t>10</a:t>
                      </a:r>
                      <a:r>
                        <a:rPr kumimoji="0" lang="en-US" sz="2400" b="0" i="0" u="none" strike="noStrike" cap="none" normalizeH="0" baseline="30000" dirty="0">
                          <a:ln>
                            <a:noFill/>
                          </a:ln>
                          <a:solidFill>
                            <a:schemeClr val="tx1"/>
                          </a:solidFill>
                          <a:effectLst/>
                          <a:latin typeface="Arial" charset="0"/>
                          <a:ea typeface="MS PGothic" charset="0"/>
                          <a:cs typeface="MS PGothic" charset="0"/>
                        </a:rPr>
                        <a:t>-12</a:t>
                      </a:r>
                      <a:endParaRPr kumimoji="0" lang="en-US" sz="24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ea typeface="MS PGothic" charset="0"/>
                          <a:cs typeface="MS PGothic" charset="0"/>
                        </a:rPr>
                        <a:t>nano</a:t>
                      </a:r>
                      <a:endParaRPr kumimoji="0" lang="en-US" sz="24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ea typeface="MS PGothic" charset="0"/>
                          <a:cs typeface="MS PGothic" charset="0"/>
                        </a:rPr>
                        <a:t>n</a:t>
                      </a:r>
                      <a:endParaRPr kumimoji="0" lang="en-US" sz="24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MS PGothic" charset="0"/>
                          <a:cs typeface="MS PGothic" charset="0"/>
                        </a:rPr>
                        <a:t>10</a:t>
                      </a:r>
                      <a:r>
                        <a:rPr kumimoji="0" lang="en-US" sz="2400" b="0" i="0" u="none" strike="noStrike" cap="none" normalizeH="0" baseline="30000" dirty="0">
                          <a:ln>
                            <a:noFill/>
                          </a:ln>
                          <a:solidFill>
                            <a:schemeClr val="tx1"/>
                          </a:solidFill>
                          <a:effectLst/>
                          <a:latin typeface="Arial" charset="0"/>
                          <a:ea typeface="MS PGothic" charset="0"/>
                          <a:cs typeface="MS PGothic" charset="0"/>
                        </a:rPr>
                        <a:t>-9</a:t>
                      </a:r>
                      <a:endParaRPr kumimoji="0" lang="en-US" sz="24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MS PGothic" charset="0"/>
                          <a:cs typeface="MS PGothic" charset="0"/>
                        </a:rPr>
                        <a:t>micro</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Symbol"/>
                          <a:ea typeface="MS PGothic" charset="0"/>
                          <a:cs typeface="MS PGothic" charset="0"/>
                        </a:rPr>
                        <a:t>m</a:t>
                      </a:r>
                      <a:endParaRPr kumimoji="0" lang="en-US" sz="2400" b="0" i="0" u="none" strike="noStrike" cap="none" normalizeH="0" baseline="0" dirty="0">
                        <a:ln>
                          <a:noFill/>
                        </a:ln>
                        <a:solidFill>
                          <a:schemeClr val="tx1"/>
                        </a:solidFill>
                        <a:effectLst/>
                        <a:latin typeface="Symbol"/>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MS PGothic" charset="0"/>
                          <a:cs typeface="MS PGothic" charset="0"/>
                        </a:rPr>
                        <a:t>10</a:t>
                      </a:r>
                      <a:r>
                        <a:rPr kumimoji="0" lang="en-US" sz="2400" b="0" i="0" u="none" strike="noStrike" cap="none" normalizeH="0" baseline="30000" dirty="0">
                          <a:ln>
                            <a:noFill/>
                          </a:ln>
                          <a:solidFill>
                            <a:schemeClr val="tx1"/>
                          </a:solidFill>
                          <a:effectLst/>
                          <a:latin typeface="Arial" charset="0"/>
                          <a:ea typeface="MS PGothic" charset="0"/>
                          <a:cs typeface="MS PGothic" charset="0"/>
                        </a:rPr>
                        <a:t>-6</a:t>
                      </a:r>
                      <a:endParaRPr kumimoji="0" lang="en-US" sz="24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ea typeface="MS PGothic" charset="0"/>
                          <a:cs typeface="MS PGothic" charset="0"/>
                        </a:rPr>
                        <a:t>milli</a:t>
                      </a:r>
                      <a:endParaRPr kumimoji="0" lang="en-US" sz="24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ea typeface="MS PGothic" charset="0"/>
                          <a:cs typeface="MS PGothic" charset="0"/>
                        </a:rPr>
                        <a:t>m</a:t>
                      </a:r>
                      <a:endParaRPr kumimoji="0" lang="en-US" sz="24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MS PGothic" charset="0"/>
                          <a:cs typeface="MS PGothic" charset="0"/>
                        </a:rPr>
                        <a:t>10</a:t>
                      </a:r>
                      <a:r>
                        <a:rPr kumimoji="0" lang="en-US" sz="2400" b="0" i="0" u="none" strike="noStrike" cap="none" normalizeH="0" baseline="30000" dirty="0">
                          <a:ln>
                            <a:noFill/>
                          </a:ln>
                          <a:solidFill>
                            <a:schemeClr val="tx1"/>
                          </a:solidFill>
                          <a:effectLst/>
                          <a:latin typeface="Arial" charset="0"/>
                          <a:ea typeface="MS PGothic" charset="0"/>
                          <a:cs typeface="MS PGothic" charset="0"/>
                        </a:rPr>
                        <a:t>-3</a:t>
                      </a:r>
                      <a:endParaRPr kumimoji="0" lang="en-US" sz="24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ea typeface="MS PGothic" charset="0"/>
                          <a:cs typeface="MS PGothic" charset="0"/>
                        </a:rPr>
                        <a:t>centi</a:t>
                      </a:r>
                      <a:endParaRPr kumimoji="0" lang="en-US" sz="24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ea typeface="MS PGothic" charset="0"/>
                          <a:cs typeface="MS PGothic" charset="0"/>
                        </a:rPr>
                        <a:t>c</a:t>
                      </a:r>
                      <a:endParaRPr kumimoji="0" lang="en-US" sz="24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MS PGothic" charset="0"/>
                          <a:cs typeface="MS PGothic" charset="0"/>
                        </a:rPr>
                        <a:t>10</a:t>
                      </a:r>
                      <a:r>
                        <a:rPr kumimoji="0" lang="en-US" sz="2400" b="0" i="0" u="none" strike="noStrike" cap="none" normalizeH="0" baseline="30000" dirty="0">
                          <a:ln>
                            <a:noFill/>
                          </a:ln>
                          <a:solidFill>
                            <a:schemeClr val="tx1"/>
                          </a:solidFill>
                          <a:effectLst/>
                          <a:latin typeface="Arial" charset="0"/>
                          <a:ea typeface="MS PGothic" charset="0"/>
                          <a:cs typeface="MS PGothic" charset="0"/>
                        </a:rPr>
                        <a:t>-2</a:t>
                      </a:r>
                      <a:endParaRPr kumimoji="0" lang="en-US" sz="24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ea typeface="MS PGothic" charset="0"/>
                          <a:cs typeface="MS PGothic" charset="0"/>
                        </a:rPr>
                        <a:t>deci</a:t>
                      </a:r>
                      <a:endParaRPr kumimoji="0" lang="en-US" sz="24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ea typeface="MS PGothic" charset="0"/>
                          <a:cs typeface="MS PGothic" charset="0"/>
                        </a:rPr>
                        <a:t>d</a:t>
                      </a:r>
                      <a:endParaRPr kumimoji="0" lang="en-US" sz="24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cap="none" normalizeH="0" baseline="0" dirty="0">
                          <a:ln>
                            <a:noFill/>
                          </a:ln>
                          <a:solidFill>
                            <a:schemeClr val="tx1"/>
                          </a:solidFill>
                          <a:effectLst/>
                          <a:latin typeface="Arial" charset="0"/>
                          <a:ea typeface="MS PGothic" charset="0"/>
                          <a:cs typeface="MS PGothic" charset="0"/>
                        </a:rPr>
                        <a:t>10</a:t>
                      </a:r>
                      <a:r>
                        <a:rPr kumimoji="0" lang="en-US" sz="2400" b="0" i="0" u="none" strike="noStrike" cap="none" normalizeH="0" baseline="30000" dirty="0">
                          <a:ln>
                            <a:noFill/>
                          </a:ln>
                          <a:solidFill>
                            <a:schemeClr val="tx1"/>
                          </a:solidFill>
                          <a:effectLst/>
                          <a:latin typeface="Arial" charset="0"/>
                          <a:ea typeface="MS PGothic" charset="0"/>
                          <a:cs typeface="MS PGothic" charset="0"/>
                        </a:rPr>
                        <a:t>-1</a:t>
                      </a:r>
                      <a:endParaRPr kumimoji="0" lang="en-US" sz="24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2148541" y="68735"/>
            <a:ext cx="8229600" cy="990600"/>
          </a:xfrm>
        </p:spPr>
        <p:txBody>
          <a:bodyPr wrap="square" numCol="1" anchorCtr="0" compatLnSpc="1">
            <a:prstTxWarp prst="textNoShape">
              <a:avLst/>
            </a:prstTxWarp>
          </a:bodyPr>
          <a:lstStyle/>
          <a:p>
            <a:pPr eaLnBrk="1" hangingPunct="1">
              <a:defRPr/>
            </a:pPr>
            <a:r>
              <a:rPr lang="en-US" sz="3200" b="1" dirty="0">
                <a:solidFill>
                  <a:srgbClr val="000090"/>
                </a:solidFill>
                <a:ea typeface="ＭＳ Ｐゴシック" charset="-128"/>
                <a:cs typeface="ＭＳ Ｐゴシック" charset="-128"/>
              </a:rPr>
              <a:t>SI Unit Prefixes</a:t>
            </a:r>
          </a:p>
        </p:txBody>
      </p:sp>
      <p:sp>
        <p:nvSpPr>
          <p:cNvPr id="24" name="TextBox 11"/>
          <p:cNvSpPr txBox="1">
            <a:spLocks noChangeArrowheads="1"/>
          </p:cNvSpPr>
          <p:nvPr/>
        </p:nvSpPr>
        <p:spPr bwMode="auto">
          <a:xfrm>
            <a:off x="2027519" y="1535953"/>
            <a:ext cx="8229600" cy="1292662"/>
          </a:xfrm>
          <a:prstGeom prst="rect">
            <a:avLst/>
          </a:prstGeom>
          <a:noFill/>
          <a:ln>
            <a:noFill/>
          </a:ln>
        </p:spPr>
        <p:txBody>
          <a:bodyPr>
            <a:spAutoFit/>
          </a:bodyPr>
          <a:lstStyle>
            <a:lvl1pPr>
              <a:defRPr sz="2400">
                <a:solidFill>
                  <a:schemeClr val="tx1"/>
                </a:solidFill>
                <a:latin typeface="Arial" charset="0"/>
                <a:ea typeface="MS PGothic" charset="0"/>
                <a:cs typeface="MS PGothic" charset="0"/>
              </a:defRPr>
            </a:lvl1pPr>
            <a:lvl2pPr>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457189" indent="-457189">
              <a:buFont typeface="Arial"/>
              <a:buChar char="•"/>
              <a:defRPr/>
            </a:pPr>
            <a:r>
              <a:rPr lang="en-US" sz="2600" dirty="0"/>
              <a:t>Fractional or multiple SI units are named using a prefix and the name of the base unit.</a:t>
            </a:r>
          </a:p>
          <a:p>
            <a:pPr eaLnBrk="1" hangingPunct="1">
              <a:defRPr/>
            </a:pPr>
            <a:endParaRPr lang="en-US" sz="2600"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4089" y="287723"/>
            <a:ext cx="1226435" cy="833592"/>
          </a:xfrm>
          <a:prstGeom prst="rect">
            <a:avLst/>
          </a:prstGeom>
        </p:spPr>
      </p:pic>
      <p:graphicFrame>
        <p:nvGraphicFramePr>
          <p:cNvPr id="7" name="Table 6"/>
          <p:cNvGraphicFramePr>
            <a:graphicFrameLocks noGrp="1"/>
          </p:cNvGraphicFramePr>
          <p:nvPr/>
        </p:nvGraphicFramePr>
        <p:xfrm>
          <a:off x="2283011" y="2831344"/>
          <a:ext cx="6400800" cy="2651875"/>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336800">
                  <a:extLst>
                    <a:ext uri="{9D8B030D-6E8A-4147-A177-3AD203B41FA5}">
                      <a16:colId xmlns:a16="http://schemas.microsoft.com/office/drawing/2014/main" val="20002"/>
                    </a:ext>
                  </a:extLst>
                </a:gridCol>
              </a:tblGrid>
              <a:tr h="8229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MS PGothic" charset="0"/>
                          <a:cs typeface="MS PGothic" charset="0"/>
                        </a:rPr>
                        <a:t>Prefix</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MS PGothic" charset="0"/>
                          <a:cs typeface="MS PGothic" charset="0"/>
                        </a:rPr>
                        <a:t>Symbol</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MS PGothic" charset="0"/>
                          <a:cs typeface="MS PGothic" charset="0"/>
                        </a:rPr>
                        <a:t>Factor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4572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MS PGothic" charset="0"/>
                          <a:cs typeface="MS PGothic" charset="0"/>
                        </a:rPr>
                        <a:t>kilo</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ea typeface="MS PGothic" charset="0"/>
                          <a:cs typeface="MS PGothic" charset="0"/>
                        </a:rPr>
                        <a:t>k</a:t>
                      </a:r>
                      <a:endParaRPr kumimoji="0" lang="en-US" sz="24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MS PGothic" charset="0"/>
                          <a:cs typeface="MS PGothic" charset="0"/>
                        </a:rPr>
                        <a:t>10</a:t>
                      </a:r>
                      <a:r>
                        <a:rPr kumimoji="0" lang="en-US" sz="2400" b="0" i="0" u="none" strike="noStrike" cap="none" normalizeH="0" baseline="30000" dirty="0">
                          <a:ln>
                            <a:noFill/>
                          </a:ln>
                          <a:solidFill>
                            <a:schemeClr val="tx1"/>
                          </a:solidFill>
                          <a:effectLst/>
                          <a:latin typeface="Arial" charset="0"/>
                          <a:ea typeface="MS PGothic" charset="0"/>
                          <a:cs typeface="MS PGothic" charset="0"/>
                        </a:rPr>
                        <a:t>3</a:t>
                      </a:r>
                      <a:endParaRPr kumimoji="0" lang="en-US" sz="24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MS PGothic" charset="0"/>
                          <a:cs typeface="MS PGothic" charset="0"/>
                        </a:rPr>
                        <a:t>mega</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MS PGothic" charset="0"/>
                          <a:cs typeface="MS PGothic" charset="0"/>
                        </a:rPr>
                        <a:t>M</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MS PGothic" charset="0"/>
                          <a:cs typeface="MS PGothic" charset="0"/>
                        </a:rPr>
                        <a:t>10</a:t>
                      </a:r>
                      <a:r>
                        <a:rPr kumimoji="0" lang="en-US" sz="2400" b="0" i="0" u="none" strike="noStrike" cap="none" normalizeH="0" baseline="30000" dirty="0">
                          <a:ln>
                            <a:noFill/>
                          </a:ln>
                          <a:solidFill>
                            <a:schemeClr val="tx1"/>
                          </a:solidFill>
                          <a:effectLst/>
                          <a:latin typeface="Arial" charset="0"/>
                          <a:ea typeface="MS PGothic" charset="0"/>
                          <a:cs typeface="MS PGothic" charset="0"/>
                        </a:rPr>
                        <a:t>6</a:t>
                      </a:r>
                      <a:endParaRPr kumimoji="0" lang="en-US" sz="24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ea typeface="MS PGothic" charset="0"/>
                          <a:cs typeface="MS PGothic" charset="0"/>
                        </a:rPr>
                        <a:t>giga</a:t>
                      </a:r>
                      <a:endParaRPr kumimoji="0" lang="en-US" sz="24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a:ea typeface="MS PGothic" charset="0"/>
                          <a:cs typeface="MS PGothic" charset="0"/>
                        </a:rPr>
                        <a:t>G</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MS PGothic" charset="0"/>
                          <a:cs typeface="MS PGothic" charset="0"/>
                        </a:rPr>
                        <a:t>10</a:t>
                      </a:r>
                      <a:r>
                        <a:rPr kumimoji="0" lang="en-US" sz="2400" b="0" i="0" u="none" strike="noStrike" cap="none" normalizeH="0" baseline="30000" dirty="0">
                          <a:ln>
                            <a:noFill/>
                          </a:ln>
                          <a:solidFill>
                            <a:schemeClr val="tx1"/>
                          </a:solidFill>
                          <a:effectLst/>
                          <a:latin typeface="Arial" charset="0"/>
                          <a:ea typeface="MS PGothic" charset="0"/>
                          <a:cs typeface="MS PGothic" charset="0"/>
                        </a:rPr>
                        <a:t>9</a:t>
                      </a:r>
                      <a:endParaRPr kumimoji="0" lang="en-US" sz="24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ea typeface="MS PGothic" charset="0"/>
                          <a:cs typeface="MS PGothic" charset="0"/>
                        </a:rPr>
                        <a:t>tera</a:t>
                      </a:r>
                      <a:endParaRPr kumimoji="0" lang="en-US" sz="24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MS PGothic" charset="0"/>
                          <a:cs typeface="MS PGothic" charset="0"/>
                        </a:rPr>
                        <a:t>T</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MS PGothic" charset="0"/>
                          <a:cs typeface="MS PGothic" charset="0"/>
                        </a:rPr>
                        <a:t>10</a:t>
                      </a:r>
                      <a:r>
                        <a:rPr kumimoji="0" lang="en-US" sz="2400" b="0" i="0" u="none" strike="noStrike" cap="none" normalizeH="0" baseline="30000" dirty="0">
                          <a:ln>
                            <a:noFill/>
                          </a:ln>
                          <a:solidFill>
                            <a:schemeClr val="tx1"/>
                          </a:solidFill>
                          <a:effectLst/>
                          <a:latin typeface="Arial" charset="0"/>
                          <a:ea typeface="MS PGothic" charset="0"/>
                          <a:cs typeface="MS PGothic" charset="0"/>
                        </a:rPr>
                        <a:t>12</a:t>
                      </a:r>
                      <a:endParaRPr kumimoji="0" lang="en-US" sz="2400" b="0" i="0" u="none" strike="noStrike" cap="none" normalizeH="0" baseline="0" dirty="0">
                        <a:ln>
                          <a:noFill/>
                        </a:ln>
                        <a:solidFill>
                          <a:schemeClr val="tx1"/>
                        </a:solidFill>
                        <a:effectLst/>
                        <a:latin typeface="Arial" charset="0"/>
                        <a:ea typeface="MS PGothic" charset="0"/>
                        <a:cs typeface="MS PGothic"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276515" y="801636"/>
            <a:ext cx="5791200" cy="732440"/>
          </a:xfrm>
        </p:spPr>
        <p:txBody>
          <a:bodyPr wrap="square" numCol="1" anchorCtr="0" compatLnSpc="1">
            <a:prstTxWarp prst="textNoShape">
              <a:avLst/>
            </a:prstTxWarp>
          </a:bodyPr>
          <a:lstStyle/>
          <a:p>
            <a:pPr eaLnBrk="1" hangingPunct="1">
              <a:defRPr/>
            </a:pPr>
            <a:r>
              <a:rPr lang="en-US" b="1" dirty="0">
                <a:solidFill>
                  <a:schemeClr val="tx1"/>
                </a:solidFill>
                <a:ea typeface="ＭＳ Ｐゴシック" charset="-128"/>
                <a:cs typeface="ＭＳ Ｐゴシック" charset="-128"/>
              </a:rPr>
              <a:t>Common SI Base Units: </a:t>
            </a:r>
            <a:r>
              <a:rPr lang="en-US" b="1" dirty="0">
                <a:solidFill>
                  <a:srgbClr val="000090"/>
                </a:solidFill>
                <a:ea typeface="ＭＳ Ｐゴシック" charset="-128"/>
                <a:cs typeface="ＭＳ Ｐゴシック" charset="-128"/>
              </a:rPr>
              <a:t>Length</a:t>
            </a:r>
          </a:p>
        </p:txBody>
      </p:sp>
      <p:sp>
        <p:nvSpPr>
          <p:cNvPr id="70659" name="Rectangle 3"/>
          <p:cNvSpPr>
            <a:spLocks noGrp="1" noChangeArrowheads="1"/>
          </p:cNvSpPr>
          <p:nvPr>
            <p:ph idx="1"/>
          </p:nvPr>
        </p:nvSpPr>
        <p:spPr>
          <a:xfrm>
            <a:off x="794478" y="1946837"/>
            <a:ext cx="10403173" cy="4911163"/>
          </a:xfrm>
        </p:spPr>
        <p:txBody>
          <a:bodyPr>
            <a:normAutofit/>
          </a:bodyPr>
          <a:lstStyle/>
          <a:p>
            <a:pPr eaLnBrk="1" hangingPunct="1">
              <a:buClrTx/>
              <a:buFont typeface="Arial"/>
              <a:buChar char="•"/>
            </a:pPr>
            <a:r>
              <a:rPr lang="en-US" sz="2800" b="1" dirty="0">
                <a:solidFill>
                  <a:srgbClr val="000090"/>
                </a:solidFill>
                <a:latin typeface="Arial" charset="0"/>
                <a:ea typeface="MS PGothic" charset="0"/>
              </a:rPr>
              <a:t> The SI unit of length is the meter (</a:t>
            </a:r>
            <a:r>
              <a:rPr lang="en-US" sz="2800" b="1" dirty="0" err="1">
                <a:solidFill>
                  <a:srgbClr val="000090"/>
                </a:solidFill>
                <a:latin typeface="Arial" charset="0"/>
                <a:ea typeface="MS PGothic" charset="0"/>
              </a:rPr>
              <a:t>m</a:t>
            </a:r>
            <a:r>
              <a:rPr lang="en-US" sz="2800" b="1" dirty="0">
                <a:solidFill>
                  <a:srgbClr val="000090"/>
                </a:solidFill>
                <a:latin typeface="Arial" charset="0"/>
                <a:ea typeface="MS PGothic" charset="0"/>
              </a:rPr>
              <a:t>).</a:t>
            </a:r>
          </a:p>
          <a:p>
            <a:pPr eaLnBrk="1" hangingPunct="1">
              <a:buClrTx/>
              <a:buFont typeface="Arial"/>
              <a:buChar char="•"/>
            </a:pPr>
            <a:endParaRPr lang="en-US" sz="2800" b="1" dirty="0">
              <a:solidFill>
                <a:srgbClr val="000090"/>
              </a:solidFill>
              <a:latin typeface="Arial" charset="0"/>
              <a:ea typeface="MS PGothic" charset="0"/>
            </a:endParaRPr>
          </a:p>
          <a:p>
            <a:pPr eaLnBrk="1" hangingPunct="1">
              <a:buClrTx/>
              <a:buFont typeface="Arial"/>
              <a:buChar char="•"/>
            </a:pPr>
            <a:r>
              <a:rPr lang="en-US" sz="2400" dirty="0">
                <a:latin typeface="Arial" charset="0"/>
                <a:ea typeface="MS PGothic" charset="0"/>
              </a:rPr>
              <a:t> The meter was originally intended to be 1/10,000,000 of the distance from the North Pole to the equator. </a:t>
            </a:r>
          </a:p>
          <a:p>
            <a:pPr eaLnBrk="1" hangingPunct="1">
              <a:buClrTx/>
              <a:buFont typeface="Arial"/>
              <a:buChar char="•"/>
            </a:pPr>
            <a:endParaRPr lang="en-US" sz="2400" dirty="0">
              <a:latin typeface="Arial" charset="0"/>
              <a:ea typeface="MS PGothic" charset="0"/>
            </a:endParaRPr>
          </a:p>
          <a:p>
            <a:pPr eaLnBrk="1" hangingPunct="1">
              <a:buClrTx/>
              <a:buFont typeface="Arial"/>
              <a:buChar char="•"/>
            </a:pPr>
            <a:r>
              <a:rPr lang="en-US" sz="2400" dirty="0">
                <a:latin typeface="Arial" charset="0"/>
                <a:ea typeface="MS PGothic" charset="0"/>
              </a:rPr>
              <a:t> A meter is now defined as the distance light travels in a vacuum in 1/299,792,458 of one second.</a:t>
            </a:r>
          </a:p>
          <a:p>
            <a:pPr eaLnBrk="1" hangingPunct="1">
              <a:buClrTx/>
              <a:buFont typeface="Arial"/>
              <a:buChar char="•"/>
            </a:pPr>
            <a:endParaRPr lang="en-US" sz="2400" dirty="0">
              <a:latin typeface="Arial" charset="0"/>
              <a:ea typeface="MS PGothic" charset="0"/>
            </a:endParaRPr>
          </a:p>
          <a:p>
            <a:pPr eaLnBrk="1" hangingPunct="1">
              <a:buClrTx/>
              <a:buFont typeface="Arial"/>
              <a:buChar char="•"/>
            </a:pPr>
            <a:r>
              <a:rPr lang="en-US" sz="2400" dirty="0">
                <a:latin typeface="Arial" charset="0"/>
                <a:ea typeface="MS PGothic" charset="0"/>
              </a:rPr>
              <a:t> A meter is about three inches longer than a yard. </a:t>
            </a:r>
          </a:p>
          <a:p>
            <a:pPr lvl="1" eaLnBrk="1" hangingPunct="1">
              <a:buClrTx/>
              <a:buFont typeface="Arial"/>
              <a:buChar char="•"/>
            </a:pPr>
            <a:endParaRPr lang="en-US" sz="2400" dirty="0">
              <a:latin typeface="Arial" charset="0"/>
              <a:ea typeface="MS PGothic" charset="0"/>
            </a:endParaRPr>
          </a:p>
          <a:p>
            <a:pPr lvl="1" eaLnBrk="1" hangingPunct="1">
              <a:buClrTx/>
              <a:buFont typeface="Arial"/>
              <a:buChar char="•"/>
            </a:pPr>
            <a:endParaRPr lang="en-US" sz="2400" dirty="0">
              <a:latin typeface="Arial" charset="0"/>
              <a:ea typeface="MS PGothic" charset="0"/>
            </a:endParaRPr>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71216" y="1110298"/>
            <a:ext cx="1226435" cy="833592"/>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2"/>
          </p:nvPr>
        </p:nvSpPr>
        <p:spPr bwMode="auto">
          <a:xfrm rot="16200000">
            <a:off x="9568819" y="1057424"/>
            <a:ext cx="131572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0777" indent="-37473588">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189" eaLnBrk="0" fontAlgn="base" hangingPunct="0">
              <a:spcBef>
                <a:spcPct val="0"/>
              </a:spcBef>
              <a:spcAft>
                <a:spcPct val="0"/>
              </a:spcAft>
              <a:defRPr sz="2400">
                <a:solidFill>
                  <a:schemeClr val="tx1"/>
                </a:solidFill>
                <a:latin typeface="Arial" charset="0"/>
                <a:ea typeface="MS PGothic" charset="0"/>
                <a:cs typeface="MS PGothic" charset="0"/>
              </a:defRPr>
            </a:lvl6pPr>
            <a:lvl7pPr marL="914377" eaLnBrk="0" fontAlgn="base" hangingPunct="0">
              <a:spcBef>
                <a:spcPct val="0"/>
              </a:spcBef>
              <a:spcAft>
                <a:spcPct val="0"/>
              </a:spcAft>
              <a:defRPr sz="2400">
                <a:solidFill>
                  <a:schemeClr val="tx1"/>
                </a:solidFill>
                <a:latin typeface="Arial" charset="0"/>
                <a:ea typeface="MS PGothic" charset="0"/>
                <a:cs typeface="MS PGothic" charset="0"/>
              </a:defRPr>
            </a:lvl7pPr>
            <a:lvl8pPr marL="1371566" eaLnBrk="0" fontAlgn="base" hangingPunct="0">
              <a:spcBef>
                <a:spcPct val="0"/>
              </a:spcBef>
              <a:spcAft>
                <a:spcPct val="0"/>
              </a:spcAft>
              <a:defRPr sz="2400">
                <a:solidFill>
                  <a:schemeClr val="tx1"/>
                </a:solidFill>
                <a:latin typeface="Arial" charset="0"/>
                <a:ea typeface="MS PGothic" charset="0"/>
                <a:cs typeface="MS PGothic" charset="0"/>
              </a:defRPr>
            </a:lvl8pPr>
            <a:lvl9pPr marL="1828754"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8710AC0-A8E4-A143-AA72-45F1255E5D18}" type="slidenum">
              <a:rPr lang="en-US" sz="1400">
                <a:solidFill>
                  <a:srgbClr val="FFFFFF"/>
                </a:solidFill>
              </a:rPr>
              <a:pPr/>
              <a:t>74</a:t>
            </a:fld>
            <a:endParaRPr lang="en-US" sz="1400">
              <a:solidFill>
                <a:srgbClr val="FFFFFF"/>
              </a:solidFill>
            </a:endParaRPr>
          </a:p>
        </p:txBody>
      </p:sp>
      <p:pic>
        <p:nvPicPr>
          <p:cNvPr id="74755" name="Picture Placeholder 1" descr="CNX_Chem_01_04_MYdCmIn.jpg"/>
          <p:cNvPicPr>
            <a:picLocks noChangeAspect="1"/>
          </p:cNvPicPr>
          <p:nvPr/>
        </p:nvPicPr>
        <p:blipFill>
          <a:blip r:embed="rId2" cstate="email">
            <a:extLst>
              <a:ext uri="{28A0092B-C50C-407E-A947-70E740481C1C}">
                <a14:useLocalDpi xmlns:a14="http://schemas.microsoft.com/office/drawing/2010/main" val="0"/>
              </a:ext>
            </a:extLst>
          </a:blip>
          <a:srcRect l="609" r="-1051"/>
          <a:stretch>
            <a:fillRect/>
          </a:stretch>
        </p:blipFill>
        <p:spPr bwMode="auto">
          <a:xfrm>
            <a:off x="1752600" y="1145981"/>
            <a:ext cx="9031288"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6"/>
          <p:cNvSpPr txBox="1">
            <a:spLocks/>
          </p:cNvSpPr>
          <p:nvPr/>
        </p:nvSpPr>
        <p:spPr>
          <a:xfrm>
            <a:off x="1981200" y="5946584"/>
            <a:ext cx="8062912" cy="1166383"/>
          </a:xfrm>
          <a:prstGeom prst="rect">
            <a:avLst/>
          </a:prstGeom>
        </p:spPr>
        <p:txBody>
          <a:bodyPr>
            <a:normAutofit/>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S PGothic" panose="020B0600070205080204" pitchFamily="34" charset="-128"/>
                <a:cs typeface="MS PGothic" charset="0"/>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S PGothic" panose="020B0600070205080204" pitchFamily="34" charset="-128"/>
                <a:cs typeface="MS PGothic" charset="0"/>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S PGothic" panose="020B0600070205080204" pitchFamily="34" charset="-128"/>
                <a:cs typeface="MS PGothic" charset="0"/>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S PGothic" panose="020B0600070205080204" pitchFamily="34" charset="-128"/>
                <a:cs typeface="MS PGothic" charset="0"/>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S PGothic" panose="020B0600070205080204" pitchFamily="34" charset="-128"/>
                <a:cs typeface="MS PGothic"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600"/>
              <a:t>The relative lengths of 1 m, 1 yd, 1 cm, and 1 in. are shown (not actual size), as well as comparisons of 2.54 cm and 1 in., and of 1 m and 1.094 yd.</a:t>
            </a:r>
            <a:endParaRPr lang="en-US" sz="1600"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4089" y="287723"/>
            <a:ext cx="1226435" cy="833592"/>
          </a:xfrm>
          <a:prstGeom prst="rect">
            <a:avLst/>
          </a:prstGeom>
        </p:spPr>
      </p:pic>
      <p:sp>
        <p:nvSpPr>
          <p:cNvPr id="7" name="Rectangle 2"/>
          <p:cNvSpPr>
            <a:spLocks noGrp="1" noChangeArrowheads="1"/>
          </p:cNvSpPr>
          <p:nvPr>
            <p:ph type="title"/>
          </p:nvPr>
        </p:nvSpPr>
        <p:spPr>
          <a:xfrm>
            <a:off x="2246796" y="447171"/>
            <a:ext cx="5791200" cy="514696"/>
          </a:xfrm>
        </p:spPr>
        <p:txBody>
          <a:bodyPr wrap="square" numCol="1" anchorCtr="0" compatLnSpc="1">
            <a:prstTxWarp prst="textNoShape">
              <a:avLst/>
            </a:prstTxWarp>
            <a:normAutofit fontScale="90000"/>
          </a:bodyPr>
          <a:lstStyle/>
          <a:p>
            <a:pPr eaLnBrk="1" hangingPunct="1">
              <a:defRPr/>
            </a:pPr>
            <a:r>
              <a:rPr lang="en-US" sz="2800" b="1" dirty="0">
                <a:solidFill>
                  <a:srgbClr val="000090"/>
                </a:solidFill>
                <a:ea typeface="ＭＳ Ｐゴシック" charset="-128"/>
                <a:cs typeface="ＭＳ Ｐゴシック" charset="-128"/>
              </a:rPr>
              <a:t>Relative lengths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584616" y="1821337"/>
            <a:ext cx="10433154" cy="5198677"/>
          </a:xfrm>
        </p:spPr>
        <p:txBody>
          <a:bodyPr>
            <a:normAutofit/>
          </a:bodyPr>
          <a:lstStyle/>
          <a:p>
            <a:pPr eaLnBrk="1" hangingPunct="1">
              <a:buClrTx/>
              <a:buFont typeface="Arial"/>
              <a:buChar char="•"/>
            </a:pPr>
            <a:r>
              <a:rPr lang="en-US" sz="2600" b="1" dirty="0">
                <a:solidFill>
                  <a:srgbClr val="008000"/>
                </a:solidFill>
                <a:latin typeface="Arial" charset="0"/>
                <a:ea typeface="MS PGothic" charset="0"/>
              </a:rPr>
              <a:t> The SI unit of mass is the kilogram (kg). </a:t>
            </a:r>
          </a:p>
          <a:p>
            <a:pPr eaLnBrk="1" hangingPunct="1">
              <a:buClrTx/>
              <a:buFont typeface="Arial"/>
              <a:buChar char="•"/>
            </a:pPr>
            <a:endParaRPr lang="en-US" sz="2600" b="1" dirty="0">
              <a:solidFill>
                <a:srgbClr val="000090"/>
              </a:solidFill>
              <a:latin typeface="Arial" charset="0"/>
              <a:ea typeface="MS PGothic" charset="0"/>
            </a:endParaRPr>
          </a:p>
          <a:p>
            <a:pPr eaLnBrk="1" hangingPunct="1">
              <a:buClrTx/>
              <a:buFont typeface="Arial"/>
              <a:buChar char="•"/>
            </a:pPr>
            <a:r>
              <a:rPr lang="en-US" sz="2600" dirty="0">
                <a:latin typeface="Arial" charset="0"/>
                <a:ea typeface="MS PGothic" charset="0"/>
              </a:rPr>
              <a:t> A kilogram was originally defined as the mass of a liter of water.</a:t>
            </a:r>
          </a:p>
          <a:p>
            <a:pPr eaLnBrk="1" hangingPunct="1">
              <a:buClrTx/>
              <a:buFont typeface="Arial"/>
              <a:buChar char="•"/>
            </a:pPr>
            <a:endParaRPr lang="en-US" sz="2600" dirty="0">
              <a:latin typeface="Arial" charset="0"/>
              <a:ea typeface="MS PGothic" charset="0"/>
            </a:endParaRPr>
          </a:p>
          <a:p>
            <a:pPr eaLnBrk="1" hangingPunct="1">
              <a:buClrTx/>
              <a:buFont typeface="Arial"/>
              <a:buChar char="•"/>
            </a:pPr>
            <a:r>
              <a:rPr lang="en-US" sz="2600" dirty="0">
                <a:latin typeface="Arial" charset="0"/>
                <a:ea typeface="MS PGothic" charset="0"/>
              </a:rPr>
              <a:t> It is now defined by a certain cylinder of platinum-iridium alloy, which is kept in France.</a:t>
            </a:r>
            <a:endParaRPr lang="ka-GE" sz="2600" dirty="0">
              <a:latin typeface="Arial" charset="0"/>
              <a:ea typeface="MS PGothic" charset="0"/>
            </a:endParaRPr>
          </a:p>
          <a:p>
            <a:pPr marL="342900" indent="-342900" algn="l">
              <a:buFont typeface="Arial" panose="020B0604020202020204" pitchFamily="34" charset="0"/>
              <a:buChar char="•"/>
            </a:pPr>
            <a:r>
              <a:rPr lang="en-US" sz="2400" b="0" i="0" u="none" strike="noStrike" baseline="0" dirty="0"/>
              <a:t>Any object with the same mass as this cylinder is said</a:t>
            </a:r>
            <a:r>
              <a:rPr lang="ka-GE" sz="2400" b="0" i="0" u="none" strike="noStrike" baseline="0" dirty="0"/>
              <a:t> </a:t>
            </a:r>
            <a:r>
              <a:rPr lang="en-US" sz="2400" b="0" i="0" u="none" strike="noStrike" baseline="0" dirty="0"/>
              <a:t>to have a mass of 1 kilogram. One kilogram is about 2.2 pounds. The gram (g) is exactly equal to 1/1000 of the mass</a:t>
            </a:r>
            <a:r>
              <a:rPr lang="ka-GE" sz="2400" b="0" i="0" u="none" strike="noStrike" baseline="0" dirty="0"/>
              <a:t> </a:t>
            </a:r>
            <a:r>
              <a:rPr lang="en-US" sz="2400" b="0" i="0" u="none" strike="noStrike" baseline="0" dirty="0"/>
              <a:t>of the kilogram (10</a:t>
            </a:r>
            <a:r>
              <a:rPr lang="en-US" sz="2400" b="0" i="0" u="none" strike="noStrike" baseline="30000" dirty="0"/>
              <a:t>−3</a:t>
            </a:r>
            <a:r>
              <a:rPr lang="en-US" sz="2400" b="0" i="0" u="none" strike="noStrike" baseline="0" dirty="0"/>
              <a:t> kg).</a:t>
            </a:r>
            <a:endParaRPr lang="en-US" sz="2400" dirty="0">
              <a:ea typeface="MS PGothic" charset="0"/>
            </a:endParaRPr>
          </a:p>
          <a:p>
            <a:pPr eaLnBrk="1" hangingPunct="1">
              <a:buClrTx/>
              <a:buFont typeface="Arial"/>
              <a:buChar char="•"/>
            </a:pPr>
            <a:endParaRPr lang="en-US" sz="2400" dirty="0">
              <a:ea typeface="MS PGothic" charset="0"/>
            </a:endParaRPr>
          </a:p>
          <a:p>
            <a:pPr eaLnBrk="1" hangingPunct="1">
              <a:buClrTx/>
            </a:pPr>
            <a:endParaRPr lang="en-US" sz="2400" dirty="0">
              <a:latin typeface="Arial" charset="0"/>
              <a:ea typeface="MS PGothic" charset="0"/>
            </a:endParaRPr>
          </a:p>
          <a:p>
            <a:pPr lvl="1" eaLnBrk="1" hangingPunct="1">
              <a:buClrTx/>
              <a:buFont typeface="Arial"/>
              <a:buChar char="•"/>
            </a:pPr>
            <a:endParaRPr lang="en-US" sz="2400" dirty="0">
              <a:latin typeface="Arial" charset="0"/>
              <a:ea typeface="MS PGothic" charset="0"/>
            </a:endParaRPr>
          </a:p>
        </p:txBody>
      </p:sp>
      <p:sp>
        <p:nvSpPr>
          <p:cNvPr id="41" name="Rectangle 2"/>
          <p:cNvSpPr>
            <a:spLocks noGrp="1" noChangeArrowheads="1"/>
          </p:cNvSpPr>
          <p:nvPr>
            <p:ph type="title"/>
          </p:nvPr>
        </p:nvSpPr>
        <p:spPr>
          <a:xfrm>
            <a:off x="702748" y="1013015"/>
            <a:ext cx="5393252" cy="533331"/>
          </a:xfrm>
        </p:spPr>
        <p:txBody>
          <a:bodyPr wrap="square" numCol="1" anchorCtr="0" compatLnSpc="1">
            <a:prstTxWarp prst="textNoShape">
              <a:avLst/>
            </a:prstTxWarp>
          </a:bodyPr>
          <a:lstStyle/>
          <a:p>
            <a:pPr eaLnBrk="1" hangingPunct="1">
              <a:defRPr/>
            </a:pPr>
            <a:r>
              <a:rPr lang="en-US" b="1" dirty="0">
                <a:solidFill>
                  <a:schemeClr val="tx1"/>
                </a:solidFill>
                <a:ea typeface="ＭＳ Ｐゴシック" charset="-128"/>
                <a:cs typeface="ＭＳ Ｐゴシック" charset="-128"/>
              </a:rPr>
              <a:t>Common SI Base Units: </a:t>
            </a:r>
            <a:r>
              <a:rPr lang="en-US" b="1" dirty="0">
                <a:solidFill>
                  <a:srgbClr val="008000"/>
                </a:solidFill>
                <a:ea typeface="ＭＳ Ｐゴシック" charset="-128"/>
                <a:cs typeface="ＭＳ Ｐゴシック" charset="-128"/>
              </a:rPr>
              <a:t>Mass</a:t>
            </a:r>
          </a:p>
        </p:txBody>
      </p:sp>
      <p:pic>
        <p:nvPicPr>
          <p:cNvPr id="5" name="Picture 4"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60524" y="850250"/>
            <a:ext cx="1226435" cy="833592"/>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t>Kilogram</a:t>
            </a:r>
          </a:p>
        </p:txBody>
      </p:sp>
      <p:pic>
        <p:nvPicPr>
          <p:cNvPr id="2" name="Picture Placeholder 1" descr="CNX_Chem_01_04_Kilogram.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90" r="-4290"/>
          <a:stretch>
            <a:fillRect/>
          </a:stretch>
        </p:blipFill>
        <p:spPr>
          <a:xfrm>
            <a:off x="1981202" y="1108078"/>
            <a:ext cx="4032251" cy="5256213"/>
          </a:xfrm>
        </p:spPr>
      </p:pic>
      <p:sp>
        <p:nvSpPr>
          <p:cNvPr id="14" name="Text Placeholder 13"/>
          <p:cNvSpPr>
            <a:spLocks noGrp="1"/>
          </p:cNvSpPr>
          <p:nvPr>
            <p:ph type="body" sz="quarter" idx="14"/>
          </p:nvPr>
        </p:nvSpPr>
        <p:spPr>
          <a:xfrm>
            <a:off x="6297609" y="2273101"/>
            <a:ext cx="4555269" cy="3573063"/>
          </a:xfrm>
        </p:spPr>
        <p:txBody>
          <a:bodyPr>
            <a:noAutofit/>
          </a:bodyPr>
          <a:lstStyle/>
          <a:p>
            <a:r>
              <a:rPr lang="en-US" sz="2800" dirty="0">
                <a:solidFill>
                  <a:schemeClr val="tx1"/>
                </a:solidFill>
              </a:rPr>
              <a:t>This replica prototype kilogram is housed at the National Institute of Standards and Technology (NIST) in Maryland. (credit: National Institutes of Standards and Technology)</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4089" y="227959"/>
            <a:ext cx="1226435" cy="833592"/>
          </a:xfrm>
          <a:prstGeom prst="rect">
            <a:avLst/>
          </a:prstGeom>
        </p:spPr>
      </p:pic>
    </p:spTree>
    <p:extLst>
      <p:ext uri="{BB962C8B-B14F-4D97-AF65-F5344CB8AC3E}">
        <p14:creationId xmlns:p14="http://schemas.microsoft.com/office/powerpoint/2010/main" val="32850963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idx="1"/>
          </p:nvPr>
        </p:nvSpPr>
        <p:spPr>
          <a:xfrm>
            <a:off x="479685" y="1218559"/>
            <a:ext cx="10957810" cy="5385857"/>
          </a:xfrm>
        </p:spPr>
        <p:txBody>
          <a:bodyPr>
            <a:noAutofit/>
          </a:bodyPr>
          <a:lstStyle/>
          <a:p>
            <a:pPr>
              <a:buClr>
                <a:schemeClr val="tx1"/>
              </a:buClr>
              <a:buFont typeface="Arial"/>
              <a:buChar char="•"/>
            </a:pPr>
            <a:r>
              <a:rPr lang="en-US" sz="2400" b="1" dirty="0">
                <a:solidFill>
                  <a:srgbClr val="660066"/>
                </a:solidFill>
                <a:latin typeface="Times New Roman"/>
                <a:ea typeface="MS PGothic" charset="0"/>
              </a:rPr>
              <a:t> </a:t>
            </a:r>
            <a:r>
              <a:rPr lang="en-US" sz="3600" b="1" i="0" u="none" strike="noStrike" baseline="0" dirty="0">
                <a:solidFill>
                  <a:srgbClr val="FF0000"/>
                </a:solidFill>
              </a:rPr>
              <a:t>Temperature is an intensive property.</a:t>
            </a:r>
            <a:endParaRPr lang="ka-GE" sz="3600" b="1" dirty="0">
              <a:solidFill>
                <a:srgbClr val="FF0000"/>
              </a:solidFill>
              <a:ea typeface="MS PGothic" charset="0"/>
            </a:endParaRPr>
          </a:p>
          <a:p>
            <a:pPr>
              <a:buClr>
                <a:schemeClr val="tx1"/>
              </a:buClr>
              <a:buFont typeface="Arial"/>
              <a:buChar char="•"/>
            </a:pPr>
            <a:r>
              <a:rPr lang="en-US" sz="3200" b="1" dirty="0">
                <a:solidFill>
                  <a:srgbClr val="660066"/>
                </a:solidFill>
                <a:ea typeface="MS PGothic" charset="0"/>
              </a:rPr>
              <a:t>The SI unit of temperature is the Kelvin (K).</a:t>
            </a:r>
          </a:p>
          <a:p>
            <a:pPr marL="0" lvl="3" indent="0">
              <a:spcAft>
                <a:spcPts val="600"/>
              </a:spcAft>
              <a:buClr>
                <a:schemeClr val="tx1"/>
              </a:buClr>
              <a:buFont typeface="Arial"/>
              <a:buChar char="•"/>
            </a:pPr>
            <a:r>
              <a:rPr lang="en-US" sz="3200" dirty="0">
                <a:ea typeface="MS PGothic" charset="0"/>
              </a:rPr>
              <a:t> No degree word nor symbol (°) is used with Kelvin. </a:t>
            </a:r>
          </a:p>
          <a:p>
            <a:pPr marL="0" lvl="3" indent="0">
              <a:spcAft>
                <a:spcPts val="600"/>
              </a:spcAft>
              <a:buClr>
                <a:schemeClr val="tx1"/>
              </a:buClr>
              <a:buFont typeface="Arial"/>
              <a:buChar char="•"/>
              <a:tabLst>
                <a:tab pos="3597275" algn="l"/>
              </a:tabLst>
            </a:pPr>
            <a:r>
              <a:rPr lang="en-US" sz="3200" dirty="0">
                <a:ea typeface="MS PGothic" charset="0"/>
              </a:rPr>
              <a:t> The degree Celsius (°C) is also allowed in the SI system. </a:t>
            </a:r>
          </a:p>
          <a:p>
            <a:pPr marL="0" lvl="3" indent="0">
              <a:spcAft>
                <a:spcPts val="600"/>
              </a:spcAft>
              <a:buClr>
                <a:schemeClr val="tx1"/>
              </a:buClr>
              <a:buFont typeface="Arial"/>
              <a:buChar char="•"/>
            </a:pPr>
            <a:r>
              <a:rPr lang="en-US" sz="3200" dirty="0"/>
              <a:t> Celsius degrees are the same magnitude as those of Kelvin, but the two scales place their zeros in different places.</a:t>
            </a:r>
          </a:p>
          <a:p>
            <a:pPr marL="0" lvl="3" indent="0">
              <a:spcAft>
                <a:spcPts val="600"/>
              </a:spcAft>
              <a:buClr>
                <a:schemeClr val="tx1"/>
              </a:buClr>
              <a:buFont typeface="Arial"/>
              <a:buChar char="•"/>
            </a:pPr>
            <a:r>
              <a:rPr lang="en-US" sz="3200" dirty="0"/>
              <a:t> Water freezes at 273.15 K (0 °C) and boils at 373.15 K (100 °C).</a:t>
            </a:r>
            <a:endParaRPr lang="en-US" sz="3200" dirty="0">
              <a:ea typeface="MS PGothic" charset="0"/>
            </a:endParaRPr>
          </a:p>
          <a:p>
            <a:pPr eaLnBrk="1" hangingPunct="1">
              <a:buClr>
                <a:schemeClr val="tx1"/>
              </a:buClr>
              <a:buFont typeface="Arial"/>
              <a:buChar char="•"/>
            </a:pPr>
            <a:endParaRPr lang="en-US" sz="2400" b="1" dirty="0">
              <a:solidFill>
                <a:srgbClr val="660066"/>
              </a:solidFill>
              <a:latin typeface="Times New Roman"/>
              <a:ea typeface="MS PGothic" charset="0"/>
            </a:endParaRPr>
          </a:p>
          <a:p>
            <a:pPr eaLnBrk="1" hangingPunct="1">
              <a:buClr>
                <a:schemeClr val="tx1"/>
              </a:buClr>
              <a:buFont typeface="Arial"/>
              <a:buChar char="•"/>
            </a:pPr>
            <a:endParaRPr lang="en-US" sz="2400" dirty="0">
              <a:latin typeface="Times New Roman"/>
              <a:ea typeface="MS PGothic" charset="0"/>
            </a:endParaRPr>
          </a:p>
          <a:p>
            <a:pPr lvl="2" eaLnBrk="1" hangingPunct="1">
              <a:buClr>
                <a:schemeClr val="tx1"/>
              </a:buClr>
              <a:buFont typeface="Arial"/>
              <a:buChar char="•"/>
            </a:pPr>
            <a:endParaRPr lang="en-US" sz="2400" dirty="0">
              <a:latin typeface="Times New Roman"/>
              <a:ea typeface="MS PGothic" charset="0"/>
            </a:endParaRPr>
          </a:p>
        </p:txBody>
      </p:sp>
      <p:sp>
        <p:nvSpPr>
          <p:cNvPr id="24" name="Rectangle 2"/>
          <p:cNvSpPr>
            <a:spLocks noGrp="1" noChangeArrowheads="1"/>
          </p:cNvSpPr>
          <p:nvPr>
            <p:ph type="title"/>
          </p:nvPr>
        </p:nvSpPr>
        <p:spPr>
          <a:xfrm>
            <a:off x="1967755" y="-82171"/>
            <a:ext cx="8229600" cy="990600"/>
          </a:xfrm>
        </p:spPr>
        <p:txBody>
          <a:bodyPr wrap="square" numCol="1" anchorCtr="0" compatLnSpc="1">
            <a:prstTxWarp prst="textNoShape">
              <a:avLst/>
            </a:prstTxWarp>
            <a:normAutofit/>
          </a:bodyPr>
          <a:lstStyle/>
          <a:p>
            <a:pPr eaLnBrk="1" hangingPunct="1">
              <a:defRPr/>
            </a:pPr>
            <a:r>
              <a:rPr lang="en-US" b="1" dirty="0">
                <a:solidFill>
                  <a:schemeClr val="tx1"/>
                </a:solidFill>
                <a:ea typeface="ＭＳ Ｐゴシック" charset="-128"/>
                <a:cs typeface="ＭＳ Ｐゴシック" charset="-128"/>
              </a:rPr>
              <a:t>Common SI Base Units: </a:t>
            </a:r>
            <a:r>
              <a:rPr lang="en-US" b="1" dirty="0">
                <a:solidFill>
                  <a:srgbClr val="660066"/>
                </a:solidFill>
                <a:ea typeface="ＭＳ Ｐゴシック" charset="-128"/>
                <a:cs typeface="ＭＳ Ｐゴシック" charset="-128"/>
              </a:rPr>
              <a:t>Temperature</a:t>
            </a:r>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4089" y="227959"/>
            <a:ext cx="1226435" cy="833592"/>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idx="1"/>
          </p:nvPr>
        </p:nvSpPr>
        <p:spPr>
          <a:xfrm>
            <a:off x="923110" y="2489355"/>
            <a:ext cx="8374836" cy="3558820"/>
          </a:xfrm>
        </p:spPr>
        <p:txBody>
          <a:bodyPr>
            <a:noAutofit/>
          </a:bodyPr>
          <a:lstStyle/>
          <a:p>
            <a:pPr>
              <a:buClr>
                <a:schemeClr val="tx1"/>
              </a:buClr>
              <a:buFont typeface="Arial"/>
              <a:buChar char="•"/>
            </a:pPr>
            <a:r>
              <a:rPr lang="en-US" sz="2800" b="1" dirty="0">
                <a:solidFill>
                  <a:srgbClr val="660066"/>
                </a:solidFill>
                <a:latin typeface="Times New Roman"/>
                <a:ea typeface="MS PGothic" charset="0"/>
              </a:rPr>
              <a:t> </a:t>
            </a:r>
            <a:r>
              <a:rPr lang="en-US" sz="2800" b="1" dirty="0">
                <a:solidFill>
                  <a:srgbClr val="FF0000"/>
                </a:solidFill>
                <a:ea typeface="MS PGothic" charset="0"/>
              </a:rPr>
              <a:t>The SI unit of time is the second (</a:t>
            </a:r>
            <a:r>
              <a:rPr lang="en-US" sz="2800" b="1" dirty="0" err="1">
                <a:solidFill>
                  <a:srgbClr val="FF0000"/>
                </a:solidFill>
                <a:ea typeface="MS PGothic" charset="0"/>
              </a:rPr>
              <a:t>s</a:t>
            </a:r>
            <a:r>
              <a:rPr lang="en-US" sz="2800" b="1" dirty="0">
                <a:solidFill>
                  <a:srgbClr val="FF0000"/>
                </a:solidFill>
                <a:ea typeface="MS PGothic" charset="0"/>
              </a:rPr>
              <a:t>).</a:t>
            </a:r>
          </a:p>
          <a:p>
            <a:pPr>
              <a:buClr>
                <a:schemeClr val="tx1"/>
              </a:buClr>
              <a:buFont typeface="Arial"/>
              <a:buChar char="•"/>
            </a:pPr>
            <a:endParaRPr lang="en-US" sz="2800" b="1" dirty="0">
              <a:solidFill>
                <a:srgbClr val="660066"/>
              </a:solidFill>
              <a:ea typeface="MS PGothic" charset="0"/>
            </a:endParaRPr>
          </a:p>
          <a:p>
            <a:pPr marL="0" lvl="3" indent="0">
              <a:spcAft>
                <a:spcPts val="600"/>
              </a:spcAft>
              <a:buClr>
                <a:schemeClr val="tx1"/>
              </a:buClr>
              <a:buFont typeface="Arial"/>
              <a:buChar char="•"/>
            </a:pPr>
            <a:r>
              <a:rPr lang="en-US" sz="2800" dirty="0">
                <a:ea typeface="MS PGothic" charset="0"/>
              </a:rPr>
              <a:t> </a:t>
            </a:r>
            <a:r>
              <a:rPr lang="en-US" sz="2800" dirty="0"/>
              <a:t>Smaller and larger time intervals can be expressed with the appropriate prefixes.</a:t>
            </a:r>
          </a:p>
          <a:p>
            <a:pPr marL="0" lvl="3" indent="0">
              <a:spcAft>
                <a:spcPts val="600"/>
              </a:spcAft>
              <a:buClr>
                <a:schemeClr val="tx1"/>
              </a:buClr>
              <a:buFont typeface="Arial"/>
              <a:buChar char="•"/>
            </a:pPr>
            <a:endParaRPr lang="en-US" sz="2800" b="1" dirty="0">
              <a:solidFill>
                <a:srgbClr val="660066"/>
              </a:solidFill>
              <a:ea typeface="MS PGothic" charset="0"/>
            </a:endParaRPr>
          </a:p>
          <a:p>
            <a:pPr marL="0" lvl="3" indent="0">
              <a:spcAft>
                <a:spcPts val="600"/>
              </a:spcAft>
              <a:buClr>
                <a:schemeClr val="tx1"/>
              </a:buClr>
              <a:buFont typeface="Arial"/>
              <a:buChar char="•"/>
            </a:pPr>
            <a:r>
              <a:rPr lang="en-US" sz="2800" b="1" dirty="0">
                <a:solidFill>
                  <a:srgbClr val="660066"/>
                </a:solidFill>
                <a:ea typeface="MS PGothic" charset="0"/>
              </a:rPr>
              <a:t> </a:t>
            </a:r>
            <a:r>
              <a:rPr lang="en-US" sz="2800" dirty="0"/>
              <a:t>Alternatively, hours, days, and years can be used.</a:t>
            </a:r>
            <a:endParaRPr lang="en-US" sz="2800" b="1" dirty="0">
              <a:solidFill>
                <a:srgbClr val="660066"/>
              </a:solidFill>
              <a:ea typeface="MS PGothic" charset="0"/>
            </a:endParaRPr>
          </a:p>
        </p:txBody>
      </p:sp>
      <p:sp>
        <p:nvSpPr>
          <p:cNvPr id="24" name="Rectangle 2"/>
          <p:cNvSpPr>
            <a:spLocks noGrp="1" noChangeArrowheads="1"/>
          </p:cNvSpPr>
          <p:nvPr>
            <p:ph type="title"/>
          </p:nvPr>
        </p:nvSpPr>
        <p:spPr>
          <a:xfrm>
            <a:off x="1312854" y="1350078"/>
            <a:ext cx="5252838" cy="716308"/>
          </a:xfrm>
        </p:spPr>
        <p:txBody>
          <a:bodyPr wrap="square" numCol="1" anchorCtr="0" compatLnSpc="1">
            <a:prstTxWarp prst="textNoShape">
              <a:avLst/>
            </a:prstTxWarp>
            <a:normAutofit/>
          </a:bodyPr>
          <a:lstStyle/>
          <a:p>
            <a:pPr eaLnBrk="1" hangingPunct="1">
              <a:defRPr/>
            </a:pPr>
            <a:r>
              <a:rPr lang="en-US" b="1" dirty="0">
                <a:solidFill>
                  <a:schemeClr val="tx1"/>
                </a:solidFill>
                <a:ea typeface="ＭＳ Ｐゴシック" charset="-128"/>
                <a:cs typeface="ＭＳ Ｐゴシック" charset="-128"/>
              </a:rPr>
              <a:t>Common SI Base Units: </a:t>
            </a:r>
            <a:r>
              <a:rPr lang="en-US" b="1" dirty="0">
                <a:solidFill>
                  <a:srgbClr val="FF0000"/>
                </a:solidFill>
                <a:ea typeface="ＭＳ Ｐゴシック" charset="-128"/>
                <a:cs typeface="ＭＳ Ｐゴシック" charset="-128"/>
              </a:rPr>
              <a:t>Time</a:t>
            </a:r>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052119" y="1019687"/>
            <a:ext cx="1226435" cy="833592"/>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0777" indent="-37473588">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189" eaLnBrk="0" fontAlgn="base" hangingPunct="0">
              <a:spcBef>
                <a:spcPct val="0"/>
              </a:spcBef>
              <a:spcAft>
                <a:spcPct val="0"/>
              </a:spcAft>
              <a:defRPr sz="2400">
                <a:solidFill>
                  <a:schemeClr val="tx1"/>
                </a:solidFill>
                <a:latin typeface="Arial" charset="0"/>
                <a:ea typeface="MS PGothic" charset="0"/>
                <a:cs typeface="MS PGothic" charset="0"/>
              </a:defRPr>
            </a:lvl6pPr>
            <a:lvl7pPr marL="914377" eaLnBrk="0" fontAlgn="base" hangingPunct="0">
              <a:spcBef>
                <a:spcPct val="0"/>
              </a:spcBef>
              <a:spcAft>
                <a:spcPct val="0"/>
              </a:spcAft>
              <a:defRPr sz="2400">
                <a:solidFill>
                  <a:schemeClr val="tx1"/>
                </a:solidFill>
                <a:latin typeface="Arial" charset="0"/>
                <a:ea typeface="MS PGothic" charset="0"/>
                <a:cs typeface="MS PGothic" charset="0"/>
              </a:defRPr>
            </a:lvl7pPr>
            <a:lvl8pPr marL="1371566" eaLnBrk="0" fontAlgn="base" hangingPunct="0">
              <a:spcBef>
                <a:spcPct val="0"/>
              </a:spcBef>
              <a:spcAft>
                <a:spcPct val="0"/>
              </a:spcAft>
              <a:defRPr sz="2400">
                <a:solidFill>
                  <a:schemeClr val="tx1"/>
                </a:solidFill>
                <a:latin typeface="Arial" charset="0"/>
                <a:ea typeface="MS PGothic" charset="0"/>
                <a:cs typeface="MS PGothic" charset="0"/>
              </a:defRPr>
            </a:lvl8pPr>
            <a:lvl9pPr marL="1828754"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 typeface="Arial" charset="0"/>
              <a:buNone/>
            </a:pPr>
            <a:fld id="{9FC7C043-29FE-5349-9B42-1BF89988F2C1}" type="slidenum">
              <a:rPr lang="en-GB" sz="1400">
                <a:solidFill>
                  <a:srgbClr val="FFFFFF"/>
                </a:solidFill>
                <a:latin typeface="Times New Roman" charset="0"/>
                <a:cs typeface="Times New Roman" charset="0"/>
              </a:rPr>
              <a:pPr>
                <a:buFont typeface="Arial" charset="0"/>
                <a:buNone/>
              </a:pPr>
              <a:t>79</a:t>
            </a:fld>
            <a:endParaRPr lang="en-GB" sz="1400">
              <a:solidFill>
                <a:srgbClr val="FFFFFF"/>
              </a:solidFill>
              <a:latin typeface="Times New Roman" charset="0"/>
              <a:cs typeface="Times New Roman" charset="0"/>
            </a:endParaRPr>
          </a:p>
        </p:txBody>
      </p:sp>
      <p:sp>
        <p:nvSpPr>
          <p:cNvPr id="8" name="Title 3"/>
          <p:cNvSpPr>
            <a:spLocks noGrp="1"/>
          </p:cNvSpPr>
          <p:nvPr>
            <p:ph type="title"/>
          </p:nvPr>
        </p:nvSpPr>
        <p:spPr>
          <a:xfrm>
            <a:off x="1249137" y="1428051"/>
            <a:ext cx="9001613" cy="510775"/>
          </a:xfrm>
        </p:spPr>
        <p:txBody>
          <a:bodyPr wrap="square" numCol="1" anchorCtr="0" compatLnSpc="1">
            <a:prstTxWarp prst="textNoShape">
              <a:avLst/>
            </a:prstTxWarp>
            <a:noAutofit/>
          </a:bodyPr>
          <a:lstStyle/>
          <a:p>
            <a:r>
              <a:rPr lang="en-US" sz="3200" i="0" dirty="0">
                <a:solidFill>
                  <a:srgbClr val="000090"/>
                </a:solidFill>
                <a:effectLst>
                  <a:outerShdw blurRad="38100" dist="38100" dir="2700000" algn="tl">
                    <a:srgbClr val="DDDDDD"/>
                  </a:outerShdw>
                </a:effectLst>
                <a:latin typeface="Arial" charset="0"/>
                <a:ea typeface="MS PGothic" charset="0"/>
                <a:cs typeface="Times New Roman" charset="0"/>
              </a:rPr>
              <a:t>Derived SI Units: Volume and Density</a:t>
            </a:r>
          </a:p>
        </p:txBody>
      </p:sp>
      <p:sp>
        <p:nvSpPr>
          <p:cNvPr id="9" name="TextBox 8"/>
          <p:cNvSpPr txBox="1">
            <a:spLocks noChangeArrowheads="1"/>
          </p:cNvSpPr>
          <p:nvPr/>
        </p:nvSpPr>
        <p:spPr bwMode="auto">
          <a:xfrm>
            <a:off x="1227934" y="2101673"/>
            <a:ext cx="9736131" cy="433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Clr>
                <a:srgbClr val="000000"/>
              </a:buClr>
              <a:buSzPct val="100000"/>
              <a:buFont typeface="Arial"/>
              <a:buChar char="•"/>
            </a:pPr>
            <a:r>
              <a:rPr lang="en-US" sz="2600" dirty="0">
                <a:latin typeface="Times New Roman" charset="0"/>
                <a:cs typeface="Times New Roman" charset="0"/>
              </a:rPr>
              <a:t> </a:t>
            </a:r>
            <a:r>
              <a:rPr lang="en-US" sz="3200" dirty="0">
                <a:latin typeface="+mn-lt"/>
                <a:cs typeface="Times New Roman" charset="0"/>
              </a:rPr>
              <a:t>We can derive many units from the seven SI base units. </a:t>
            </a:r>
            <a:endParaRPr lang="ka-GE" sz="3200" dirty="0">
              <a:latin typeface="+mn-lt"/>
              <a:cs typeface="Times New Roman" charset="0"/>
            </a:endParaRPr>
          </a:p>
          <a:p>
            <a:pPr>
              <a:buClr>
                <a:srgbClr val="000000"/>
              </a:buClr>
              <a:buSzPct val="100000"/>
              <a:buFont typeface="Arial"/>
              <a:buChar char="•"/>
            </a:pPr>
            <a:endParaRPr lang="ka-GE" sz="3200" dirty="0">
              <a:latin typeface="+mn-lt"/>
              <a:cs typeface="Times New Roman" charset="0"/>
            </a:endParaRPr>
          </a:p>
          <a:p>
            <a:pPr marL="60325" indent="344488" algn="l">
              <a:buFont typeface="Arial" panose="020B0604020202020204" pitchFamily="34" charset="0"/>
              <a:buChar char="•"/>
            </a:pPr>
            <a:r>
              <a:rPr lang="en-US" sz="3200" b="0" i="0" u="none" strike="noStrike" baseline="0" dirty="0">
                <a:latin typeface="+mn-lt"/>
              </a:rPr>
              <a:t>For example</a:t>
            </a:r>
            <a:r>
              <a:rPr lang="ka-GE" sz="3200" b="0" i="0" u="none" strike="noStrike" baseline="0" dirty="0">
                <a:latin typeface="+mn-lt"/>
              </a:rPr>
              <a:t>:</a:t>
            </a:r>
            <a:r>
              <a:rPr lang="en-US" sz="3200" b="0" i="0" u="none" strike="noStrike" baseline="0" dirty="0">
                <a:latin typeface="+mn-lt"/>
              </a:rPr>
              <a:t> </a:t>
            </a:r>
            <a:endParaRPr lang="ka-GE" sz="3200" b="0" i="0" u="none" strike="noStrike" baseline="0" dirty="0">
              <a:latin typeface="+mn-lt"/>
            </a:endParaRPr>
          </a:p>
          <a:p>
            <a:pPr marL="60325" indent="344488" algn="l">
              <a:buFont typeface="Arial" panose="020B0604020202020204" pitchFamily="34" charset="0"/>
              <a:buChar char="•"/>
            </a:pPr>
            <a:r>
              <a:rPr lang="en-US" sz="3200" b="0" i="0" u="none" strike="noStrike" baseline="0" dirty="0">
                <a:latin typeface="+mn-lt"/>
              </a:rPr>
              <a:t>we can use the base unit of length to define a</a:t>
            </a:r>
            <a:r>
              <a:rPr lang="ka-GE" sz="3200" b="0" i="0" u="none" strike="noStrike" baseline="0" dirty="0">
                <a:latin typeface="+mn-lt"/>
              </a:rPr>
              <a:t> </a:t>
            </a:r>
            <a:r>
              <a:rPr lang="en-US" sz="3200" b="0" i="0" u="none" strike="noStrike" baseline="0" dirty="0">
                <a:latin typeface="+mn-lt"/>
              </a:rPr>
              <a:t>unit of volume, and the base units of mass and length to define a unit of density.</a:t>
            </a:r>
            <a:endParaRPr lang="en-US" sz="3200" dirty="0">
              <a:latin typeface="+mn-lt"/>
              <a:cs typeface="Times New Roman" charset="0"/>
            </a:endParaRPr>
          </a:p>
          <a:p>
            <a:pPr>
              <a:buClr>
                <a:srgbClr val="000000"/>
              </a:buClr>
              <a:buSzPct val="100000"/>
              <a:buFont typeface="Arial"/>
              <a:buChar char="•"/>
            </a:pPr>
            <a:endParaRPr lang="en-US" sz="2600" dirty="0">
              <a:latin typeface="+mn-lt"/>
              <a:cs typeface="Times New Roman" charset="0"/>
            </a:endParaRPr>
          </a:p>
          <a:p>
            <a:pPr>
              <a:buClr>
                <a:srgbClr val="000000"/>
              </a:buClr>
              <a:buSzPct val="100000"/>
              <a:buFont typeface="Arial"/>
              <a:buChar char="•"/>
            </a:pPr>
            <a:endParaRPr lang="en-US" sz="2600" dirty="0">
              <a:latin typeface="+mn-lt"/>
              <a:cs typeface="Times New Roman" charset="0"/>
            </a:endParaRPr>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620551" y="1105234"/>
            <a:ext cx="1226435" cy="83359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1C98-1C45-4569-BDAE-CFB96335E07B}"/>
              </a:ext>
            </a:extLst>
          </p:cNvPr>
          <p:cNvSpPr>
            <a:spLocks noGrp="1"/>
          </p:cNvSpPr>
          <p:nvPr>
            <p:ph type="title"/>
          </p:nvPr>
        </p:nvSpPr>
        <p:spPr>
          <a:xfrm>
            <a:off x="729522" y="684181"/>
            <a:ext cx="7721600" cy="579117"/>
          </a:xfrm>
        </p:spPr>
        <p:txBody>
          <a:bodyPr/>
          <a:lstStyle/>
          <a:p>
            <a:r>
              <a:rPr lang="en-US" b="1" dirty="0">
                <a:solidFill>
                  <a:srgbClr val="000090"/>
                </a:solidFill>
                <a:ea typeface="ＭＳ Ｐゴシック" charset="0"/>
                <a:cs typeface="ＭＳ Ｐゴシック" charset="0"/>
              </a:rPr>
              <a:t>1.1 Chemistry in context</a:t>
            </a:r>
            <a:endParaRPr lang="en-US" dirty="0"/>
          </a:p>
        </p:txBody>
      </p:sp>
      <p:sp>
        <p:nvSpPr>
          <p:cNvPr id="3" name="Content Placeholder 2">
            <a:extLst>
              <a:ext uri="{FF2B5EF4-FFF2-40B4-BE49-F238E27FC236}">
                <a16:creationId xmlns:a16="http://schemas.microsoft.com/office/drawing/2014/main" id="{C70E0F8A-8DDE-44F8-80E4-3B4CC90A83DE}"/>
              </a:ext>
            </a:extLst>
          </p:cNvPr>
          <p:cNvSpPr>
            <a:spLocks noGrp="1"/>
          </p:cNvSpPr>
          <p:nvPr>
            <p:ph idx="1"/>
          </p:nvPr>
        </p:nvSpPr>
        <p:spPr/>
        <p:txBody>
          <a:bodyPr/>
          <a:lstStyle/>
          <a:p>
            <a:pPr lvl="1" eaLnBrk="1" hangingPunct="1">
              <a:buClrTx/>
              <a:buFont typeface="Arial"/>
              <a:buChar char="•"/>
            </a:pPr>
            <a:r>
              <a:rPr lang="en-US" sz="2800" dirty="0">
                <a:latin typeface="Arial" charset="0"/>
                <a:ea typeface="MS PGothic" charset="0"/>
              </a:rPr>
              <a:t>Alchemists attempted to transform “base metals” into “noble </a:t>
            </a:r>
            <a:r>
              <a:rPr lang="en-US" sz="2800" dirty="0" err="1">
                <a:latin typeface="Arial" charset="0"/>
                <a:ea typeface="MS PGothic" charset="0"/>
              </a:rPr>
              <a:t>metals”</a:t>
            </a:r>
            <a:r>
              <a:rPr lang="en-US" sz="2800" i="1" dirty="0" err="1">
                <a:solidFill>
                  <a:srgbClr val="FF0000"/>
                </a:solidFill>
                <a:latin typeface="Arial" charset="0"/>
                <a:ea typeface="MS PGothic" charset="0"/>
              </a:rPr>
              <a:t>,</a:t>
            </a:r>
            <a:r>
              <a:rPr lang="en-US" sz="2800" b="1" i="1" dirty="0" err="1">
                <a:solidFill>
                  <a:srgbClr val="FF0000"/>
                </a:solidFill>
              </a:rPr>
              <a:t>like</a:t>
            </a:r>
            <a:r>
              <a:rPr lang="en-US" sz="2800" b="1" i="1" dirty="0">
                <a:solidFill>
                  <a:srgbClr val="FF0000"/>
                </a:solidFill>
              </a:rPr>
              <a:t> gold.</a:t>
            </a:r>
            <a:r>
              <a:rPr lang="en-US" sz="2800" i="1" dirty="0">
                <a:solidFill>
                  <a:srgbClr val="FF0000"/>
                </a:solidFill>
                <a:latin typeface="Arial" charset="0"/>
                <a:ea typeface="MS PGothic" charset="0"/>
              </a:rPr>
              <a:t> </a:t>
            </a:r>
          </a:p>
          <a:p>
            <a:pPr lvl="1" eaLnBrk="1" hangingPunct="1">
              <a:buClrTx/>
              <a:buFont typeface="Arial"/>
              <a:buChar char="•"/>
            </a:pPr>
            <a:r>
              <a:rPr lang="en-US" sz="2800" dirty="0">
                <a:latin typeface="Arial" charset="0"/>
                <a:ea typeface="MS PGothic" charset="0"/>
              </a:rPr>
              <a:t>Alchemists </a:t>
            </a:r>
            <a:r>
              <a:rPr lang="en-US" sz="2800" dirty="0">
                <a:solidFill>
                  <a:srgbClr val="202122"/>
                </a:solidFill>
                <a:latin typeface="Arial" panose="020B0604020202020204" pitchFamily="34" charset="0"/>
                <a:ea typeface="MS PGothic" charset="0"/>
              </a:rPr>
              <a:t>were looking for t</a:t>
            </a:r>
            <a:r>
              <a:rPr lang="en-US" sz="2800" dirty="0">
                <a:solidFill>
                  <a:srgbClr val="202122"/>
                </a:solidFill>
                <a:latin typeface="Arial" panose="020B0604020202020204" pitchFamily="34" charset="0"/>
              </a:rPr>
              <a:t>he</a:t>
            </a:r>
            <a:r>
              <a:rPr lang="en-US" sz="2800" i="1" dirty="0">
                <a:solidFill>
                  <a:srgbClr val="FF0000"/>
                </a:solidFill>
                <a:latin typeface="Arial" panose="020B0604020202020204" pitchFamily="34" charset="0"/>
              </a:rPr>
              <a:t> </a:t>
            </a:r>
            <a:r>
              <a:rPr lang="en-US" sz="2800" b="1" i="1" dirty="0">
                <a:solidFill>
                  <a:srgbClr val="FF0000"/>
                </a:solidFill>
                <a:latin typeface="Arial" panose="020B0604020202020204" pitchFamily="34" charset="0"/>
              </a:rPr>
              <a:t>philosopher's stone</a:t>
            </a:r>
            <a:r>
              <a:rPr lang="en-US" sz="2800" b="1" i="1" dirty="0">
                <a:solidFill>
                  <a:srgbClr val="FF0000"/>
                </a:solidFill>
                <a:latin typeface="Arial" charset="0"/>
                <a:ea typeface="MS PGothic" charset="0"/>
              </a:rPr>
              <a:t>.</a:t>
            </a:r>
          </a:p>
          <a:p>
            <a:pPr lvl="1" eaLnBrk="1" hangingPunct="1">
              <a:buClrTx/>
              <a:buFont typeface="Arial"/>
              <a:buChar char="•"/>
            </a:pPr>
            <a:r>
              <a:rPr lang="en-US" sz="2800" dirty="0">
                <a:solidFill>
                  <a:srgbClr val="202124"/>
                </a:solidFill>
                <a:latin typeface="arial" panose="020B0604020202020204" pitchFamily="34" charset="0"/>
              </a:rPr>
              <a:t>Philosopher's stone, in Western alchemy, </a:t>
            </a:r>
            <a:r>
              <a:rPr lang="en-US" sz="2800" b="1" i="1" dirty="0">
                <a:solidFill>
                  <a:srgbClr val="FF0000"/>
                </a:solidFill>
                <a:latin typeface="arial" panose="020B0604020202020204" pitchFamily="34" charset="0"/>
              </a:rPr>
              <a:t>an unknown substance</a:t>
            </a:r>
            <a:r>
              <a:rPr lang="en-US" sz="2800" dirty="0">
                <a:solidFill>
                  <a:srgbClr val="202124"/>
                </a:solidFill>
                <a:latin typeface="arial" panose="020B0604020202020204" pitchFamily="34" charset="0"/>
              </a:rPr>
              <a:t>, also called “the tincture” or “the powder,” sought by alchemists for its supposed ability, to transform base metals into precious ones, especially </a:t>
            </a:r>
            <a:r>
              <a:rPr lang="en-US" sz="2800" b="1" i="1" dirty="0">
                <a:solidFill>
                  <a:srgbClr val="FF0000"/>
                </a:solidFill>
                <a:latin typeface="arial" panose="020B0604020202020204" pitchFamily="34" charset="0"/>
              </a:rPr>
              <a:t>gold and silver. </a:t>
            </a:r>
            <a:r>
              <a:rPr lang="en-US" sz="2800" dirty="0">
                <a:solidFill>
                  <a:srgbClr val="202124"/>
                </a:solidFill>
                <a:latin typeface="arial" panose="020B0604020202020204" pitchFamily="34" charset="0"/>
              </a:rPr>
              <a:t>Alchemists also believed, that an </a:t>
            </a:r>
            <a:r>
              <a:rPr lang="en-US" sz="2800" b="1" i="1" dirty="0">
                <a:solidFill>
                  <a:srgbClr val="FF0000"/>
                </a:solidFill>
                <a:latin typeface="arial" panose="020B0604020202020204" pitchFamily="34" charset="0"/>
              </a:rPr>
              <a:t>elixir of life </a:t>
            </a:r>
            <a:r>
              <a:rPr lang="en-US" sz="2800" dirty="0">
                <a:solidFill>
                  <a:srgbClr val="202124"/>
                </a:solidFill>
                <a:latin typeface="arial" panose="020B0604020202020204" pitchFamily="34" charset="0"/>
              </a:rPr>
              <a:t>could be derived from it.</a:t>
            </a:r>
            <a:endParaRPr lang="en-US" sz="2800" dirty="0">
              <a:latin typeface="Arial" charset="0"/>
              <a:ea typeface="MS PGothic" charset="0"/>
            </a:endParaRPr>
          </a:p>
          <a:p>
            <a:endParaRPr lang="en-US" dirty="0"/>
          </a:p>
        </p:txBody>
      </p:sp>
      <p:pic>
        <p:nvPicPr>
          <p:cNvPr id="4" name="Picture 3" descr="OSX-Stacked-TM-RGB-300dpi-2016.jpg">
            <a:extLst>
              <a:ext uri="{FF2B5EF4-FFF2-40B4-BE49-F238E27FC236}">
                <a16:creationId xmlns:a16="http://schemas.microsoft.com/office/drawing/2014/main" id="{11CFA2DA-5A98-4EAC-821E-C8AD64802AA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43361" y="583419"/>
            <a:ext cx="1226435" cy="833592"/>
          </a:xfrm>
          <a:prstGeom prst="rect">
            <a:avLst/>
          </a:prstGeom>
        </p:spPr>
      </p:pic>
    </p:spTree>
    <p:extLst>
      <p:ext uri="{BB962C8B-B14F-4D97-AF65-F5344CB8AC3E}">
        <p14:creationId xmlns:p14="http://schemas.microsoft.com/office/powerpoint/2010/main" val="19207603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41D0F-0149-4C63-835C-29F056531867}"/>
              </a:ext>
            </a:extLst>
          </p:cNvPr>
          <p:cNvSpPr>
            <a:spLocks noGrp="1"/>
          </p:cNvSpPr>
          <p:nvPr>
            <p:ph type="title"/>
          </p:nvPr>
        </p:nvSpPr>
        <p:spPr>
          <a:xfrm>
            <a:off x="809470" y="562755"/>
            <a:ext cx="6760563" cy="557213"/>
          </a:xfrm>
        </p:spPr>
        <p:txBody>
          <a:bodyPr>
            <a:normAutofit fontScale="90000"/>
          </a:bodyPr>
          <a:lstStyle/>
          <a:p>
            <a:r>
              <a:rPr lang="en-US" sz="2800" i="0" dirty="0">
                <a:solidFill>
                  <a:srgbClr val="000090"/>
                </a:solidFill>
                <a:effectLst>
                  <a:outerShdw blurRad="38100" dist="38100" dir="2700000" algn="tl">
                    <a:srgbClr val="DDDDDD"/>
                  </a:outerShdw>
                </a:effectLst>
                <a:latin typeface="Arial" charset="0"/>
                <a:ea typeface="MS PGothic" charset="0"/>
                <a:cs typeface="Times New Roman" charset="0"/>
              </a:rPr>
              <a:t>Derived SI Units: Volume and Density</a:t>
            </a:r>
            <a:endParaRPr lang="en-US" i="0" dirty="0"/>
          </a:p>
        </p:txBody>
      </p:sp>
      <p:sp>
        <p:nvSpPr>
          <p:cNvPr id="4" name="TextBox 3">
            <a:extLst>
              <a:ext uri="{FF2B5EF4-FFF2-40B4-BE49-F238E27FC236}">
                <a16:creationId xmlns:a16="http://schemas.microsoft.com/office/drawing/2014/main" id="{74F0724B-FA78-4630-B5A7-9F83A59D1159}"/>
              </a:ext>
            </a:extLst>
          </p:cNvPr>
          <p:cNvSpPr txBox="1"/>
          <p:nvPr/>
        </p:nvSpPr>
        <p:spPr>
          <a:xfrm>
            <a:off x="809470" y="1399212"/>
            <a:ext cx="10816079" cy="5016758"/>
          </a:xfrm>
          <a:prstGeom prst="rect">
            <a:avLst/>
          </a:prstGeom>
          <a:noFill/>
        </p:spPr>
        <p:txBody>
          <a:bodyPr wrap="square">
            <a:spAutoFit/>
          </a:bodyPr>
          <a:lstStyle/>
          <a:p>
            <a:pPr>
              <a:buClr>
                <a:srgbClr val="000000"/>
              </a:buClr>
              <a:buSzPct val="100000"/>
              <a:buFont typeface="Arial"/>
              <a:buChar char="•"/>
            </a:pPr>
            <a:r>
              <a:rPr lang="en-US" sz="3200" b="1" dirty="0">
                <a:solidFill>
                  <a:srgbClr val="000090"/>
                </a:solidFill>
                <a:latin typeface="+mn-lt"/>
                <a:cs typeface="Times New Roman" charset="0"/>
              </a:rPr>
              <a:t>Volume – </a:t>
            </a:r>
            <a:r>
              <a:rPr lang="en-US" sz="3200" dirty="0">
                <a:latin typeface="+mn-lt"/>
                <a:cs typeface="Times New Roman" charset="0"/>
              </a:rPr>
              <a:t>The measure of the amount of space occupied by an object. </a:t>
            </a:r>
          </a:p>
          <a:p>
            <a:pPr>
              <a:buClr>
                <a:srgbClr val="000000"/>
              </a:buClr>
              <a:buSzPct val="100000"/>
              <a:buFont typeface="Arial"/>
              <a:buChar char="•"/>
            </a:pPr>
            <a:endParaRPr lang="en-US" sz="3200" dirty="0">
              <a:latin typeface="+mn-lt"/>
              <a:cs typeface="Times New Roman" charset="0"/>
            </a:endParaRPr>
          </a:p>
          <a:p>
            <a:pPr>
              <a:buClr>
                <a:srgbClr val="000000"/>
              </a:buClr>
              <a:buSzPct val="100000"/>
              <a:buFont typeface="Arial"/>
              <a:buChar char="•"/>
            </a:pPr>
            <a:r>
              <a:rPr lang="en-US" sz="3200" b="1" dirty="0">
                <a:solidFill>
                  <a:srgbClr val="000090"/>
                </a:solidFill>
                <a:latin typeface="+mn-lt"/>
                <a:cs typeface="Times New Roman" charset="0"/>
              </a:rPr>
              <a:t> The standard SI unit for volume is the cubic meter (m</a:t>
            </a:r>
            <a:r>
              <a:rPr lang="en-US" sz="3200" b="1" baseline="30000" dirty="0">
                <a:solidFill>
                  <a:srgbClr val="000090"/>
                </a:solidFill>
                <a:latin typeface="+mn-lt"/>
                <a:cs typeface="Times New Roman" charset="0"/>
              </a:rPr>
              <a:t>3</a:t>
            </a:r>
            <a:r>
              <a:rPr lang="en-US" sz="3200" b="1" dirty="0">
                <a:solidFill>
                  <a:srgbClr val="000090"/>
                </a:solidFill>
                <a:latin typeface="+mn-lt"/>
                <a:cs typeface="Times New Roman" charset="0"/>
              </a:rPr>
              <a:t>), </a:t>
            </a:r>
            <a:r>
              <a:rPr lang="en-US" sz="3200" dirty="0">
                <a:latin typeface="+mn-lt"/>
                <a:cs typeface="Times New Roman" charset="0"/>
              </a:rPr>
              <a:t>which is derived from the SI base unit of length. </a:t>
            </a:r>
          </a:p>
          <a:p>
            <a:pPr>
              <a:buClr>
                <a:srgbClr val="000000"/>
              </a:buClr>
              <a:buSzPct val="100000"/>
              <a:buFont typeface="Arial"/>
              <a:buChar char="•"/>
            </a:pPr>
            <a:endParaRPr lang="en-US" sz="3200" dirty="0">
              <a:latin typeface="+mn-lt"/>
              <a:cs typeface="Times New Roman" charset="0"/>
            </a:endParaRPr>
          </a:p>
          <a:p>
            <a:pPr>
              <a:buClr>
                <a:srgbClr val="000000"/>
              </a:buClr>
              <a:buSzPct val="100000"/>
              <a:buFont typeface="Arial"/>
              <a:buChar char="•"/>
            </a:pPr>
            <a:r>
              <a:rPr lang="en-US" sz="3200" dirty="0">
                <a:latin typeface="+mn-lt"/>
                <a:cs typeface="Times New Roman" charset="0"/>
              </a:rPr>
              <a:t> Other units for volume are the </a:t>
            </a:r>
            <a:r>
              <a:rPr lang="en-US" sz="3200" i="1" dirty="0">
                <a:latin typeface="+mn-lt"/>
                <a:cs typeface="Times New Roman" charset="0"/>
              </a:rPr>
              <a:t>liter</a:t>
            </a:r>
            <a:r>
              <a:rPr lang="en-US" sz="3200" dirty="0">
                <a:latin typeface="+mn-lt"/>
                <a:cs typeface="Times New Roman" charset="0"/>
              </a:rPr>
              <a:t> (L) and </a:t>
            </a:r>
            <a:r>
              <a:rPr lang="en-US" sz="3200" i="1" dirty="0">
                <a:latin typeface="+mn-lt"/>
                <a:cs typeface="Times New Roman" charset="0"/>
              </a:rPr>
              <a:t>milliliter</a:t>
            </a:r>
            <a:r>
              <a:rPr lang="en-US" sz="3200" dirty="0">
                <a:latin typeface="+mn-lt"/>
                <a:cs typeface="Times New Roman" charset="0"/>
              </a:rPr>
              <a:t> (mL). </a:t>
            </a:r>
          </a:p>
          <a:p>
            <a:pPr>
              <a:buClr>
                <a:srgbClr val="000000"/>
              </a:buClr>
              <a:buSzPct val="100000"/>
              <a:buFont typeface="Arial"/>
              <a:buChar char="•"/>
            </a:pPr>
            <a:endParaRPr lang="en-US" sz="3200" dirty="0">
              <a:latin typeface="+mn-lt"/>
              <a:cs typeface="Times New Roman" charset="0"/>
            </a:endParaRPr>
          </a:p>
          <a:p>
            <a:pPr>
              <a:buClr>
                <a:srgbClr val="000000"/>
              </a:buClr>
              <a:buSzPct val="100000"/>
              <a:buFont typeface="Arial"/>
              <a:buChar char="•"/>
            </a:pPr>
            <a:r>
              <a:rPr lang="en-US" sz="3200" dirty="0">
                <a:latin typeface="+mn-lt"/>
                <a:cs typeface="Times New Roman" charset="0"/>
              </a:rPr>
              <a:t> 1 dm</a:t>
            </a:r>
            <a:r>
              <a:rPr lang="en-US" sz="3200" baseline="30000" dirty="0">
                <a:latin typeface="+mn-lt"/>
                <a:cs typeface="Times New Roman" charset="0"/>
              </a:rPr>
              <a:t>3</a:t>
            </a:r>
            <a:r>
              <a:rPr lang="en-US" sz="3200" dirty="0">
                <a:latin typeface="+mn-lt"/>
                <a:cs typeface="Times New Roman" charset="0"/>
              </a:rPr>
              <a:t> = 1 L</a:t>
            </a:r>
          </a:p>
          <a:p>
            <a:pPr>
              <a:buClr>
                <a:srgbClr val="000000"/>
              </a:buClr>
              <a:buSzPct val="100000"/>
              <a:buFont typeface="Arial"/>
              <a:buChar char="•"/>
            </a:pPr>
            <a:r>
              <a:rPr lang="en-US" sz="3200" dirty="0">
                <a:latin typeface="+mn-lt"/>
                <a:cs typeface="Times New Roman" charset="0"/>
              </a:rPr>
              <a:t> 1 cm</a:t>
            </a:r>
            <a:r>
              <a:rPr lang="en-US" sz="3200" baseline="30000" dirty="0">
                <a:latin typeface="+mn-lt"/>
                <a:cs typeface="Times New Roman" charset="0"/>
              </a:rPr>
              <a:t>3</a:t>
            </a:r>
            <a:r>
              <a:rPr lang="en-US" sz="3200" dirty="0">
                <a:latin typeface="+mn-lt"/>
                <a:cs typeface="Times New Roman" charset="0"/>
              </a:rPr>
              <a:t> = 1 mL</a:t>
            </a:r>
          </a:p>
        </p:txBody>
      </p:sp>
      <p:pic>
        <p:nvPicPr>
          <p:cNvPr id="5" name="Picture 4" descr="OSX-Stacked-TM-RGB-300dpi-2016.jpg">
            <a:extLst>
              <a:ext uri="{FF2B5EF4-FFF2-40B4-BE49-F238E27FC236}">
                <a16:creationId xmlns:a16="http://schemas.microsoft.com/office/drawing/2014/main" id="{7BDDCA4D-62B3-4A7C-B913-5848C67CDE2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826072" y="534365"/>
            <a:ext cx="1226435" cy="833592"/>
          </a:xfrm>
          <a:prstGeom prst="rect">
            <a:avLst/>
          </a:prstGeom>
        </p:spPr>
      </p:pic>
    </p:spTree>
    <p:extLst>
      <p:ext uri="{BB962C8B-B14F-4D97-AF65-F5344CB8AC3E}">
        <p14:creationId xmlns:p14="http://schemas.microsoft.com/office/powerpoint/2010/main" val="40176793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0777" indent="-37473588">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189" eaLnBrk="0" fontAlgn="base" hangingPunct="0">
              <a:spcBef>
                <a:spcPct val="0"/>
              </a:spcBef>
              <a:spcAft>
                <a:spcPct val="0"/>
              </a:spcAft>
              <a:defRPr sz="2400">
                <a:solidFill>
                  <a:schemeClr val="tx1"/>
                </a:solidFill>
                <a:latin typeface="Arial" charset="0"/>
                <a:ea typeface="MS PGothic" charset="0"/>
                <a:cs typeface="MS PGothic" charset="0"/>
              </a:defRPr>
            </a:lvl6pPr>
            <a:lvl7pPr marL="914377" eaLnBrk="0" fontAlgn="base" hangingPunct="0">
              <a:spcBef>
                <a:spcPct val="0"/>
              </a:spcBef>
              <a:spcAft>
                <a:spcPct val="0"/>
              </a:spcAft>
              <a:defRPr sz="2400">
                <a:solidFill>
                  <a:schemeClr val="tx1"/>
                </a:solidFill>
                <a:latin typeface="Arial" charset="0"/>
                <a:ea typeface="MS PGothic" charset="0"/>
                <a:cs typeface="MS PGothic" charset="0"/>
              </a:defRPr>
            </a:lvl7pPr>
            <a:lvl8pPr marL="1371566" eaLnBrk="0" fontAlgn="base" hangingPunct="0">
              <a:spcBef>
                <a:spcPct val="0"/>
              </a:spcBef>
              <a:spcAft>
                <a:spcPct val="0"/>
              </a:spcAft>
              <a:defRPr sz="2400">
                <a:solidFill>
                  <a:schemeClr val="tx1"/>
                </a:solidFill>
                <a:latin typeface="Arial" charset="0"/>
                <a:ea typeface="MS PGothic" charset="0"/>
                <a:cs typeface="MS PGothic" charset="0"/>
              </a:defRPr>
            </a:lvl8pPr>
            <a:lvl9pPr marL="1828754"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 typeface="Arial" charset="0"/>
              <a:buNone/>
            </a:pPr>
            <a:fld id="{AAE1C6E4-EF61-924D-A3CE-ADB47D1C3A4A}" type="slidenum">
              <a:rPr lang="en-GB" sz="1400">
                <a:solidFill>
                  <a:srgbClr val="FFFFFF"/>
                </a:solidFill>
                <a:latin typeface="Times New Roman" charset="0"/>
                <a:cs typeface="Times New Roman" charset="0"/>
              </a:rPr>
              <a:pPr>
                <a:buFont typeface="Arial" charset="0"/>
                <a:buNone/>
              </a:pPr>
              <a:t>81</a:t>
            </a:fld>
            <a:endParaRPr lang="en-GB" sz="1400">
              <a:solidFill>
                <a:srgbClr val="FFFFFF"/>
              </a:solidFill>
              <a:latin typeface="Times New Roman" charset="0"/>
              <a:cs typeface="Times New Roman" charset="0"/>
            </a:endParaRPr>
          </a:p>
        </p:txBody>
      </p:sp>
      <p:sp>
        <p:nvSpPr>
          <p:cNvPr id="8" name="Title 3"/>
          <p:cNvSpPr>
            <a:spLocks noGrp="1"/>
          </p:cNvSpPr>
          <p:nvPr>
            <p:ph type="title"/>
          </p:nvPr>
        </p:nvSpPr>
        <p:spPr>
          <a:xfrm>
            <a:off x="2241180" y="188263"/>
            <a:ext cx="7767639" cy="762000"/>
          </a:xfrm>
        </p:spPr>
        <p:txBody>
          <a:bodyPr wrap="square" numCol="1" anchorCtr="0" compatLnSpc="1">
            <a:prstTxWarp prst="textNoShape">
              <a:avLst/>
            </a:prstTxWarp>
            <a:noAutofit/>
          </a:bodyPr>
          <a:lstStyle/>
          <a:p>
            <a:r>
              <a:rPr lang="en-US" sz="3200" dirty="0">
                <a:solidFill>
                  <a:srgbClr val="000090"/>
                </a:solidFill>
                <a:effectLst>
                  <a:outerShdw blurRad="38100" dist="38100" dir="2700000" algn="tl">
                    <a:srgbClr val="DDDDDD"/>
                  </a:outerShdw>
                </a:effectLst>
                <a:latin typeface="Arial" charset="0"/>
                <a:ea typeface="MS PGothic" charset="0"/>
                <a:cs typeface="Times New Roman" charset="0"/>
              </a:rPr>
              <a:t>Volume Units</a:t>
            </a:r>
          </a:p>
        </p:txBody>
      </p:sp>
      <p:pic>
        <p:nvPicPr>
          <p:cNvPr id="97284" name="Picture Placeholder 1" descr="CNX_Chem_01_04_Volume.jpg"/>
          <p:cNvPicPr>
            <a:picLocks noChangeAspect="1"/>
          </p:cNvPicPr>
          <p:nvPr/>
        </p:nvPicPr>
        <p:blipFill>
          <a:blip r:embed="rId2" cstate="email">
            <a:extLst>
              <a:ext uri="{28A0092B-C50C-407E-A947-70E740481C1C}">
                <a14:useLocalDpi xmlns:a14="http://schemas.microsoft.com/office/drawing/2010/main" val="0"/>
              </a:ext>
            </a:extLst>
          </a:blip>
          <a:srcRect l="-1620" r="-2820" b="5333"/>
          <a:stretch>
            <a:fillRect/>
          </a:stretch>
        </p:blipFill>
        <p:spPr bwMode="auto">
          <a:xfrm>
            <a:off x="2241182" y="1061552"/>
            <a:ext cx="7965177" cy="4061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Placeholder 6"/>
          <p:cNvSpPr txBox="1">
            <a:spLocks/>
          </p:cNvSpPr>
          <p:nvPr/>
        </p:nvSpPr>
        <p:spPr>
          <a:xfrm>
            <a:off x="164892" y="5234730"/>
            <a:ext cx="11872210" cy="1623270"/>
          </a:xfrm>
          <a:prstGeom prst="rect">
            <a:avLst/>
          </a:prstGeom>
        </p:spPr>
        <p:txBody>
          <a:bodyPr>
            <a:noAutofit/>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S PGothic" panose="020B0600070205080204" pitchFamily="34" charset="-128"/>
                <a:cs typeface="MS PGothic" charset="0"/>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S PGothic" panose="020B0600070205080204" pitchFamily="34" charset="-128"/>
                <a:cs typeface="MS PGothic" charset="0"/>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S PGothic" panose="020B0600070205080204" pitchFamily="34" charset="-128"/>
                <a:cs typeface="MS PGothic" charset="0"/>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S PGothic" panose="020B0600070205080204" pitchFamily="34" charset="-128"/>
                <a:cs typeface="MS PGothic" charset="0"/>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S PGothic" panose="020B0600070205080204" pitchFamily="34" charset="-128"/>
                <a:cs typeface="MS PGothic"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42891" indent="-342891">
              <a:buFont typeface="Arial" charset="0"/>
              <a:buAutoNum type="alphaLcParenBoth"/>
            </a:pPr>
            <a:r>
              <a:rPr lang="en-US" dirty="0"/>
              <a:t>The relative volumes are shown for cubes of 1 m</a:t>
            </a:r>
            <a:r>
              <a:rPr lang="en-US" baseline="30000" dirty="0"/>
              <a:t>3</a:t>
            </a:r>
            <a:r>
              <a:rPr lang="en-US" dirty="0"/>
              <a:t>, 1 dm</a:t>
            </a:r>
            <a:r>
              <a:rPr lang="en-US" baseline="30000" dirty="0"/>
              <a:t>3</a:t>
            </a:r>
            <a:r>
              <a:rPr lang="en-US" dirty="0"/>
              <a:t> (1 L), and 1 cm</a:t>
            </a:r>
            <a:r>
              <a:rPr lang="en-US" baseline="30000" dirty="0"/>
              <a:t>3</a:t>
            </a:r>
            <a:r>
              <a:rPr lang="en-US" dirty="0"/>
              <a:t> (1 </a:t>
            </a:r>
            <a:r>
              <a:rPr lang="en-US" dirty="0" err="1"/>
              <a:t>mL</a:t>
            </a:r>
            <a:r>
              <a:rPr lang="en-US" dirty="0"/>
              <a:t>) (not to scale). </a:t>
            </a:r>
          </a:p>
          <a:p>
            <a:pPr marL="342891" indent="-342891">
              <a:buFont typeface="Arial" charset="0"/>
              <a:buAutoNum type="alphaLcParenBoth"/>
            </a:pPr>
            <a:r>
              <a:rPr lang="en-US" dirty="0"/>
              <a:t>The diameter of a dime is compared relative to the </a:t>
            </a:r>
            <a:r>
              <a:rPr lang="en-US" dirty="0">
                <a:highlight>
                  <a:srgbClr val="FFFF00"/>
                </a:highlight>
              </a:rPr>
              <a:t>edge length of a 1-cm</a:t>
            </a:r>
            <a:r>
              <a:rPr lang="en-US" baseline="30000" dirty="0">
                <a:highlight>
                  <a:srgbClr val="FFFF00"/>
                </a:highlight>
              </a:rPr>
              <a:t>3</a:t>
            </a:r>
            <a:r>
              <a:rPr lang="en-US" dirty="0">
                <a:highlight>
                  <a:srgbClr val="FFFF00"/>
                </a:highlight>
              </a:rPr>
              <a:t> (1-mL</a:t>
            </a:r>
            <a:r>
              <a:rPr lang="en-US" dirty="0"/>
              <a:t>) cube.</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4089" y="227959"/>
            <a:ext cx="1226435" cy="833592"/>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5"/>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0777" indent="-37473588">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189" eaLnBrk="0" fontAlgn="base" hangingPunct="0">
              <a:spcBef>
                <a:spcPct val="0"/>
              </a:spcBef>
              <a:spcAft>
                <a:spcPct val="0"/>
              </a:spcAft>
              <a:defRPr sz="2400">
                <a:solidFill>
                  <a:schemeClr val="tx1"/>
                </a:solidFill>
                <a:latin typeface="Arial" charset="0"/>
                <a:ea typeface="MS PGothic" charset="0"/>
                <a:cs typeface="MS PGothic" charset="0"/>
              </a:defRPr>
            </a:lvl6pPr>
            <a:lvl7pPr marL="914377" eaLnBrk="0" fontAlgn="base" hangingPunct="0">
              <a:spcBef>
                <a:spcPct val="0"/>
              </a:spcBef>
              <a:spcAft>
                <a:spcPct val="0"/>
              </a:spcAft>
              <a:defRPr sz="2400">
                <a:solidFill>
                  <a:schemeClr val="tx1"/>
                </a:solidFill>
                <a:latin typeface="Arial" charset="0"/>
                <a:ea typeface="MS PGothic" charset="0"/>
                <a:cs typeface="MS PGothic" charset="0"/>
              </a:defRPr>
            </a:lvl7pPr>
            <a:lvl8pPr marL="1371566" eaLnBrk="0" fontAlgn="base" hangingPunct="0">
              <a:spcBef>
                <a:spcPct val="0"/>
              </a:spcBef>
              <a:spcAft>
                <a:spcPct val="0"/>
              </a:spcAft>
              <a:defRPr sz="2400">
                <a:solidFill>
                  <a:schemeClr val="tx1"/>
                </a:solidFill>
                <a:latin typeface="Arial" charset="0"/>
                <a:ea typeface="MS PGothic" charset="0"/>
                <a:cs typeface="MS PGothic" charset="0"/>
              </a:defRPr>
            </a:lvl8pPr>
            <a:lvl9pPr marL="1828754"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 typeface="Arial" charset="0"/>
              <a:buNone/>
            </a:pPr>
            <a:fld id="{F46CE629-5F1A-684B-B5B3-74715F371A4F}" type="slidenum">
              <a:rPr lang="en-GB" sz="1400">
                <a:solidFill>
                  <a:srgbClr val="FFFFFF"/>
                </a:solidFill>
                <a:latin typeface="Times New Roman" charset="0"/>
                <a:cs typeface="Times New Roman" charset="0"/>
              </a:rPr>
              <a:pPr>
                <a:buFont typeface="Arial" charset="0"/>
                <a:buNone/>
              </a:pPr>
              <a:t>82</a:t>
            </a:fld>
            <a:endParaRPr lang="en-GB" sz="1400">
              <a:solidFill>
                <a:srgbClr val="FFFFFF"/>
              </a:solidFill>
              <a:latin typeface="Times New Roman" charset="0"/>
              <a:cs typeface="Times New Roman" charset="0"/>
            </a:endParaRPr>
          </a:p>
        </p:txBody>
      </p:sp>
      <p:sp>
        <p:nvSpPr>
          <p:cNvPr id="8" name="TextBox 7"/>
          <p:cNvSpPr txBox="1">
            <a:spLocks noChangeArrowheads="1"/>
          </p:cNvSpPr>
          <p:nvPr/>
        </p:nvSpPr>
        <p:spPr bwMode="auto">
          <a:xfrm>
            <a:off x="589374" y="4839055"/>
            <a:ext cx="11257612"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Clr>
                <a:srgbClr val="000000"/>
              </a:buClr>
              <a:buSzPct val="100000"/>
              <a:buFont typeface="Arial" charset="0"/>
              <a:buChar char="•"/>
            </a:pPr>
            <a:r>
              <a:rPr lang="en-US" sz="2600" dirty="0">
                <a:latin typeface="Times New Roman" charset="0"/>
                <a:cs typeface="Times New Roman" charset="0"/>
              </a:rPr>
              <a:t> </a:t>
            </a:r>
            <a:r>
              <a:rPr lang="en-US" sz="2600" dirty="0">
                <a:latin typeface="+mn-lt"/>
                <a:cs typeface="Times New Roman" charset="0"/>
              </a:rPr>
              <a:t>The standard SI unit for density is the kilogram per cubic meter (kg/m</a:t>
            </a:r>
            <a:r>
              <a:rPr lang="en-US" sz="2600" baseline="30000" dirty="0">
                <a:latin typeface="+mn-lt"/>
                <a:cs typeface="Times New Roman" charset="0"/>
              </a:rPr>
              <a:t>3</a:t>
            </a:r>
            <a:r>
              <a:rPr lang="en-US" sz="2600" dirty="0">
                <a:latin typeface="+mn-lt"/>
                <a:cs typeface="Times New Roman" charset="0"/>
              </a:rPr>
              <a:t>). </a:t>
            </a:r>
          </a:p>
          <a:p>
            <a:pPr>
              <a:buClr>
                <a:srgbClr val="000000"/>
              </a:buClr>
              <a:buSzPct val="100000"/>
              <a:buFont typeface="Arial" charset="0"/>
              <a:buChar char="•"/>
            </a:pPr>
            <a:r>
              <a:rPr lang="en-US" sz="2600" dirty="0">
                <a:latin typeface="+mn-lt"/>
                <a:cs typeface="Times New Roman" charset="0"/>
              </a:rPr>
              <a:t> Commonly used density units based on state of matter:</a:t>
            </a:r>
          </a:p>
          <a:p>
            <a:pPr>
              <a:buClr>
                <a:srgbClr val="000000"/>
              </a:buClr>
              <a:buSzPct val="100000"/>
              <a:buFont typeface="Arial" charset="0"/>
              <a:buNone/>
            </a:pPr>
            <a:r>
              <a:rPr lang="en-US" sz="2600" dirty="0">
                <a:latin typeface="+mn-lt"/>
                <a:cs typeface="Times New Roman" charset="0"/>
              </a:rPr>
              <a:t>	g/cm</a:t>
            </a:r>
            <a:r>
              <a:rPr lang="en-US" sz="2600" baseline="30000" dirty="0">
                <a:latin typeface="+mn-lt"/>
                <a:cs typeface="Times New Roman" charset="0"/>
              </a:rPr>
              <a:t>3</a:t>
            </a:r>
            <a:r>
              <a:rPr lang="en-US" sz="2600" dirty="0">
                <a:latin typeface="+mn-lt"/>
                <a:cs typeface="Times New Roman" charset="0"/>
              </a:rPr>
              <a:t> 	(solids, liquids)</a:t>
            </a:r>
          </a:p>
          <a:p>
            <a:pPr>
              <a:buClr>
                <a:srgbClr val="000000"/>
              </a:buClr>
              <a:buSzPct val="100000"/>
              <a:buFont typeface="Arial" charset="0"/>
              <a:buNone/>
            </a:pPr>
            <a:r>
              <a:rPr lang="en-US" sz="2600" dirty="0">
                <a:latin typeface="+mn-lt"/>
                <a:cs typeface="Times New Roman" charset="0"/>
              </a:rPr>
              <a:t>	</a:t>
            </a:r>
            <a:r>
              <a:rPr lang="en-US" sz="2600" dirty="0" err="1">
                <a:latin typeface="+mn-lt"/>
                <a:cs typeface="Times New Roman" charset="0"/>
              </a:rPr>
              <a:t>g</a:t>
            </a:r>
            <a:r>
              <a:rPr lang="en-US" sz="2600" dirty="0">
                <a:latin typeface="+mn-lt"/>
                <a:cs typeface="Times New Roman" charset="0"/>
              </a:rPr>
              <a:t>/L 	(gases)</a:t>
            </a:r>
          </a:p>
        </p:txBody>
      </p:sp>
      <p:sp>
        <p:nvSpPr>
          <p:cNvPr id="3076" name="Title 3"/>
          <p:cNvSpPr>
            <a:spLocks noGrp="1"/>
          </p:cNvSpPr>
          <p:nvPr>
            <p:ph type="title"/>
          </p:nvPr>
        </p:nvSpPr>
        <p:spPr>
          <a:xfrm>
            <a:off x="1168494" y="989644"/>
            <a:ext cx="2369185" cy="609600"/>
          </a:xfrm>
        </p:spPr>
        <p:txBody>
          <a:bodyPr wrap="square" numCol="1" anchorCtr="0" compatLnSpc="1">
            <a:prstTxWarp prst="textNoShape">
              <a:avLst/>
            </a:prstTxWarp>
            <a:noAutofit/>
          </a:bodyPr>
          <a:lstStyle/>
          <a:p>
            <a:r>
              <a:rPr lang="en-US" sz="3200" i="0" dirty="0">
                <a:solidFill>
                  <a:srgbClr val="000090"/>
                </a:solidFill>
                <a:effectLst>
                  <a:outerShdw blurRad="38100" dist="38100" dir="2700000" algn="tl">
                    <a:srgbClr val="DDDDDD"/>
                  </a:outerShdw>
                </a:effectLst>
                <a:latin typeface="Arial" charset="0"/>
                <a:ea typeface="MS PGothic" charset="0"/>
                <a:cs typeface="Times New Roman" charset="0"/>
              </a:rPr>
              <a:t>Density</a:t>
            </a:r>
          </a:p>
        </p:txBody>
      </p:sp>
      <p:sp>
        <p:nvSpPr>
          <p:cNvPr id="100358" name="TextBox 11"/>
          <p:cNvSpPr txBox="1">
            <a:spLocks noChangeArrowheads="1"/>
          </p:cNvSpPr>
          <p:nvPr/>
        </p:nvSpPr>
        <p:spPr bwMode="auto">
          <a:xfrm>
            <a:off x="589374" y="1648943"/>
            <a:ext cx="10731177" cy="2185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l"/>
            <a:r>
              <a:rPr lang="en-US" sz="2600" dirty="0">
                <a:latin typeface="+mn-lt"/>
                <a:cs typeface="Times New Roman" charset="0"/>
              </a:rPr>
              <a:t> </a:t>
            </a:r>
            <a:r>
              <a:rPr lang="en-US" sz="2800" b="0" i="0" u="none" strike="noStrike" baseline="0" dirty="0">
                <a:latin typeface="+mn-lt"/>
              </a:rPr>
              <a:t>We use the mass and volume of a substance to determine its density. Thus, the units of density are defined by the base</a:t>
            </a:r>
            <a:r>
              <a:rPr lang="ka-GE" sz="2800" b="0" i="0" u="none" strike="noStrike" baseline="0" dirty="0">
                <a:latin typeface="+mn-lt"/>
              </a:rPr>
              <a:t> </a:t>
            </a:r>
            <a:r>
              <a:rPr lang="en-US" sz="2800" b="0" i="0" u="none" strike="noStrike" baseline="0" dirty="0">
                <a:latin typeface="+mn-lt"/>
              </a:rPr>
              <a:t>units of mass and length.</a:t>
            </a:r>
            <a:endParaRPr lang="ka-GE" sz="2800" dirty="0">
              <a:latin typeface="+mn-lt"/>
              <a:cs typeface="Times New Roman" charset="0"/>
            </a:endParaRPr>
          </a:p>
          <a:p>
            <a:pPr>
              <a:buClr>
                <a:srgbClr val="000000"/>
              </a:buClr>
              <a:buSzPct val="100000"/>
              <a:buFont typeface="Arial" charset="0"/>
              <a:buChar char="•"/>
            </a:pPr>
            <a:r>
              <a:rPr lang="en-US" sz="2600" dirty="0">
                <a:latin typeface="+mn-lt"/>
                <a:cs typeface="Times New Roman" charset="0"/>
              </a:rPr>
              <a:t>The </a:t>
            </a:r>
            <a:r>
              <a:rPr lang="en-US" sz="2600" b="1" i="1" dirty="0">
                <a:solidFill>
                  <a:srgbClr val="000090"/>
                </a:solidFill>
                <a:latin typeface="+mn-lt"/>
                <a:cs typeface="Times New Roman" charset="0"/>
              </a:rPr>
              <a:t>density</a:t>
            </a:r>
            <a:r>
              <a:rPr lang="en-US" sz="2600" dirty="0">
                <a:latin typeface="+mn-lt"/>
                <a:cs typeface="Times New Roman" charset="0"/>
              </a:rPr>
              <a:t> of a substance is the ratio, of the mass of a sample of the substance to its volume.</a:t>
            </a:r>
          </a:p>
        </p:txBody>
      </p:sp>
      <p:pic>
        <p:nvPicPr>
          <p:cNvPr id="9" name="Picture 8"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33718" y="765652"/>
            <a:ext cx="1226435" cy="833592"/>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3191163896"/>
              </p:ext>
            </p:extLst>
          </p:nvPr>
        </p:nvGraphicFramePr>
        <p:xfrm>
          <a:off x="4147386" y="3796705"/>
          <a:ext cx="3047147" cy="992095"/>
        </p:xfrm>
        <a:graphic>
          <a:graphicData uri="http://schemas.openxmlformats.org/presentationml/2006/ole">
            <mc:AlternateContent xmlns:mc="http://schemas.openxmlformats.org/markup-compatibility/2006">
              <mc:Choice xmlns:v="urn:schemas-microsoft-com:vml" Requires="v">
                <p:oleObj spid="_x0000_s1181" name="Equation" r:id="rId4" imgW="1092200" imgH="355600" progId="Equation.3">
                  <p:embed/>
                </p:oleObj>
              </mc:Choice>
              <mc:Fallback>
                <p:oleObj name="Equation" r:id="rId4" imgW="1092200" imgH="3556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7386" y="3796705"/>
                        <a:ext cx="3047147" cy="99209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CED20-3B2C-4DC9-8189-0F2382E4FEB1}"/>
              </a:ext>
            </a:extLst>
          </p:cNvPr>
          <p:cNvSpPr>
            <a:spLocks noGrp="1"/>
          </p:cNvSpPr>
          <p:nvPr>
            <p:ph type="title"/>
          </p:nvPr>
        </p:nvSpPr>
        <p:spPr>
          <a:xfrm>
            <a:off x="606426" y="1497344"/>
            <a:ext cx="10208301" cy="574754"/>
          </a:xfrm>
        </p:spPr>
        <p:txBody>
          <a:bodyPr>
            <a:normAutofit fontScale="90000"/>
          </a:bodyPr>
          <a:lstStyle/>
          <a:p>
            <a:r>
              <a:rPr lang="en-US" sz="2800" i="0" dirty="0">
                <a:solidFill>
                  <a:srgbClr val="000090"/>
                </a:solidFill>
                <a:effectLst>
                  <a:outerShdw blurRad="38100" dist="38100" dir="2700000" algn="tl">
                    <a:srgbClr val="DDDDDD"/>
                  </a:outerShdw>
                </a:effectLst>
                <a:latin typeface="Arial" charset="0"/>
                <a:ea typeface="MS PGothic" charset="0"/>
                <a:cs typeface="Times New Roman" charset="0"/>
              </a:rPr>
              <a:t>1.5 Measurement Uncertainty, Accuracy, and Precision</a:t>
            </a:r>
            <a:endParaRPr lang="en-US" i="0" dirty="0"/>
          </a:p>
        </p:txBody>
      </p:sp>
      <p:sp>
        <p:nvSpPr>
          <p:cNvPr id="4" name="TextBox 3">
            <a:extLst>
              <a:ext uri="{FF2B5EF4-FFF2-40B4-BE49-F238E27FC236}">
                <a16:creationId xmlns:a16="http://schemas.microsoft.com/office/drawing/2014/main" id="{C2BCBC9E-F2ED-4855-95B9-936783815686}"/>
              </a:ext>
            </a:extLst>
          </p:cNvPr>
          <p:cNvSpPr txBox="1"/>
          <p:nvPr/>
        </p:nvSpPr>
        <p:spPr>
          <a:xfrm>
            <a:off x="1370924" y="2683000"/>
            <a:ext cx="9646846" cy="2677656"/>
          </a:xfrm>
          <a:prstGeom prst="rect">
            <a:avLst/>
          </a:prstGeom>
          <a:noFill/>
        </p:spPr>
        <p:txBody>
          <a:bodyPr wrap="square">
            <a:spAutoFit/>
          </a:bodyPr>
          <a:lstStyle/>
          <a:p>
            <a:pPr algn="l"/>
            <a:r>
              <a:rPr lang="en-US" sz="2800" b="0" i="0" u="none" strike="noStrike" baseline="0" dirty="0"/>
              <a:t>By the end of this section, you will be able to:</a:t>
            </a:r>
          </a:p>
          <a:p>
            <a:pPr indent="509588" algn="l"/>
            <a:r>
              <a:rPr lang="en-US" sz="2800" b="0" i="0" u="none" strike="noStrike" baseline="0" dirty="0"/>
              <a:t>• Define accuracy and precision</a:t>
            </a:r>
          </a:p>
          <a:p>
            <a:pPr indent="509588" algn="l"/>
            <a:r>
              <a:rPr lang="en-US" sz="2800" b="0" i="0" u="none" strike="noStrike" baseline="0" dirty="0"/>
              <a:t>• Distinguish exact and uncertain numbers</a:t>
            </a:r>
          </a:p>
          <a:p>
            <a:pPr indent="509588" algn="l"/>
            <a:r>
              <a:rPr lang="en-US" sz="2800" b="0" i="0" u="none" strike="noStrike" baseline="0" dirty="0"/>
              <a:t>• Correctly represent uncertainty in quantities using significant figures</a:t>
            </a:r>
          </a:p>
          <a:p>
            <a:pPr indent="509588" algn="l"/>
            <a:r>
              <a:rPr lang="en-US" sz="2800" b="0" i="0" u="none" strike="noStrike" baseline="0" dirty="0"/>
              <a:t>• Apply proper rounding rules to computed quantities</a:t>
            </a:r>
            <a:endParaRPr lang="en-US" sz="2800" dirty="0"/>
          </a:p>
        </p:txBody>
      </p:sp>
      <p:pic>
        <p:nvPicPr>
          <p:cNvPr id="5" name="Picture 4" descr="OSX-Stacked-TM-RGB-300dpi-2016.jpg">
            <a:extLst>
              <a:ext uri="{FF2B5EF4-FFF2-40B4-BE49-F238E27FC236}">
                <a16:creationId xmlns:a16="http://schemas.microsoft.com/office/drawing/2014/main" id="{845B8E79-1CEC-4C7F-A2B3-2B612B25693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98851" y="919537"/>
            <a:ext cx="1226435" cy="833592"/>
          </a:xfrm>
          <a:prstGeom prst="rect">
            <a:avLst/>
          </a:prstGeom>
        </p:spPr>
      </p:pic>
    </p:spTree>
    <p:extLst>
      <p:ext uri="{BB962C8B-B14F-4D97-AF65-F5344CB8AC3E}">
        <p14:creationId xmlns:p14="http://schemas.microsoft.com/office/powerpoint/2010/main" val="40161087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0777" indent="-37473588">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189" eaLnBrk="0" fontAlgn="base" hangingPunct="0">
              <a:spcBef>
                <a:spcPct val="0"/>
              </a:spcBef>
              <a:spcAft>
                <a:spcPct val="0"/>
              </a:spcAft>
              <a:defRPr sz="2400">
                <a:solidFill>
                  <a:schemeClr val="tx1"/>
                </a:solidFill>
                <a:latin typeface="Arial" charset="0"/>
                <a:ea typeface="MS PGothic" charset="0"/>
                <a:cs typeface="MS PGothic" charset="0"/>
              </a:defRPr>
            </a:lvl6pPr>
            <a:lvl7pPr marL="914377" eaLnBrk="0" fontAlgn="base" hangingPunct="0">
              <a:spcBef>
                <a:spcPct val="0"/>
              </a:spcBef>
              <a:spcAft>
                <a:spcPct val="0"/>
              </a:spcAft>
              <a:defRPr sz="2400">
                <a:solidFill>
                  <a:schemeClr val="tx1"/>
                </a:solidFill>
                <a:latin typeface="Arial" charset="0"/>
                <a:ea typeface="MS PGothic" charset="0"/>
                <a:cs typeface="MS PGothic" charset="0"/>
              </a:defRPr>
            </a:lvl7pPr>
            <a:lvl8pPr marL="1371566" eaLnBrk="0" fontAlgn="base" hangingPunct="0">
              <a:spcBef>
                <a:spcPct val="0"/>
              </a:spcBef>
              <a:spcAft>
                <a:spcPct val="0"/>
              </a:spcAft>
              <a:defRPr sz="2400">
                <a:solidFill>
                  <a:schemeClr val="tx1"/>
                </a:solidFill>
                <a:latin typeface="Arial" charset="0"/>
                <a:ea typeface="MS PGothic" charset="0"/>
                <a:cs typeface="MS PGothic" charset="0"/>
              </a:defRPr>
            </a:lvl8pPr>
            <a:lvl9pPr marL="1828754"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 typeface="Arial" charset="0"/>
              <a:buNone/>
            </a:pPr>
            <a:fld id="{E1848C47-96F1-0B45-BAD0-C9DD19562DE2}" type="slidenum">
              <a:rPr lang="en-GB" sz="1400">
                <a:solidFill>
                  <a:srgbClr val="FFFFFF"/>
                </a:solidFill>
                <a:latin typeface="Times New Roman" charset="0"/>
                <a:cs typeface="Times New Roman" charset="0"/>
              </a:rPr>
              <a:pPr>
                <a:buFont typeface="Arial" charset="0"/>
                <a:buNone/>
              </a:pPr>
              <a:t>84</a:t>
            </a:fld>
            <a:endParaRPr lang="en-GB" sz="1400">
              <a:solidFill>
                <a:srgbClr val="FFFFFF"/>
              </a:solidFill>
              <a:latin typeface="Times New Roman" charset="0"/>
              <a:cs typeface="Times New Roman" charset="0"/>
            </a:endParaRPr>
          </a:p>
        </p:txBody>
      </p:sp>
      <p:sp>
        <p:nvSpPr>
          <p:cNvPr id="12" name="TextBox 11"/>
          <p:cNvSpPr txBox="1">
            <a:spLocks noChangeArrowheads="1"/>
          </p:cNvSpPr>
          <p:nvPr/>
        </p:nvSpPr>
        <p:spPr bwMode="auto">
          <a:xfrm>
            <a:off x="929390" y="2217420"/>
            <a:ext cx="10917596"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914400" algn="l"/>
              </a:tabLst>
              <a:defRPr sz="2400">
                <a:solidFill>
                  <a:schemeClr val="tx1"/>
                </a:solidFill>
                <a:latin typeface="Arial" charset="0"/>
                <a:ea typeface="MS PGothic" charset="0"/>
                <a:cs typeface="MS PGothic" charset="0"/>
              </a:defRPr>
            </a:lvl1pPr>
            <a:lvl2pPr marL="1143000" indent="-457200">
              <a:tabLst>
                <a:tab pos="914400" algn="l"/>
              </a:tabLst>
              <a:defRPr sz="2400">
                <a:solidFill>
                  <a:schemeClr val="tx1"/>
                </a:solidFill>
                <a:latin typeface="Arial" charset="0"/>
                <a:ea typeface="MS PGothic" charset="0"/>
                <a:cs typeface="MS PGothic" charset="0"/>
              </a:defRPr>
            </a:lvl2pPr>
            <a:lvl3pPr marL="1600200" indent="-457200">
              <a:tabLst>
                <a:tab pos="914400" algn="l"/>
              </a:tabLst>
              <a:defRPr sz="2400">
                <a:solidFill>
                  <a:schemeClr val="tx1"/>
                </a:solidFill>
                <a:latin typeface="Arial" charset="0"/>
                <a:ea typeface="MS PGothic" charset="0"/>
                <a:cs typeface="MS PGothic" charset="0"/>
              </a:defRPr>
            </a:lvl3pPr>
            <a:lvl4pPr>
              <a:tabLst>
                <a:tab pos="914400" algn="l"/>
              </a:tabLst>
              <a:defRPr sz="2400">
                <a:solidFill>
                  <a:schemeClr val="tx1"/>
                </a:solidFill>
                <a:latin typeface="Arial" charset="0"/>
                <a:ea typeface="MS PGothic" charset="0"/>
                <a:cs typeface="MS PGothic" charset="0"/>
              </a:defRPr>
            </a:lvl4pPr>
            <a:lvl5pPr>
              <a:tabLst>
                <a:tab pos="914400" algn="l"/>
              </a:tabLst>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9pPr>
          </a:lstStyle>
          <a:p>
            <a:pPr algn="l"/>
            <a:r>
              <a:rPr lang="en-US" dirty="0">
                <a:latin typeface="Times New Roman"/>
              </a:rPr>
              <a:t> </a:t>
            </a:r>
            <a:r>
              <a:rPr lang="en-US" dirty="0">
                <a:latin typeface="+mn-lt"/>
              </a:rPr>
              <a:t>Counting is the only type of measurement, that is free from uncertainty</a:t>
            </a:r>
            <a:r>
              <a:rPr lang="ka-GE" dirty="0">
                <a:latin typeface="+mn-lt"/>
              </a:rPr>
              <a:t>,</a:t>
            </a:r>
            <a:r>
              <a:rPr lang="en-US" sz="1800" b="0" i="0" u="none" strike="noStrike" baseline="0" dirty="0">
                <a:latin typeface="LiberationSerif"/>
              </a:rPr>
              <a:t> </a:t>
            </a:r>
            <a:r>
              <a:rPr lang="en-US" b="0" i="0" u="none" strike="noStrike" baseline="0" dirty="0">
                <a:latin typeface="+mn-lt"/>
              </a:rPr>
              <a:t>provided the number of objects being counted</a:t>
            </a:r>
            <a:r>
              <a:rPr lang="ka-GE" b="0" i="0" u="none" strike="noStrike" baseline="0" dirty="0">
                <a:latin typeface="+mn-lt"/>
              </a:rPr>
              <a:t> </a:t>
            </a:r>
            <a:r>
              <a:rPr lang="en-US" b="0" i="0" u="none" strike="noStrike" baseline="0" dirty="0">
                <a:latin typeface="+mn-lt"/>
              </a:rPr>
              <a:t>does not change while the counting process is underway.</a:t>
            </a:r>
            <a:endParaRPr lang="en-US" dirty="0">
              <a:latin typeface="+mn-lt"/>
            </a:endParaRPr>
          </a:p>
          <a:p>
            <a:pPr>
              <a:buSzPct val="100000"/>
              <a:buFont typeface="Arial"/>
              <a:buChar char="•"/>
            </a:pPr>
            <a:endParaRPr lang="en-US" dirty="0">
              <a:latin typeface="+mn-lt"/>
              <a:ea typeface="ＭＳ Ｐゴシック" charset="0"/>
              <a:cs typeface="ＭＳ Ｐゴシック" charset="0"/>
            </a:endParaRPr>
          </a:p>
          <a:p>
            <a:pPr>
              <a:buSzPct val="100000"/>
              <a:buFont typeface="Arial"/>
              <a:buChar char="•"/>
            </a:pPr>
            <a:r>
              <a:rPr lang="en-US" dirty="0">
                <a:latin typeface="+mn-lt"/>
              </a:rPr>
              <a:t> The result of a counting measurement is an example of an </a:t>
            </a:r>
            <a:r>
              <a:rPr lang="en-US" b="1" i="1" dirty="0">
                <a:solidFill>
                  <a:srgbClr val="000090"/>
                </a:solidFill>
                <a:latin typeface="+mn-lt"/>
              </a:rPr>
              <a:t>exact number. </a:t>
            </a:r>
          </a:p>
          <a:p>
            <a:pPr>
              <a:buSzPct val="100000"/>
              <a:buFont typeface="Arial"/>
              <a:buChar char="•"/>
            </a:pPr>
            <a:endParaRPr lang="en-US" b="1" i="1" dirty="0">
              <a:solidFill>
                <a:srgbClr val="000090"/>
              </a:solidFill>
              <a:latin typeface="+mn-lt"/>
              <a:ea typeface="ＭＳ Ｐゴシック" charset="0"/>
              <a:cs typeface="ＭＳ Ｐゴシック" charset="0"/>
            </a:endParaRPr>
          </a:p>
          <a:p>
            <a:pPr>
              <a:buSzPct val="100000"/>
              <a:buFont typeface="Arial"/>
              <a:buChar char="•"/>
            </a:pPr>
            <a:r>
              <a:rPr lang="en-US" b="1" i="1" dirty="0">
                <a:solidFill>
                  <a:srgbClr val="000090"/>
                </a:solidFill>
                <a:latin typeface="+mn-lt"/>
                <a:ea typeface="ＭＳ Ｐゴシック" charset="0"/>
                <a:cs typeface="ＭＳ Ｐゴシック" charset="0"/>
              </a:rPr>
              <a:t> </a:t>
            </a:r>
            <a:r>
              <a:rPr lang="en-US" dirty="0">
                <a:latin typeface="+mn-lt"/>
                <a:ea typeface="ＭＳ Ｐゴシック" charset="0"/>
                <a:cs typeface="ＭＳ Ｐゴシック" charset="0"/>
              </a:rPr>
              <a:t>The numbers for defined quantities are also exact. </a:t>
            </a:r>
          </a:p>
          <a:p>
            <a:pPr>
              <a:buSzPct val="100000"/>
              <a:buFont typeface="Arial"/>
              <a:buChar char="•"/>
            </a:pPr>
            <a:r>
              <a:rPr lang="en-US" b="1" i="0" u="none" strike="noStrike" baseline="0" dirty="0">
                <a:latin typeface="+mn-lt"/>
              </a:rPr>
              <a:t>By definition</a:t>
            </a:r>
            <a:r>
              <a:rPr lang="ka-GE" b="1" i="0" u="none" strike="noStrike" baseline="0" dirty="0">
                <a:latin typeface="+mn-lt"/>
              </a:rPr>
              <a:t>:</a:t>
            </a:r>
            <a:endParaRPr lang="en-US" b="1" dirty="0">
              <a:latin typeface="+mn-lt"/>
              <a:ea typeface="ＭＳ Ｐゴシック" charset="0"/>
              <a:cs typeface="ＭＳ Ｐゴシック" charset="0"/>
            </a:endParaRPr>
          </a:p>
          <a:p>
            <a:pPr lvl="1">
              <a:buSzPct val="100000"/>
              <a:buFont typeface="Arial"/>
              <a:buChar char="•"/>
            </a:pPr>
            <a:r>
              <a:rPr lang="en-US" dirty="0">
                <a:latin typeface="+mn-lt"/>
                <a:ea typeface="ＭＳ Ｐゴシック" charset="0"/>
                <a:cs typeface="ＭＳ Ｐゴシック" charset="0"/>
              </a:rPr>
              <a:t>1 foot is exactly 12 inches</a:t>
            </a:r>
          </a:p>
          <a:p>
            <a:pPr lvl="1">
              <a:buSzPct val="100000"/>
              <a:buFont typeface="Arial"/>
              <a:buChar char="•"/>
            </a:pPr>
            <a:r>
              <a:rPr lang="en-US" dirty="0">
                <a:latin typeface="+mn-lt"/>
                <a:ea typeface="ＭＳ Ｐゴシック" charset="0"/>
                <a:cs typeface="ＭＳ Ｐゴシック" charset="0"/>
              </a:rPr>
              <a:t>1 inch is exactly 2.54 cm</a:t>
            </a:r>
          </a:p>
          <a:p>
            <a:pPr lvl="1">
              <a:buSzPct val="100000"/>
              <a:buFont typeface="Arial"/>
              <a:buChar char="•"/>
            </a:pPr>
            <a:r>
              <a:rPr lang="en-US" dirty="0">
                <a:latin typeface="+mn-lt"/>
                <a:ea typeface="ＭＳ Ｐゴシック" charset="0"/>
                <a:cs typeface="ＭＳ Ｐゴシック" charset="0"/>
              </a:rPr>
              <a:t>1 gram is exactly 0.001 kg</a:t>
            </a:r>
          </a:p>
          <a:p>
            <a:pPr>
              <a:buSzPct val="100000"/>
            </a:pPr>
            <a:endParaRPr lang="en-US" dirty="0">
              <a:latin typeface="Times New Roman"/>
              <a:ea typeface="ＭＳ Ｐゴシック" charset="0"/>
              <a:cs typeface="ＭＳ Ｐゴシック" charset="0"/>
            </a:endParaRPr>
          </a:p>
        </p:txBody>
      </p:sp>
      <p:sp>
        <p:nvSpPr>
          <p:cNvPr id="17" name="Rectangle 2"/>
          <p:cNvSpPr>
            <a:spLocks noGrp="1" noChangeArrowheads="1"/>
          </p:cNvSpPr>
          <p:nvPr>
            <p:ph type="title"/>
          </p:nvPr>
        </p:nvSpPr>
        <p:spPr>
          <a:xfrm>
            <a:off x="929389" y="1126105"/>
            <a:ext cx="8814217" cy="990600"/>
          </a:xfrm>
        </p:spPr>
        <p:txBody>
          <a:bodyPr wrap="square" numCol="1" anchorCtr="0" compatLnSpc="1">
            <a:prstTxWarp prst="textNoShape">
              <a:avLst/>
            </a:prstTxWarp>
          </a:bodyPr>
          <a:lstStyle/>
          <a:p>
            <a:pPr eaLnBrk="1" hangingPunct="1"/>
            <a:r>
              <a:rPr lang="en-US" sz="2900" i="0" dirty="0">
                <a:solidFill>
                  <a:srgbClr val="000090"/>
                </a:solidFill>
                <a:effectLst>
                  <a:outerShdw blurRad="38100" dist="38100" dir="2700000" algn="tl">
                    <a:srgbClr val="DDDDDD"/>
                  </a:outerShdw>
                </a:effectLst>
                <a:latin typeface="Arial" charset="0"/>
                <a:ea typeface="MS PGothic" charset="0"/>
                <a:cs typeface="Times New Roman" charset="0"/>
              </a:rPr>
              <a:t>1.5 Measurement Uncertainty, Accuracy, and Precision</a:t>
            </a:r>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45717" y="1283113"/>
            <a:ext cx="1226435" cy="833592"/>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0777" indent="-37473588">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189" eaLnBrk="0" fontAlgn="base" hangingPunct="0">
              <a:spcBef>
                <a:spcPct val="0"/>
              </a:spcBef>
              <a:spcAft>
                <a:spcPct val="0"/>
              </a:spcAft>
              <a:defRPr sz="2400">
                <a:solidFill>
                  <a:schemeClr val="tx1"/>
                </a:solidFill>
                <a:latin typeface="Arial" charset="0"/>
                <a:ea typeface="MS PGothic" charset="0"/>
                <a:cs typeface="MS PGothic" charset="0"/>
              </a:defRPr>
            </a:lvl6pPr>
            <a:lvl7pPr marL="914377" eaLnBrk="0" fontAlgn="base" hangingPunct="0">
              <a:spcBef>
                <a:spcPct val="0"/>
              </a:spcBef>
              <a:spcAft>
                <a:spcPct val="0"/>
              </a:spcAft>
              <a:defRPr sz="2400">
                <a:solidFill>
                  <a:schemeClr val="tx1"/>
                </a:solidFill>
                <a:latin typeface="Arial" charset="0"/>
                <a:ea typeface="MS PGothic" charset="0"/>
                <a:cs typeface="MS PGothic" charset="0"/>
              </a:defRPr>
            </a:lvl7pPr>
            <a:lvl8pPr marL="1371566" eaLnBrk="0" fontAlgn="base" hangingPunct="0">
              <a:spcBef>
                <a:spcPct val="0"/>
              </a:spcBef>
              <a:spcAft>
                <a:spcPct val="0"/>
              </a:spcAft>
              <a:defRPr sz="2400">
                <a:solidFill>
                  <a:schemeClr val="tx1"/>
                </a:solidFill>
                <a:latin typeface="Arial" charset="0"/>
                <a:ea typeface="MS PGothic" charset="0"/>
                <a:cs typeface="MS PGothic" charset="0"/>
              </a:defRPr>
            </a:lvl8pPr>
            <a:lvl9pPr marL="1828754"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 typeface="Arial" charset="0"/>
              <a:buNone/>
            </a:pPr>
            <a:fld id="{E1848C47-96F1-0B45-BAD0-C9DD19562DE2}" type="slidenum">
              <a:rPr lang="en-GB" sz="1400">
                <a:solidFill>
                  <a:srgbClr val="FFFFFF"/>
                </a:solidFill>
                <a:latin typeface="Times New Roman" charset="0"/>
                <a:cs typeface="Times New Roman" charset="0"/>
              </a:rPr>
              <a:pPr>
                <a:buFont typeface="Arial" charset="0"/>
                <a:buNone/>
              </a:pPr>
              <a:t>85</a:t>
            </a:fld>
            <a:endParaRPr lang="en-GB" sz="1400">
              <a:solidFill>
                <a:srgbClr val="FFFFFF"/>
              </a:solidFill>
              <a:latin typeface="Times New Roman" charset="0"/>
              <a:cs typeface="Times New Roman" charset="0"/>
            </a:endParaRPr>
          </a:p>
        </p:txBody>
      </p:sp>
      <p:sp>
        <p:nvSpPr>
          <p:cNvPr id="12" name="TextBox 11"/>
          <p:cNvSpPr txBox="1">
            <a:spLocks noChangeArrowheads="1"/>
          </p:cNvSpPr>
          <p:nvPr/>
        </p:nvSpPr>
        <p:spPr bwMode="auto">
          <a:xfrm>
            <a:off x="762107" y="2337411"/>
            <a:ext cx="10598046"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914400" algn="l"/>
              </a:tabLst>
              <a:defRPr sz="2400">
                <a:solidFill>
                  <a:schemeClr val="tx1"/>
                </a:solidFill>
                <a:latin typeface="Arial" charset="0"/>
                <a:ea typeface="MS PGothic" charset="0"/>
                <a:cs typeface="MS PGothic" charset="0"/>
              </a:defRPr>
            </a:lvl1pPr>
            <a:lvl2pPr marL="1143000" indent="-457200">
              <a:tabLst>
                <a:tab pos="914400" algn="l"/>
              </a:tabLst>
              <a:defRPr sz="2400">
                <a:solidFill>
                  <a:schemeClr val="tx1"/>
                </a:solidFill>
                <a:latin typeface="Arial" charset="0"/>
                <a:ea typeface="MS PGothic" charset="0"/>
                <a:cs typeface="MS PGothic" charset="0"/>
              </a:defRPr>
            </a:lvl2pPr>
            <a:lvl3pPr marL="1600200" indent="-457200">
              <a:tabLst>
                <a:tab pos="914400" algn="l"/>
              </a:tabLst>
              <a:defRPr sz="2400">
                <a:solidFill>
                  <a:schemeClr val="tx1"/>
                </a:solidFill>
                <a:latin typeface="Arial" charset="0"/>
                <a:ea typeface="MS PGothic" charset="0"/>
                <a:cs typeface="MS PGothic" charset="0"/>
              </a:defRPr>
            </a:lvl3pPr>
            <a:lvl4pPr>
              <a:tabLst>
                <a:tab pos="914400" algn="l"/>
              </a:tabLst>
              <a:defRPr sz="2400">
                <a:solidFill>
                  <a:schemeClr val="tx1"/>
                </a:solidFill>
                <a:latin typeface="Arial" charset="0"/>
                <a:ea typeface="MS PGothic" charset="0"/>
                <a:cs typeface="MS PGothic" charset="0"/>
              </a:defRPr>
            </a:lvl4pPr>
            <a:lvl5pPr>
              <a:tabLst>
                <a:tab pos="914400" algn="l"/>
              </a:tabLst>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9pPr>
          </a:lstStyle>
          <a:p>
            <a:pPr>
              <a:buSzPct val="100000"/>
              <a:buFont typeface="Arial"/>
              <a:buChar char="•"/>
            </a:pPr>
            <a:r>
              <a:rPr lang="en-US" dirty="0">
                <a:latin typeface="Times New Roman"/>
              </a:rPr>
              <a:t> </a:t>
            </a:r>
            <a:r>
              <a:rPr lang="en-US" dirty="0">
                <a:latin typeface="+mn-lt"/>
              </a:rPr>
              <a:t>Quantities, derived from measurements, other than counting, are uncertain to varying extents.</a:t>
            </a:r>
          </a:p>
          <a:p>
            <a:pPr>
              <a:buSzPct val="100000"/>
              <a:buFont typeface="Arial"/>
              <a:buChar char="•"/>
            </a:pPr>
            <a:endParaRPr lang="en-US" dirty="0">
              <a:latin typeface="+mn-lt"/>
            </a:endParaRPr>
          </a:p>
          <a:p>
            <a:pPr>
              <a:buSzPct val="100000"/>
              <a:buFont typeface="Arial"/>
              <a:buChar char="•"/>
            </a:pPr>
            <a:r>
              <a:rPr lang="en-US" dirty="0">
                <a:latin typeface="+mn-lt"/>
              </a:rPr>
              <a:t> These numbers are </a:t>
            </a:r>
            <a:r>
              <a:rPr lang="en-US" b="1" i="1" dirty="0">
                <a:solidFill>
                  <a:srgbClr val="000090"/>
                </a:solidFill>
                <a:latin typeface="+mn-lt"/>
              </a:rPr>
              <a:t>not exact. </a:t>
            </a:r>
          </a:p>
          <a:p>
            <a:pPr>
              <a:buSzPct val="100000"/>
              <a:buFont typeface="Arial"/>
              <a:buChar char="•"/>
            </a:pPr>
            <a:endParaRPr lang="en-US" dirty="0">
              <a:latin typeface="+mn-lt"/>
            </a:endParaRPr>
          </a:p>
          <a:p>
            <a:pPr>
              <a:buSzPct val="100000"/>
              <a:buFont typeface="Arial"/>
              <a:buChar char="•"/>
            </a:pPr>
            <a:r>
              <a:rPr lang="en-US" dirty="0">
                <a:latin typeface="+mn-lt"/>
              </a:rPr>
              <a:t> There are always practical limitations of the measurement process used. </a:t>
            </a:r>
          </a:p>
          <a:p>
            <a:pPr>
              <a:buSzPct val="100000"/>
              <a:buFont typeface="Arial"/>
              <a:buChar char="•"/>
            </a:pPr>
            <a:endParaRPr lang="en-US" dirty="0">
              <a:latin typeface="+mn-lt"/>
            </a:endParaRPr>
          </a:p>
          <a:p>
            <a:pPr>
              <a:buClr>
                <a:schemeClr val="tx1"/>
              </a:buClr>
              <a:buFont typeface="Arial"/>
              <a:buChar char="•"/>
            </a:pPr>
            <a:r>
              <a:rPr lang="en-US" dirty="0">
                <a:latin typeface="+mn-lt"/>
              </a:rPr>
              <a:t> </a:t>
            </a:r>
            <a:r>
              <a:rPr lang="en-US" dirty="0">
                <a:latin typeface="+mn-lt"/>
                <a:cs typeface="Times New Roman" charset="0"/>
              </a:rPr>
              <a:t>A measured number, must be reported in a way, to indicate its uncertainty.</a:t>
            </a:r>
          </a:p>
          <a:p>
            <a:pPr>
              <a:buClr>
                <a:schemeClr val="tx1"/>
              </a:buClr>
              <a:buFont typeface="Arial"/>
              <a:buChar char="•"/>
            </a:pPr>
            <a:endParaRPr lang="en-US" dirty="0">
              <a:latin typeface="+mn-lt"/>
              <a:cs typeface="Times New Roman" charset="0"/>
            </a:endParaRPr>
          </a:p>
          <a:p>
            <a:pPr>
              <a:buClr>
                <a:schemeClr val="tx1"/>
              </a:buClr>
              <a:buFont typeface="Arial"/>
              <a:buChar char="•"/>
            </a:pPr>
            <a:r>
              <a:rPr lang="en-US" dirty="0">
                <a:latin typeface="+mn-lt"/>
              </a:rPr>
              <a:t> In general, when recording a measurement, you are allowed to estimate one uncertain digit. </a:t>
            </a:r>
            <a:endParaRPr lang="en-US" dirty="0">
              <a:latin typeface="+mn-lt"/>
              <a:ea typeface="ＭＳ Ｐゴシック" charset="0"/>
              <a:cs typeface="ＭＳ Ｐゴシック" charset="0"/>
            </a:endParaRPr>
          </a:p>
        </p:txBody>
      </p:sp>
      <p:sp>
        <p:nvSpPr>
          <p:cNvPr id="17" name="Rectangle 2"/>
          <p:cNvSpPr>
            <a:spLocks noGrp="1" noChangeArrowheads="1"/>
          </p:cNvSpPr>
          <p:nvPr>
            <p:ph type="title"/>
          </p:nvPr>
        </p:nvSpPr>
        <p:spPr>
          <a:xfrm>
            <a:off x="629587" y="1029018"/>
            <a:ext cx="9418820" cy="990600"/>
          </a:xfrm>
        </p:spPr>
        <p:txBody>
          <a:bodyPr wrap="square" numCol="1" anchorCtr="0" compatLnSpc="1">
            <a:prstTxWarp prst="textNoShape">
              <a:avLst/>
            </a:prstTxWarp>
          </a:bodyPr>
          <a:lstStyle/>
          <a:p>
            <a:pPr eaLnBrk="1" hangingPunct="1"/>
            <a:r>
              <a:rPr lang="en-US" sz="2900" dirty="0">
                <a:solidFill>
                  <a:srgbClr val="000090"/>
                </a:solidFill>
                <a:effectLst>
                  <a:outerShdw blurRad="38100" dist="38100" dir="2700000" algn="tl">
                    <a:srgbClr val="DDDDDD"/>
                  </a:outerShdw>
                </a:effectLst>
                <a:latin typeface="Arial" charset="0"/>
                <a:ea typeface="MS PGothic" charset="0"/>
                <a:cs typeface="Times New Roman" charset="0"/>
              </a:rPr>
              <a:t>1.5 Measurement Uncertainty, Accuracy, and Precision</a:t>
            </a:r>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6258" y="1107522"/>
            <a:ext cx="1226435" cy="833592"/>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b="1" dirty="0">
                <a:solidFill>
                  <a:srgbClr val="000090"/>
                </a:solidFill>
                <a:effectLst>
                  <a:outerShdw blurRad="38100" dist="38100" dir="2700000" algn="tl">
                    <a:srgbClr val="DDDDDD"/>
                  </a:outerShdw>
                </a:effectLst>
                <a:latin typeface="Arial" charset="0"/>
                <a:ea typeface="MS PGothic" charset="0"/>
                <a:cs typeface="Times New Roman" charset="0"/>
              </a:rPr>
              <a:t>Measurement Uncertainty</a:t>
            </a:r>
            <a:endParaRPr lang="en-US" sz="2800" b="1" dirty="0"/>
          </a:p>
        </p:txBody>
      </p:sp>
      <p:pic>
        <p:nvPicPr>
          <p:cNvPr id="2" name="Picture Placeholder 1" descr="CNX_Chem_01_05_Measure.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831" r="-15831"/>
          <a:stretch>
            <a:fillRect/>
          </a:stretch>
        </p:blipFill>
        <p:spPr>
          <a:xfrm>
            <a:off x="1316791" y="914238"/>
            <a:ext cx="9336166" cy="4052784"/>
          </a:xfrm>
        </p:spPr>
      </p:pic>
      <p:sp>
        <p:nvSpPr>
          <p:cNvPr id="7" name="Text Placeholder 6"/>
          <p:cNvSpPr>
            <a:spLocks noGrp="1"/>
          </p:cNvSpPr>
          <p:nvPr>
            <p:ph type="body" sz="quarter" idx="14"/>
          </p:nvPr>
        </p:nvSpPr>
        <p:spPr>
          <a:xfrm>
            <a:off x="374754" y="4998062"/>
            <a:ext cx="11817246" cy="1859938"/>
          </a:xfrm>
        </p:spPr>
        <p:txBody>
          <a:bodyPr>
            <a:noAutofit/>
          </a:bodyPr>
          <a:lstStyle/>
          <a:p>
            <a:r>
              <a:rPr lang="en-US" sz="2800" dirty="0"/>
              <a:t>To measure the volume of liquid in this graduated cylinder, you must mentally subdivide the distance between the 21 and 22 mL, marks into tenths of a milliliter, and then make a reading (estimate) at the bottom of the </a:t>
            </a:r>
            <a:r>
              <a:rPr lang="de-DE" sz="2800" dirty="0" err="1"/>
              <a:t>meniscus</a:t>
            </a:r>
            <a:r>
              <a:rPr lang="de-DE" sz="2800" dirty="0"/>
              <a:t>.</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33714" y="644755"/>
            <a:ext cx="1226435" cy="833592"/>
          </a:xfrm>
          <a:prstGeom prst="rect">
            <a:avLst/>
          </a:prstGeom>
        </p:spPr>
      </p:pic>
    </p:spTree>
    <p:extLst>
      <p:ext uri="{BB962C8B-B14F-4D97-AF65-F5344CB8AC3E}">
        <p14:creationId xmlns:p14="http://schemas.microsoft.com/office/powerpoint/2010/main" val="41325965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idx="1"/>
          </p:nvPr>
        </p:nvSpPr>
        <p:spPr>
          <a:xfrm>
            <a:off x="398206" y="1864958"/>
            <a:ext cx="11518491" cy="4699416"/>
          </a:xfrm>
        </p:spPr>
        <p:txBody>
          <a:bodyPr>
            <a:normAutofit lnSpcReduction="10000"/>
          </a:bodyPr>
          <a:lstStyle/>
          <a:p>
            <a:pPr marL="342900" indent="-342900" algn="l">
              <a:buFont typeface="Arial" panose="020B0604020202020204" pitchFamily="34" charset="0"/>
              <a:buChar char="•"/>
            </a:pPr>
            <a:r>
              <a:rPr lang="en-US" sz="2400" dirty="0">
                <a:latin typeface="Arial"/>
                <a:ea typeface="MS PGothic" charset="0"/>
              </a:rPr>
              <a:t> </a:t>
            </a:r>
            <a:r>
              <a:rPr lang="en-US" sz="2400" b="0" i="0" u="none" strike="noStrike" baseline="0" dirty="0">
                <a:solidFill>
                  <a:srgbClr val="000000"/>
                </a:solidFill>
              </a:rPr>
              <a:t>Refer to the illustration in </a:t>
            </a:r>
            <a:r>
              <a:rPr lang="en-US" sz="2400" b="1" i="0" u="none" strike="noStrike" baseline="0" dirty="0">
                <a:solidFill>
                  <a:srgbClr val="944B8D"/>
                </a:solidFill>
              </a:rPr>
              <a:t>Figure 1.26</a:t>
            </a:r>
            <a:r>
              <a:rPr lang="en-US" sz="2400" b="0" i="0" u="none" strike="noStrike" baseline="0" dirty="0">
                <a:solidFill>
                  <a:srgbClr val="000000"/>
                </a:solidFill>
              </a:rPr>
              <a:t>. </a:t>
            </a:r>
            <a:endParaRPr lang="ka-GE" sz="2400" b="0" i="0" u="none" strike="noStrike" baseline="0" dirty="0">
              <a:solidFill>
                <a:srgbClr val="000000"/>
              </a:solidFill>
            </a:endParaRPr>
          </a:p>
          <a:p>
            <a:pPr marL="342900" indent="-342900" algn="l">
              <a:buFont typeface="Arial" panose="020B0604020202020204" pitchFamily="34" charset="0"/>
              <a:buChar char="•"/>
            </a:pPr>
            <a:r>
              <a:rPr lang="en-US" sz="2400" b="0" i="0" u="none" strike="noStrike" baseline="0" dirty="0">
                <a:solidFill>
                  <a:srgbClr val="000000"/>
                </a:solidFill>
              </a:rPr>
              <a:t>The bottom of the meniscus in this case clearly lies between the 21 and 22</a:t>
            </a:r>
            <a:r>
              <a:rPr lang="ka-GE" sz="2400" b="0" i="0" u="none" strike="noStrike" baseline="0" dirty="0">
                <a:solidFill>
                  <a:srgbClr val="000000"/>
                </a:solidFill>
              </a:rPr>
              <a:t> </a:t>
            </a:r>
            <a:r>
              <a:rPr lang="en-US" sz="2400" b="0" i="0" u="none" strike="noStrike" baseline="0" dirty="0">
                <a:solidFill>
                  <a:srgbClr val="000000"/>
                </a:solidFill>
              </a:rPr>
              <a:t>markings, meaning the liquid volume is </a:t>
            </a:r>
            <a:r>
              <a:rPr lang="en-US" sz="2400" b="0" i="1" u="none" strike="noStrike" baseline="0" dirty="0">
                <a:solidFill>
                  <a:srgbClr val="000000"/>
                </a:solidFill>
              </a:rPr>
              <a:t>certainly </a:t>
            </a:r>
            <a:r>
              <a:rPr lang="en-US" sz="2400" b="0" i="0" u="none" strike="noStrike" baseline="0" dirty="0">
                <a:solidFill>
                  <a:srgbClr val="000000"/>
                </a:solidFill>
              </a:rPr>
              <a:t>greater than 21 mL but less than 22 </a:t>
            </a:r>
            <a:r>
              <a:rPr lang="en-US" sz="2400" b="0" i="0" u="none" strike="noStrike" baseline="0" dirty="0" err="1">
                <a:solidFill>
                  <a:srgbClr val="000000"/>
                </a:solidFill>
              </a:rPr>
              <a:t>mL.</a:t>
            </a:r>
            <a:r>
              <a:rPr lang="en-US" sz="2400" b="0" i="0" u="none" strike="noStrike" baseline="0" dirty="0">
                <a:solidFill>
                  <a:srgbClr val="000000"/>
                </a:solidFill>
              </a:rPr>
              <a:t> </a:t>
            </a:r>
            <a:endParaRPr lang="ka-GE" sz="2400" b="0" i="0" u="none" strike="noStrike" baseline="0" dirty="0">
              <a:solidFill>
                <a:srgbClr val="000000"/>
              </a:solidFill>
            </a:endParaRPr>
          </a:p>
          <a:p>
            <a:pPr marL="342900" indent="-342900" algn="l">
              <a:buFont typeface="Arial" panose="020B0604020202020204" pitchFamily="34" charset="0"/>
              <a:buChar char="•"/>
            </a:pPr>
            <a:r>
              <a:rPr lang="en-US" sz="2400" b="0" i="0" u="none" strike="noStrike" baseline="0" dirty="0">
                <a:solidFill>
                  <a:srgbClr val="000000"/>
                </a:solidFill>
              </a:rPr>
              <a:t>The meniscus appears to</a:t>
            </a:r>
            <a:r>
              <a:rPr lang="ka-GE" sz="2400" b="0" i="0" u="none" strike="noStrike" baseline="0" dirty="0">
                <a:solidFill>
                  <a:srgbClr val="000000"/>
                </a:solidFill>
              </a:rPr>
              <a:t> </a:t>
            </a:r>
            <a:r>
              <a:rPr lang="en-US" sz="2400" b="0" i="0" u="none" strike="noStrike" baseline="0" dirty="0">
                <a:solidFill>
                  <a:srgbClr val="000000"/>
                </a:solidFill>
              </a:rPr>
              <a:t>be a bit closer to the 22-mL mark than to the 21-mL mark, and so a reasonable estimate of the liquid’s volume would</a:t>
            </a:r>
            <a:r>
              <a:rPr lang="ka-GE" sz="2400" b="0" i="0" u="none" strike="noStrike" baseline="0" dirty="0">
                <a:solidFill>
                  <a:srgbClr val="000000"/>
                </a:solidFill>
              </a:rPr>
              <a:t> </a:t>
            </a:r>
            <a:r>
              <a:rPr lang="en-US" sz="2400" b="0" i="0" u="none" strike="noStrike" baseline="0" dirty="0">
                <a:solidFill>
                  <a:srgbClr val="000000"/>
                </a:solidFill>
              </a:rPr>
              <a:t>be 21.6 </a:t>
            </a:r>
            <a:r>
              <a:rPr lang="en-US" sz="2400" b="0" i="0" u="none" strike="noStrike" baseline="0" dirty="0" err="1">
                <a:solidFill>
                  <a:srgbClr val="000000"/>
                </a:solidFill>
              </a:rPr>
              <a:t>mL.</a:t>
            </a:r>
            <a:endParaRPr lang="ka-GE" sz="2400" b="0" i="0" u="none" strike="noStrike" baseline="0" dirty="0">
              <a:solidFill>
                <a:srgbClr val="000000"/>
              </a:solidFill>
            </a:endParaRPr>
          </a:p>
          <a:p>
            <a:pPr marL="342900" indent="-342900" algn="l">
              <a:buFont typeface="Arial" panose="020B0604020202020204" pitchFamily="34" charset="0"/>
              <a:buChar char="•"/>
            </a:pPr>
            <a:r>
              <a:rPr lang="en-US" sz="2400" b="0" i="0" u="none" strike="noStrike" baseline="0" dirty="0">
                <a:solidFill>
                  <a:srgbClr val="000000"/>
                </a:solidFill>
              </a:rPr>
              <a:t> In the number 21.6, then, the digits 2 and 1 are certain, but the 6 is an estimate.</a:t>
            </a:r>
            <a:endParaRPr lang="en-US" sz="2400" dirty="0"/>
          </a:p>
          <a:p>
            <a:pPr>
              <a:buClrTx/>
              <a:buFont typeface="Arial"/>
              <a:buChar char="•"/>
              <a:defRPr/>
            </a:pPr>
            <a:r>
              <a:rPr lang="en-US" sz="2400" dirty="0">
                <a:latin typeface="Arial"/>
              </a:rPr>
              <a:t> All of the digits in a measurement, including the uncertain last digit, are called </a:t>
            </a:r>
            <a:r>
              <a:rPr lang="en-US" sz="2400" b="1" i="1" dirty="0">
                <a:solidFill>
                  <a:srgbClr val="000090"/>
                </a:solidFill>
                <a:latin typeface="Arial"/>
              </a:rPr>
              <a:t>significant figures </a:t>
            </a:r>
            <a:r>
              <a:rPr lang="en-US" sz="2400" dirty="0">
                <a:latin typeface="Arial"/>
              </a:rPr>
              <a:t>or </a:t>
            </a:r>
            <a:r>
              <a:rPr lang="en-US" sz="2400" b="1" i="1" dirty="0">
                <a:solidFill>
                  <a:srgbClr val="000090"/>
                </a:solidFill>
                <a:latin typeface="Arial"/>
              </a:rPr>
              <a:t>significant digits. </a:t>
            </a:r>
            <a:endParaRPr lang="en-US" sz="2400" b="1" i="1" dirty="0">
              <a:solidFill>
                <a:srgbClr val="000090"/>
              </a:solidFill>
              <a:latin typeface="Arial"/>
              <a:ea typeface="MS PGothic" charset="0"/>
            </a:endParaRPr>
          </a:p>
          <a:p>
            <a:pPr eaLnBrk="1" hangingPunct="1">
              <a:buClrTx/>
              <a:buFont typeface="Arial"/>
              <a:buChar char="•"/>
              <a:defRPr/>
            </a:pPr>
            <a:r>
              <a:rPr lang="en-US" sz="2400" dirty="0">
                <a:latin typeface="Arial"/>
                <a:ea typeface="MS PGothic" charset="0"/>
              </a:rPr>
              <a:t> Frequently we need to know the number of significant figures in a measurement reported by someone else. </a:t>
            </a:r>
          </a:p>
        </p:txBody>
      </p:sp>
      <p:sp>
        <p:nvSpPr>
          <p:cNvPr id="5" name="Rectangle 2"/>
          <p:cNvSpPr>
            <a:spLocks noGrp="1" noChangeArrowheads="1"/>
          </p:cNvSpPr>
          <p:nvPr>
            <p:ph type="title"/>
          </p:nvPr>
        </p:nvSpPr>
        <p:spPr>
          <a:xfrm>
            <a:off x="899410" y="961299"/>
            <a:ext cx="5771213" cy="501955"/>
          </a:xfrm>
        </p:spPr>
        <p:txBody>
          <a:bodyPr>
            <a:noAutofit/>
          </a:bodyPr>
          <a:lstStyle/>
          <a:p>
            <a:pPr eaLnBrk="1" hangingPunct="1">
              <a:defRPr/>
            </a:pPr>
            <a:r>
              <a:rPr lang="en-US" sz="3200" b="1" dirty="0">
                <a:solidFill>
                  <a:srgbClr val="000090"/>
                </a:solidFill>
                <a:ea typeface="ＭＳ Ｐゴシック" charset="-128"/>
                <a:cs typeface="ＭＳ Ｐゴシック" charset="-128"/>
              </a:rPr>
              <a:t>Significant Figures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83400" y="1013625"/>
            <a:ext cx="1226435" cy="833592"/>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idx="1"/>
          </p:nvPr>
        </p:nvSpPr>
        <p:spPr>
          <a:xfrm>
            <a:off x="1259174" y="1101167"/>
            <a:ext cx="9953469" cy="5486400"/>
          </a:xfrm>
        </p:spPr>
        <p:txBody>
          <a:bodyPr>
            <a:normAutofit/>
          </a:bodyPr>
          <a:lstStyle/>
          <a:p>
            <a:pPr eaLnBrk="1" hangingPunct="1"/>
            <a:r>
              <a:rPr lang="en-US" sz="2800" b="1" dirty="0">
                <a:solidFill>
                  <a:srgbClr val="0000FF"/>
                </a:solidFill>
                <a:latin typeface="Arial" charset="0"/>
                <a:ea typeface="MS PGothic" charset="0"/>
              </a:rPr>
              <a:t>These numbers are always significant:</a:t>
            </a:r>
          </a:p>
          <a:p>
            <a:pPr lvl="1" eaLnBrk="1" hangingPunct="1"/>
            <a:r>
              <a:rPr lang="en-US" sz="2400" dirty="0">
                <a:latin typeface="Arial" charset="0"/>
                <a:ea typeface="MS PGothic" charset="0"/>
              </a:rPr>
              <a:t>Nonzero digits</a:t>
            </a:r>
          </a:p>
          <a:p>
            <a:pPr lvl="1" eaLnBrk="1" hangingPunct="1"/>
            <a:r>
              <a:rPr lang="en-US" sz="2400" dirty="0">
                <a:latin typeface="Arial" charset="0"/>
                <a:ea typeface="MS PGothic" charset="0"/>
              </a:rPr>
              <a:t>Captive zeros</a:t>
            </a:r>
          </a:p>
          <a:p>
            <a:pPr lvl="1" eaLnBrk="1" hangingPunct="1"/>
            <a:r>
              <a:rPr lang="en-US" sz="2400" dirty="0">
                <a:latin typeface="Arial" charset="0"/>
                <a:ea typeface="MS PGothic" charset="0"/>
              </a:rPr>
              <a:t>Trailing zeroes</a:t>
            </a:r>
          </a:p>
          <a:p>
            <a:pPr lvl="2" eaLnBrk="1" hangingPunct="1"/>
            <a:r>
              <a:rPr lang="en-US" sz="2400" dirty="0">
                <a:latin typeface="Arial" charset="0"/>
                <a:ea typeface="MS PGothic" charset="0"/>
              </a:rPr>
              <a:t>When they are to the right of the decimal place.</a:t>
            </a:r>
          </a:p>
          <a:p>
            <a:pPr lvl="2" eaLnBrk="1" hangingPunct="1"/>
            <a:r>
              <a:rPr lang="en-US" sz="2400" dirty="0">
                <a:latin typeface="Arial" charset="0"/>
                <a:ea typeface="MS PGothic" charset="0"/>
              </a:rPr>
              <a:t>When in Scientific Notation.</a:t>
            </a:r>
          </a:p>
          <a:p>
            <a:pPr lvl="2" eaLnBrk="1" hangingPunct="1">
              <a:buNone/>
            </a:pPr>
            <a:endParaRPr lang="en-US" dirty="0">
              <a:latin typeface="Arial" charset="0"/>
              <a:ea typeface="MS PGothic" charset="0"/>
            </a:endParaRPr>
          </a:p>
          <a:p>
            <a:pPr eaLnBrk="1" hangingPunct="1"/>
            <a:r>
              <a:rPr lang="en-US" sz="2800" b="1" dirty="0">
                <a:solidFill>
                  <a:srgbClr val="FF0000"/>
                </a:solidFill>
                <a:latin typeface="Arial" charset="0"/>
                <a:ea typeface="MS PGothic" charset="0"/>
              </a:rPr>
              <a:t>These numbers are always not significant: </a:t>
            </a:r>
          </a:p>
          <a:p>
            <a:pPr lvl="1" eaLnBrk="1" hangingPunct="1"/>
            <a:r>
              <a:rPr lang="en-US" sz="2400" dirty="0">
                <a:latin typeface="Arial" charset="0"/>
                <a:ea typeface="MS PGothic" charset="0"/>
              </a:rPr>
              <a:t>Leading zeros</a:t>
            </a:r>
          </a:p>
          <a:p>
            <a:pPr lvl="1" eaLnBrk="1" hangingPunct="1"/>
            <a:r>
              <a:rPr lang="en-US" sz="2400" dirty="0">
                <a:latin typeface="Arial" charset="0"/>
                <a:ea typeface="MS PGothic" charset="0"/>
              </a:rPr>
              <a:t>Trailing zeros </a:t>
            </a:r>
          </a:p>
          <a:p>
            <a:pPr lvl="2"/>
            <a:r>
              <a:rPr lang="en-US" sz="2400" dirty="0">
                <a:latin typeface="Arial" charset="0"/>
                <a:ea typeface="MS PGothic" charset="0"/>
              </a:rPr>
              <a:t>When they are to the left of the decimal place.</a:t>
            </a:r>
          </a:p>
        </p:txBody>
      </p:sp>
      <p:sp>
        <p:nvSpPr>
          <p:cNvPr id="5" name="Rectangle 2"/>
          <p:cNvSpPr>
            <a:spLocks noGrp="1" noChangeArrowheads="1"/>
          </p:cNvSpPr>
          <p:nvPr>
            <p:ph type="title"/>
          </p:nvPr>
        </p:nvSpPr>
        <p:spPr>
          <a:xfrm>
            <a:off x="1905000" y="479684"/>
            <a:ext cx="4191000" cy="510915"/>
          </a:xfrm>
        </p:spPr>
        <p:txBody>
          <a:bodyPr wrap="square" numCol="1" anchorCtr="0" compatLnSpc="1">
            <a:prstTxWarp prst="textNoShape">
              <a:avLst/>
            </a:prstTxWarp>
            <a:normAutofit fontScale="90000"/>
          </a:bodyPr>
          <a:lstStyle/>
          <a:p>
            <a:pPr eaLnBrk="1" hangingPunct="1">
              <a:defRPr/>
            </a:pPr>
            <a:r>
              <a:rPr lang="en-US" sz="2800" b="1" dirty="0">
                <a:solidFill>
                  <a:srgbClr val="000090"/>
                </a:solidFill>
                <a:ea typeface="ＭＳ Ｐゴシック" charset="-128"/>
                <a:cs typeface="ＭＳ Ｐゴシック" charset="-128"/>
              </a:rPr>
              <a:t>Significant Figures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34089" y="227959"/>
            <a:ext cx="1226435" cy="833592"/>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52708" y="1907442"/>
            <a:ext cx="8582521" cy="2931261"/>
          </a:xfrm>
          <a:prstGeom prst="rect">
            <a:avLst/>
          </a:prstGeom>
        </p:spPr>
      </p:pic>
      <p:pic>
        <p:nvPicPr>
          <p:cNvPr id="5" name="Picture 4"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4089" y="227959"/>
            <a:ext cx="1226435" cy="83359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03AE1-0781-4071-8F52-B73A67268A69}"/>
              </a:ext>
            </a:extLst>
          </p:cNvPr>
          <p:cNvSpPr>
            <a:spLocks noGrp="1"/>
          </p:cNvSpPr>
          <p:nvPr>
            <p:ph type="title"/>
          </p:nvPr>
        </p:nvSpPr>
        <p:spPr>
          <a:xfrm>
            <a:off x="2180693" y="194349"/>
            <a:ext cx="5791200" cy="425292"/>
          </a:xfrm>
        </p:spPr>
        <p:txBody>
          <a:bodyPr>
            <a:normAutofit fontScale="90000"/>
          </a:bodyPr>
          <a:lstStyle/>
          <a:p>
            <a:r>
              <a:rPr lang="en-US" dirty="0">
                <a:solidFill>
                  <a:srgbClr val="0070C0"/>
                </a:solidFill>
                <a:latin typeface="Arial Black (Headings)"/>
              </a:rPr>
              <a:t>Alchemy Laboratory</a:t>
            </a:r>
            <a:endParaRPr lang="en-US" dirty="0"/>
          </a:p>
        </p:txBody>
      </p:sp>
      <p:pic>
        <p:nvPicPr>
          <p:cNvPr id="4" name="Content Placeholder 3">
            <a:extLst>
              <a:ext uri="{FF2B5EF4-FFF2-40B4-BE49-F238E27FC236}">
                <a16:creationId xmlns:a16="http://schemas.microsoft.com/office/drawing/2014/main" id="{006CA77D-788A-443C-B83F-9F688D9D5B13}"/>
              </a:ext>
            </a:extLst>
          </p:cNvPr>
          <p:cNvPicPr>
            <a:picLocks noGrp="1" noChangeAspect="1"/>
          </p:cNvPicPr>
          <p:nvPr>
            <p:ph idx="1"/>
          </p:nvPr>
        </p:nvPicPr>
        <p:blipFill>
          <a:blip r:embed="rId2"/>
          <a:stretch>
            <a:fillRect/>
          </a:stretch>
        </p:blipFill>
        <p:spPr>
          <a:xfrm>
            <a:off x="2345926" y="670275"/>
            <a:ext cx="6754378" cy="4788965"/>
          </a:xfrm>
          <a:prstGeom prst="rect">
            <a:avLst/>
          </a:prstGeom>
        </p:spPr>
      </p:pic>
      <p:pic>
        <p:nvPicPr>
          <p:cNvPr id="5" name="Picture 4">
            <a:extLst>
              <a:ext uri="{FF2B5EF4-FFF2-40B4-BE49-F238E27FC236}">
                <a16:creationId xmlns:a16="http://schemas.microsoft.com/office/drawing/2014/main" id="{608C6639-ECBD-4753-84EF-B6E4D5B065DB}"/>
              </a:ext>
            </a:extLst>
          </p:cNvPr>
          <p:cNvPicPr>
            <a:picLocks noChangeAspect="1"/>
          </p:cNvPicPr>
          <p:nvPr/>
        </p:nvPicPr>
        <p:blipFill>
          <a:blip r:embed="rId3"/>
          <a:stretch>
            <a:fillRect/>
          </a:stretch>
        </p:blipFill>
        <p:spPr>
          <a:xfrm>
            <a:off x="10011307" y="442047"/>
            <a:ext cx="1231499" cy="835224"/>
          </a:xfrm>
          <a:prstGeom prst="rect">
            <a:avLst/>
          </a:prstGeom>
        </p:spPr>
      </p:pic>
      <p:sp>
        <p:nvSpPr>
          <p:cNvPr id="7" name="TextBox 6">
            <a:extLst>
              <a:ext uri="{FF2B5EF4-FFF2-40B4-BE49-F238E27FC236}">
                <a16:creationId xmlns:a16="http://schemas.microsoft.com/office/drawing/2014/main" id="{7FEFA80D-7B5D-4A8E-A08A-05B327E53ACF}"/>
              </a:ext>
            </a:extLst>
          </p:cNvPr>
          <p:cNvSpPr txBox="1"/>
          <p:nvPr/>
        </p:nvSpPr>
        <p:spPr>
          <a:xfrm>
            <a:off x="1803404" y="5509874"/>
            <a:ext cx="8616749" cy="923330"/>
          </a:xfrm>
          <a:prstGeom prst="rect">
            <a:avLst/>
          </a:prstGeom>
          <a:noFill/>
        </p:spPr>
        <p:txBody>
          <a:bodyPr wrap="square">
            <a:spAutoFit/>
          </a:bodyPr>
          <a:lstStyle/>
          <a:p>
            <a:pPr algn="l"/>
            <a:r>
              <a:rPr lang="en-US" b="1" dirty="0">
                <a:solidFill>
                  <a:srgbClr val="944B8D"/>
                </a:solidFill>
                <a:latin typeface="LiberationSans-Bold"/>
              </a:rPr>
              <a:t>Figure 1.2 </a:t>
            </a:r>
            <a:r>
              <a:rPr lang="en-US" dirty="0">
                <a:solidFill>
                  <a:srgbClr val="000000"/>
                </a:solidFill>
                <a:latin typeface="LiberationSans"/>
              </a:rPr>
              <a:t>This portrayal shows an alchemist’s workshop circa 1580. Although alchemy made some useful</a:t>
            </a:r>
            <a:r>
              <a:rPr lang="ru-RU" dirty="0">
                <a:solidFill>
                  <a:srgbClr val="000000"/>
                </a:solidFill>
                <a:latin typeface="LiberationSans"/>
              </a:rPr>
              <a:t> </a:t>
            </a:r>
            <a:r>
              <a:rPr lang="en-US" dirty="0">
                <a:solidFill>
                  <a:srgbClr val="000000"/>
                </a:solidFill>
                <a:latin typeface="LiberationSans"/>
              </a:rPr>
              <a:t>contributions to how to manipulate matter, it was not scientific by modern standards. (credit: Chemical Heritage</a:t>
            </a:r>
            <a:r>
              <a:rPr lang="ru-RU" dirty="0">
                <a:solidFill>
                  <a:srgbClr val="000000"/>
                </a:solidFill>
                <a:latin typeface="LiberationSans"/>
              </a:rPr>
              <a:t> </a:t>
            </a:r>
            <a:r>
              <a:rPr lang="en-US" dirty="0">
                <a:solidFill>
                  <a:srgbClr val="000000"/>
                </a:solidFill>
                <a:latin typeface="LiberationSans"/>
              </a:rPr>
              <a:t>Foundation)</a:t>
            </a:r>
          </a:p>
        </p:txBody>
      </p:sp>
    </p:spTree>
    <p:extLst>
      <p:ext uri="{BB962C8B-B14F-4D97-AF65-F5344CB8AC3E}">
        <p14:creationId xmlns:p14="http://schemas.microsoft.com/office/powerpoint/2010/main" val="26254058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BD9D7-BDD0-4AC8-A03F-AA859EDD9A7B}"/>
              </a:ext>
            </a:extLst>
          </p:cNvPr>
          <p:cNvSpPr>
            <a:spLocks noGrp="1"/>
          </p:cNvSpPr>
          <p:nvPr>
            <p:ph type="title"/>
          </p:nvPr>
        </p:nvSpPr>
        <p:spPr>
          <a:xfrm>
            <a:off x="609600" y="731835"/>
            <a:ext cx="5941102" cy="617280"/>
          </a:xfrm>
        </p:spPr>
        <p:txBody>
          <a:bodyPr>
            <a:noAutofit/>
          </a:bodyPr>
          <a:lstStyle/>
          <a:p>
            <a:r>
              <a:rPr lang="en-US" sz="4000" b="1" dirty="0">
                <a:solidFill>
                  <a:srgbClr val="000090"/>
                </a:solidFill>
                <a:latin typeface="+mn-lt"/>
                <a:ea typeface="ＭＳ Ｐゴシック" charset="-128"/>
                <a:cs typeface="ＭＳ Ｐゴシック" charset="-128"/>
              </a:rPr>
              <a:t>Significant Figures</a:t>
            </a:r>
            <a:endParaRPr lang="en-US" sz="4000" dirty="0">
              <a:latin typeface="+mn-lt"/>
            </a:endParaRPr>
          </a:p>
        </p:txBody>
      </p:sp>
      <p:sp>
        <p:nvSpPr>
          <p:cNvPr id="3" name="Content Placeholder 2">
            <a:extLst>
              <a:ext uri="{FF2B5EF4-FFF2-40B4-BE49-F238E27FC236}">
                <a16:creationId xmlns:a16="http://schemas.microsoft.com/office/drawing/2014/main" id="{90F973A8-3F52-44D6-9D99-CBCE6D41F4BF}"/>
              </a:ext>
            </a:extLst>
          </p:cNvPr>
          <p:cNvSpPr>
            <a:spLocks noGrp="1"/>
          </p:cNvSpPr>
          <p:nvPr>
            <p:ph idx="1"/>
          </p:nvPr>
        </p:nvSpPr>
        <p:spPr>
          <a:xfrm>
            <a:off x="609600" y="2181259"/>
            <a:ext cx="10160000" cy="3943660"/>
          </a:xfrm>
        </p:spPr>
        <p:txBody>
          <a:bodyPr>
            <a:normAutofit/>
          </a:bodyPr>
          <a:lstStyle/>
          <a:p>
            <a:pPr marL="457200" indent="-457200" algn="l">
              <a:buFont typeface="Arial" panose="020B0604020202020204" pitchFamily="34" charset="0"/>
              <a:buChar char="•"/>
            </a:pPr>
            <a:r>
              <a:rPr lang="en-US" sz="3200" b="0" i="0" u="none" strike="noStrike" baseline="0" dirty="0"/>
              <a:t>Starting with the first nonzero digit on the left, count this digit and all remaining digits to the right. </a:t>
            </a:r>
          </a:p>
          <a:p>
            <a:pPr marL="457200" indent="-457200" algn="l">
              <a:buFont typeface="Arial" panose="020B0604020202020204" pitchFamily="34" charset="0"/>
              <a:buChar char="•"/>
            </a:pPr>
            <a:r>
              <a:rPr lang="en-US" sz="3200" b="0" i="0" u="none" strike="noStrike" baseline="0" dirty="0"/>
              <a:t>This is the number of significant figures in the measurement, unless the last digit is a trailing zero, lying to the left of the decimal point.</a:t>
            </a:r>
            <a:endParaRPr lang="en-US" sz="3200" dirty="0"/>
          </a:p>
        </p:txBody>
      </p:sp>
      <p:pic>
        <p:nvPicPr>
          <p:cNvPr id="4" name="Picture 3" descr="OSX-Stacked-TM-RGB-300dpi-2016.jpg">
            <a:extLst>
              <a:ext uri="{FF2B5EF4-FFF2-40B4-BE49-F238E27FC236}">
                <a16:creationId xmlns:a16="http://schemas.microsoft.com/office/drawing/2014/main" id="{E08B1992-8646-4D6A-9C5A-146F2457085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98980" y="644755"/>
            <a:ext cx="1226435" cy="833592"/>
          </a:xfrm>
          <a:prstGeom prst="rect">
            <a:avLst/>
          </a:prstGeom>
        </p:spPr>
      </p:pic>
    </p:spTree>
    <p:extLst>
      <p:ext uri="{BB962C8B-B14F-4D97-AF65-F5344CB8AC3E}">
        <p14:creationId xmlns:p14="http://schemas.microsoft.com/office/powerpoint/2010/main" val="41818241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E95158-587E-4EEA-928D-3A31921F45F5}"/>
              </a:ext>
            </a:extLst>
          </p:cNvPr>
          <p:cNvPicPr>
            <a:picLocks noChangeAspect="1"/>
          </p:cNvPicPr>
          <p:nvPr/>
        </p:nvPicPr>
        <p:blipFill>
          <a:blip r:embed="rId2"/>
          <a:stretch>
            <a:fillRect/>
          </a:stretch>
        </p:blipFill>
        <p:spPr>
          <a:xfrm>
            <a:off x="210871" y="1528996"/>
            <a:ext cx="11770257" cy="4856813"/>
          </a:xfrm>
          <a:prstGeom prst="rect">
            <a:avLst/>
          </a:prstGeom>
        </p:spPr>
      </p:pic>
      <p:sp>
        <p:nvSpPr>
          <p:cNvPr id="6" name="TextBox 5">
            <a:extLst>
              <a:ext uri="{FF2B5EF4-FFF2-40B4-BE49-F238E27FC236}">
                <a16:creationId xmlns:a16="http://schemas.microsoft.com/office/drawing/2014/main" id="{54A4B6A6-731E-4BDF-A4EB-4BF2117ED9C5}"/>
              </a:ext>
            </a:extLst>
          </p:cNvPr>
          <p:cNvSpPr txBox="1"/>
          <p:nvPr/>
        </p:nvSpPr>
        <p:spPr>
          <a:xfrm>
            <a:off x="723276" y="678485"/>
            <a:ext cx="5572593" cy="707886"/>
          </a:xfrm>
          <a:prstGeom prst="rect">
            <a:avLst/>
          </a:prstGeom>
          <a:noFill/>
        </p:spPr>
        <p:txBody>
          <a:bodyPr wrap="square">
            <a:spAutoFit/>
          </a:bodyPr>
          <a:lstStyle/>
          <a:p>
            <a:r>
              <a:rPr lang="en-US" sz="4000" b="1" dirty="0">
                <a:solidFill>
                  <a:srgbClr val="000090"/>
                </a:solidFill>
                <a:latin typeface="+mn-lt"/>
                <a:ea typeface="ＭＳ Ｐゴシック" charset="-128"/>
                <a:cs typeface="ＭＳ Ｐゴシック" charset="-128"/>
              </a:rPr>
              <a:t>Significant Figures</a:t>
            </a:r>
            <a:endParaRPr lang="en-US" sz="4000" dirty="0"/>
          </a:p>
        </p:txBody>
      </p:sp>
      <p:pic>
        <p:nvPicPr>
          <p:cNvPr id="7" name="Picture 6" descr="OSX-Stacked-TM-RGB-300dpi-2016.jpg">
            <a:extLst>
              <a:ext uri="{FF2B5EF4-FFF2-40B4-BE49-F238E27FC236}">
                <a16:creationId xmlns:a16="http://schemas.microsoft.com/office/drawing/2014/main" id="{E9CC7F87-8763-4707-A25D-16170F25556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12197" y="535079"/>
            <a:ext cx="1226435" cy="833592"/>
          </a:xfrm>
          <a:prstGeom prst="rect">
            <a:avLst/>
          </a:prstGeom>
        </p:spPr>
      </p:pic>
    </p:spTree>
    <p:extLst>
      <p:ext uri="{BB962C8B-B14F-4D97-AF65-F5344CB8AC3E}">
        <p14:creationId xmlns:p14="http://schemas.microsoft.com/office/powerpoint/2010/main" val="3566294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5372C-D86E-4CD7-B3B1-3638116E6422}"/>
              </a:ext>
            </a:extLst>
          </p:cNvPr>
          <p:cNvSpPr>
            <a:spLocks noGrp="1"/>
          </p:cNvSpPr>
          <p:nvPr>
            <p:ph type="title"/>
          </p:nvPr>
        </p:nvSpPr>
        <p:spPr>
          <a:xfrm>
            <a:off x="609599" y="1076632"/>
            <a:ext cx="8047703" cy="604684"/>
          </a:xfrm>
        </p:spPr>
        <p:txBody>
          <a:bodyPr>
            <a:normAutofit/>
          </a:bodyPr>
          <a:lstStyle/>
          <a:p>
            <a:r>
              <a:rPr lang="en-US" sz="2400" b="1" dirty="0">
                <a:solidFill>
                  <a:srgbClr val="000090"/>
                </a:solidFill>
                <a:ea typeface="ＭＳ Ｐゴシック" charset="0"/>
                <a:cs typeface="ＭＳ Ｐゴシック" charset="0"/>
              </a:rPr>
              <a:t>Significant Figures in calculations</a:t>
            </a:r>
            <a:endParaRPr lang="en-US" dirty="0"/>
          </a:p>
        </p:txBody>
      </p:sp>
      <p:pic>
        <p:nvPicPr>
          <p:cNvPr id="6" name="Picture 5" descr="OSX-Stacked-TM-RGB-300dpi-2016.jpg">
            <a:extLst>
              <a:ext uri="{FF2B5EF4-FFF2-40B4-BE49-F238E27FC236}">
                <a16:creationId xmlns:a16="http://schemas.microsoft.com/office/drawing/2014/main" id="{A0665E1F-8D56-4B5A-85C7-CFC009613AE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59649" y="509166"/>
            <a:ext cx="1226434" cy="833592"/>
          </a:xfrm>
          <a:prstGeom prst="rect">
            <a:avLst/>
          </a:prstGeom>
        </p:spPr>
      </p:pic>
      <p:sp>
        <p:nvSpPr>
          <p:cNvPr id="9" name="Content Placeholder 8">
            <a:extLst>
              <a:ext uri="{FF2B5EF4-FFF2-40B4-BE49-F238E27FC236}">
                <a16:creationId xmlns:a16="http://schemas.microsoft.com/office/drawing/2014/main" id="{65B6EB77-871E-433E-A98F-4E327A01CB35}"/>
              </a:ext>
            </a:extLst>
          </p:cNvPr>
          <p:cNvSpPr>
            <a:spLocks noGrp="1"/>
          </p:cNvSpPr>
          <p:nvPr>
            <p:ph idx="1"/>
          </p:nvPr>
        </p:nvSpPr>
        <p:spPr>
          <a:xfrm>
            <a:off x="609600" y="1944332"/>
            <a:ext cx="10160000" cy="4190998"/>
          </a:xfrm>
        </p:spPr>
        <p:txBody>
          <a:bodyPr>
            <a:normAutofit/>
          </a:bodyPr>
          <a:lstStyle/>
          <a:p>
            <a:pPr algn="just"/>
            <a:r>
              <a:rPr lang="en-US" sz="2800" b="0" i="0" u="none" strike="noStrike" baseline="0" dirty="0"/>
              <a:t>A second important principle of uncertainty</a:t>
            </a:r>
            <a:r>
              <a:rPr lang="ka-GE" sz="2800" dirty="0"/>
              <a:t>,</a:t>
            </a:r>
            <a:r>
              <a:rPr lang="en-US" sz="2800" b="0" i="0" u="none" strike="noStrike" baseline="0" dirty="0"/>
              <a:t> is that results calculated from a measurement</a:t>
            </a:r>
            <a:r>
              <a:rPr lang="ka-GE" sz="2800" b="0" i="0" u="none" strike="noStrike" baseline="0" dirty="0"/>
              <a:t>,</a:t>
            </a:r>
            <a:r>
              <a:rPr lang="en-US" sz="2800" b="0" i="0" u="none" strike="noStrike" baseline="0" dirty="0"/>
              <a:t> are at least as uncertain</a:t>
            </a:r>
            <a:r>
              <a:rPr lang="ka-GE" sz="2800" b="0" i="0" u="none" strike="noStrike" baseline="0" dirty="0"/>
              <a:t>,</a:t>
            </a:r>
            <a:r>
              <a:rPr lang="en-US" sz="2800" b="0" i="0" u="none" strike="noStrike" baseline="0" dirty="0"/>
              <a:t> as</a:t>
            </a:r>
            <a:r>
              <a:rPr lang="ka-GE" sz="2800" b="0" i="0" u="none" strike="noStrike" baseline="0" dirty="0"/>
              <a:t> </a:t>
            </a:r>
            <a:r>
              <a:rPr lang="en-US" sz="2800" b="0" i="0" u="none" strike="noStrike" baseline="0" dirty="0"/>
              <a:t>the measurement itself. </a:t>
            </a:r>
            <a:endParaRPr lang="ka-GE" sz="2800" b="0" i="0" u="none" strike="noStrike" baseline="0" dirty="0"/>
          </a:p>
          <a:p>
            <a:pPr algn="just"/>
            <a:r>
              <a:rPr lang="en-US" sz="2800" b="0" i="0" u="none" strike="noStrike" baseline="0" dirty="0"/>
              <a:t>Take the uncertainty in measurements into account</a:t>
            </a:r>
            <a:r>
              <a:rPr lang="ka-GE" sz="2800" b="0" i="0" u="none" strike="noStrike" baseline="0" dirty="0"/>
              <a:t>,</a:t>
            </a:r>
            <a:r>
              <a:rPr lang="en-US" sz="2800" b="0" i="0" u="none" strike="noStrike" baseline="0" dirty="0"/>
              <a:t> to avoid misrepresenting the uncertainty</a:t>
            </a:r>
            <a:r>
              <a:rPr lang="ka-GE" sz="2800" b="0" i="0" u="none" strike="noStrike" baseline="0" dirty="0"/>
              <a:t> </a:t>
            </a:r>
            <a:r>
              <a:rPr lang="en-US" sz="2800" b="0" i="0" u="none" strike="noStrike" baseline="0" dirty="0"/>
              <a:t>in calculated results. </a:t>
            </a:r>
            <a:endParaRPr lang="ka-GE" sz="2800" b="0" i="0" u="none" strike="noStrike" baseline="0" dirty="0"/>
          </a:p>
          <a:p>
            <a:pPr algn="just"/>
            <a:r>
              <a:rPr lang="en-US" sz="2800" b="0" i="0" u="none" strike="noStrike" baseline="0" dirty="0"/>
              <a:t>One way to do this</a:t>
            </a:r>
            <a:r>
              <a:rPr lang="ka-GE" sz="2800" b="0" i="0" u="none" strike="noStrike" baseline="0" dirty="0"/>
              <a:t>,</a:t>
            </a:r>
            <a:r>
              <a:rPr lang="en-US" sz="2800" b="0" i="0" u="none" strike="noStrike" baseline="0" dirty="0"/>
              <a:t> is to report the result of a calculation with the correct number of significant</a:t>
            </a:r>
            <a:r>
              <a:rPr lang="ka-GE" sz="2800" b="0" i="0" u="none" strike="noStrike" baseline="0" dirty="0"/>
              <a:t> </a:t>
            </a:r>
            <a:r>
              <a:rPr lang="en-US" sz="2800" b="0" i="0" u="none" strike="noStrike" baseline="0" dirty="0"/>
              <a:t>figures, which is determined by the following three rules for </a:t>
            </a:r>
            <a:r>
              <a:rPr lang="en-US" sz="2800" b="1" i="0" u="none" strike="noStrike" baseline="0" dirty="0"/>
              <a:t>rounding </a:t>
            </a:r>
            <a:r>
              <a:rPr lang="en-US" sz="2800" b="0" i="0" u="none" strike="noStrike" baseline="0" dirty="0"/>
              <a:t>numbers</a:t>
            </a:r>
            <a:r>
              <a:rPr lang="ka-GE" sz="2800" b="0" i="0" u="none" strike="noStrike" baseline="0" dirty="0"/>
              <a:t>.</a:t>
            </a:r>
            <a:endParaRPr lang="ka-GE" sz="2800" b="1" dirty="0"/>
          </a:p>
          <a:p>
            <a:endParaRPr lang="en-US" dirty="0"/>
          </a:p>
        </p:txBody>
      </p:sp>
    </p:spTree>
    <p:extLst>
      <p:ext uri="{BB962C8B-B14F-4D97-AF65-F5344CB8AC3E}">
        <p14:creationId xmlns:p14="http://schemas.microsoft.com/office/powerpoint/2010/main" val="40245328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319134" y="674557"/>
            <a:ext cx="8177305" cy="502810"/>
          </a:xfrm>
        </p:spPr>
        <p:txBody>
          <a:bodyPr>
            <a:normAutofit fontScale="90000"/>
          </a:bodyPr>
          <a:lstStyle/>
          <a:p>
            <a:pPr>
              <a:defRPr/>
            </a:pPr>
            <a:r>
              <a:rPr lang="en-US" sz="2800" b="1" dirty="0">
                <a:solidFill>
                  <a:srgbClr val="000090"/>
                </a:solidFill>
                <a:ea typeface="ＭＳ Ｐゴシック" charset="0"/>
                <a:cs typeface="ＭＳ Ｐゴシック" charset="0"/>
              </a:rPr>
              <a:t>Significant Figures in calculations</a:t>
            </a:r>
          </a:p>
        </p:txBody>
      </p:sp>
      <p:sp>
        <p:nvSpPr>
          <p:cNvPr id="108547" name="Rectangle 3"/>
          <p:cNvSpPr>
            <a:spLocks noGrp="1" noChangeArrowheads="1"/>
          </p:cNvSpPr>
          <p:nvPr>
            <p:ph idx="1"/>
          </p:nvPr>
        </p:nvSpPr>
        <p:spPr>
          <a:xfrm>
            <a:off x="471949" y="1489394"/>
            <a:ext cx="11164528" cy="5127814"/>
          </a:xfrm>
        </p:spPr>
        <p:txBody>
          <a:bodyPr>
            <a:normAutofit/>
          </a:bodyPr>
          <a:lstStyle/>
          <a:p>
            <a:r>
              <a:rPr lang="en-US" b="1" dirty="0"/>
              <a:t>The following examples illustrate the application of this rule in rounding a few different numbers to three significant figures:</a:t>
            </a:r>
          </a:p>
          <a:p>
            <a:endParaRPr lang="en-US" sz="1800" dirty="0"/>
          </a:p>
          <a:p>
            <a:r>
              <a:rPr lang="en-US" sz="1800" dirty="0"/>
              <a:t>0.028675 rounds “up” to 0.0287 (the dropped digit, 7, is greater than 5)</a:t>
            </a:r>
          </a:p>
          <a:p>
            <a:endParaRPr lang="en-US" sz="1800" dirty="0"/>
          </a:p>
          <a:p>
            <a:r>
              <a:rPr lang="en-US" sz="1800" dirty="0"/>
              <a:t>18.3384 rounds “down” to 18.3 (the dropped digit, 3, is less than 5)</a:t>
            </a:r>
          </a:p>
          <a:p>
            <a:endParaRPr lang="en-US" sz="1800" dirty="0"/>
          </a:p>
          <a:p>
            <a:r>
              <a:rPr lang="en-US" sz="1800" dirty="0"/>
              <a:t>6.8752 rounds “up” to 6.88 (the dropped digit is 5, and the retained digit is even)</a:t>
            </a:r>
          </a:p>
          <a:p>
            <a:endParaRPr lang="en-US" sz="1800" dirty="0"/>
          </a:p>
          <a:p>
            <a:r>
              <a:rPr lang="en-US" sz="1800" dirty="0"/>
              <a:t>92.85 rounds “down” to 92.8 (the dropped digit is 5, and the retained digit is even)</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59649" y="509166"/>
            <a:ext cx="1226434" cy="833592"/>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464AE-A57C-4345-8ACE-36B0F64D5CCF}"/>
              </a:ext>
            </a:extLst>
          </p:cNvPr>
          <p:cNvSpPr>
            <a:spLocks noGrp="1"/>
          </p:cNvSpPr>
          <p:nvPr>
            <p:ph type="title"/>
          </p:nvPr>
        </p:nvSpPr>
        <p:spPr>
          <a:xfrm>
            <a:off x="1014961" y="1043999"/>
            <a:ext cx="6167504" cy="521428"/>
          </a:xfrm>
        </p:spPr>
        <p:txBody>
          <a:bodyPr>
            <a:noAutofit/>
          </a:bodyPr>
          <a:lstStyle/>
          <a:p>
            <a:r>
              <a:rPr lang="en-US" sz="3200" b="1" dirty="0">
                <a:solidFill>
                  <a:srgbClr val="000090"/>
                </a:solidFill>
                <a:effectLst>
                  <a:outerShdw blurRad="38100" dist="38100" dir="2700000" algn="tl">
                    <a:srgbClr val="DDDDDD"/>
                  </a:outerShdw>
                </a:effectLst>
                <a:latin typeface="+mn-lt"/>
                <a:ea typeface="MS PGothic" charset="0"/>
                <a:cs typeface="Times New Roman" charset="0"/>
              </a:rPr>
              <a:t>Accuracy and Precision</a:t>
            </a:r>
            <a:endParaRPr lang="en-US" sz="3200" b="1" dirty="0">
              <a:latin typeface="+mn-lt"/>
            </a:endParaRPr>
          </a:p>
        </p:txBody>
      </p:sp>
      <p:sp>
        <p:nvSpPr>
          <p:cNvPr id="3" name="Content Placeholder 2">
            <a:extLst>
              <a:ext uri="{FF2B5EF4-FFF2-40B4-BE49-F238E27FC236}">
                <a16:creationId xmlns:a16="http://schemas.microsoft.com/office/drawing/2014/main" id="{BBC50BA5-9EF9-4501-A47C-1B1B067E3A4D}"/>
              </a:ext>
            </a:extLst>
          </p:cNvPr>
          <p:cNvSpPr>
            <a:spLocks noGrp="1"/>
          </p:cNvSpPr>
          <p:nvPr>
            <p:ph idx="1"/>
          </p:nvPr>
        </p:nvSpPr>
        <p:spPr>
          <a:xfrm>
            <a:off x="636419" y="2313041"/>
            <a:ext cx="9891253" cy="3276598"/>
          </a:xfrm>
        </p:spPr>
        <p:txBody>
          <a:bodyPr>
            <a:normAutofit/>
          </a:bodyPr>
          <a:lstStyle/>
          <a:p>
            <a:pPr marL="457200" indent="-457200" algn="just">
              <a:buFont typeface="Arial" panose="020B0604020202020204" pitchFamily="34" charset="0"/>
              <a:buChar char="•"/>
            </a:pPr>
            <a:r>
              <a:rPr lang="en-US" sz="3200" b="0" i="0" u="none" strike="noStrike" baseline="0" dirty="0"/>
              <a:t>Scientists typically make repeated measurements of a quantity to ensure the quality of their findings and to evaluate</a:t>
            </a:r>
            <a:r>
              <a:rPr lang="ka-GE" sz="3200" b="0" i="0" u="none" strike="noStrike" baseline="0" dirty="0"/>
              <a:t> </a:t>
            </a:r>
            <a:r>
              <a:rPr lang="en-US" sz="3200" b="0" i="0" u="none" strike="noStrike" baseline="0" dirty="0"/>
              <a:t>both the </a:t>
            </a:r>
            <a:r>
              <a:rPr lang="en-US" sz="3200" b="1" i="0" u="none" strike="noStrike" baseline="0" dirty="0"/>
              <a:t>precision </a:t>
            </a:r>
            <a:r>
              <a:rPr lang="en-US" sz="3200" b="0" i="0" u="none" strike="noStrike" baseline="0" dirty="0"/>
              <a:t>and the </a:t>
            </a:r>
            <a:r>
              <a:rPr lang="en-US" sz="3200" b="1" i="0" u="none" strike="noStrike" baseline="0" dirty="0"/>
              <a:t>accuracy </a:t>
            </a:r>
            <a:r>
              <a:rPr lang="en-US" sz="3200" b="0" i="0" u="none" strike="noStrike" baseline="0" dirty="0"/>
              <a:t>of their results</a:t>
            </a:r>
            <a:r>
              <a:rPr lang="ka-GE" sz="3200" b="0" i="0" u="none" strike="noStrike" baseline="0" dirty="0"/>
              <a:t>.</a:t>
            </a:r>
            <a:endParaRPr lang="en-US" sz="3200" dirty="0"/>
          </a:p>
        </p:txBody>
      </p:sp>
      <p:pic>
        <p:nvPicPr>
          <p:cNvPr id="4" name="Picture 3" descr="OSX-Stacked-TM-RGB-300dpi-2016.jpg">
            <a:extLst>
              <a:ext uri="{FF2B5EF4-FFF2-40B4-BE49-F238E27FC236}">
                <a16:creationId xmlns:a16="http://schemas.microsoft.com/office/drawing/2014/main" id="{C2CC47EF-C880-42C6-B7E3-BC790A98A6C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50604" y="887917"/>
            <a:ext cx="1226435" cy="833592"/>
          </a:xfrm>
          <a:prstGeom prst="rect">
            <a:avLst/>
          </a:prstGeom>
        </p:spPr>
      </p:pic>
    </p:spTree>
    <p:extLst>
      <p:ext uri="{BB962C8B-B14F-4D97-AF65-F5344CB8AC3E}">
        <p14:creationId xmlns:p14="http://schemas.microsoft.com/office/powerpoint/2010/main" val="36128518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0777" indent="-37473588">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189" eaLnBrk="0" fontAlgn="base" hangingPunct="0">
              <a:spcBef>
                <a:spcPct val="0"/>
              </a:spcBef>
              <a:spcAft>
                <a:spcPct val="0"/>
              </a:spcAft>
              <a:defRPr sz="2400">
                <a:solidFill>
                  <a:schemeClr val="tx1"/>
                </a:solidFill>
                <a:latin typeface="Arial" charset="0"/>
                <a:ea typeface="MS PGothic" charset="0"/>
                <a:cs typeface="MS PGothic" charset="0"/>
              </a:defRPr>
            </a:lvl6pPr>
            <a:lvl7pPr marL="914377" eaLnBrk="0" fontAlgn="base" hangingPunct="0">
              <a:spcBef>
                <a:spcPct val="0"/>
              </a:spcBef>
              <a:spcAft>
                <a:spcPct val="0"/>
              </a:spcAft>
              <a:defRPr sz="2400">
                <a:solidFill>
                  <a:schemeClr val="tx1"/>
                </a:solidFill>
                <a:latin typeface="Arial" charset="0"/>
                <a:ea typeface="MS PGothic" charset="0"/>
                <a:cs typeface="MS PGothic" charset="0"/>
              </a:defRPr>
            </a:lvl7pPr>
            <a:lvl8pPr marL="1371566" eaLnBrk="0" fontAlgn="base" hangingPunct="0">
              <a:spcBef>
                <a:spcPct val="0"/>
              </a:spcBef>
              <a:spcAft>
                <a:spcPct val="0"/>
              </a:spcAft>
              <a:defRPr sz="2400">
                <a:solidFill>
                  <a:schemeClr val="tx1"/>
                </a:solidFill>
                <a:latin typeface="Arial" charset="0"/>
                <a:ea typeface="MS PGothic" charset="0"/>
                <a:cs typeface="MS PGothic" charset="0"/>
              </a:defRPr>
            </a:lvl8pPr>
            <a:lvl9pPr marL="1828754"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 typeface="Arial" charset="0"/>
              <a:buNone/>
            </a:pPr>
            <a:fld id="{C19648F0-BA4B-314C-8CAC-0205EBA0DA70}" type="slidenum">
              <a:rPr lang="en-GB" sz="1400">
                <a:solidFill>
                  <a:srgbClr val="FFFFFF"/>
                </a:solidFill>
                <a:latin typeface="Times New Roman" charset="0"/>
                <a:cs typeface="Times New Roman" charset="0"/>
              </a:rPr>
              <a:pPr>
                <a:buFont typeface="Arial" charset="0"/>
                <a:buNone/>
              </a:pPr>
              <a:t>95</a:t>
            </a:fld>
            <a:endParaRPr lang="en-GB" sz="1400">
              <a:solidFill>
                <a:srgbClr val="FFFFFF"/>
              </a:solidFill>
              <a:latin typeface="Times New Roman" charset="0"/>
              <a:cs typeface="Times New Roman" charset="0"/>
            </a:endParaRPr>
          </a:p>
        </p:txBody>
      </p:sp>
      <p:sp>
        <p:nvSpPr>
          <p:cNvPr id="40962" name="Title 3"/>
          <p:cNvSpPr>
            <a:spLocks noGrp="1"/>
          </p:cNvSpPr>
          <p:nvPr>
            <p:ph type="title"/>
          </p:nvPr>
        </p:nvSpPr>
        <p:spPr>
          <a:xfrm>
            <a:off x="1473294" y="680551"/>
            <a:ext cx="5900899" cy="762000"/>
          </a:xfrm>
        </p:spPr>
        <p:txBody>
          <a:bodyPr wrap="square" numCol="1" anchorCtr="0" compatLnSpc="1">
            <a:prstTxWarp prst="textNoShape">
              <a:avLst/>
            </a:prstTxWarp>
          </a:bodyPr>
          <a:lstStyle/>
          <a:p>
            <a:r>
              <a:rPr lang="en-US" sz="3200" dirty="0">
                <a:solidFill>
                  <a:srgbClr val="000090"/>
                </a:solidFill>
                <a:effectLst>
                  <a:outerShdw blurRad="38100" dist="38100" dir="2700000" algn="tl">
                    <a:srgbClr val="DDDDDD"/>
                  </a:outerShdw>
                </a:effectLst>
                <a:latin typeface="Arial" charset="0"/>
                <a:ea typeface="MS PGothic" charset="0"/>
                <a:cs typeface="Times New Roman" charset="0"/>
              </a:rPr>
              <a:t>Accuracy and Precision</a:t>
            </a:r>
          </a:p>
        </p:txBody>
      </p:sp>
      <p:sp>
        <p:nvSpPr>
          <p:cNvPr id="12" name="TextBox 11"/>
          <p:cNvSpPr txBox="1">
            <a:spLocks noChangeArrowheads="1"/>
          </p:cNvSpPr>
          <p:nvPr/>
        </p:nvSpPr>
        <p:spPr bwMode="auto">
          <a:xfrm>
            <a:off x="1275803" y="1666704"/>
            <a:ext cx="10327766"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914400" algn="l"/>
              </a:tabLst>
              <a:defRPr sz="2400">
                <a:solidFill>
                  <a:schemeClr val="tx1"/>
                </a:solidFill>
                <a:latin typeface="Arial" charset="0"/>
                <a:ea typeface="MS PGothic" charset="0"/>
                <a:cs typeface="MS PGothic" charset="0"/>
              </a:defRPr>
            </a:lvl1pPr>
            <a:lvl2pPr marL="37931725" indent="-37474525">
              <a:tabLst>
                <a:tab pos="914400" algn="l"/>
              </a:tabLst>
              <a:defRPr sz="2400">
                <a:solidFill>
                  <a:schemeClr val="tx1"/>
                </a:solidFill>
                <a:latin typeface="Arial" charset="0"/>
                <a:ea typeface="MS PGothic" charset="0"/>
                <a:cs typeface="MS PGothic" charset="0"/>
              </a:defRPr>
            </a:lvl2pPr>
            <a:lvl3pPr>
              <a:tabLst>
                <a:tab pos="914400" algn="l"/>
              </a:tabLst>
              <a:defRPr sz="2400">
                <a:solidFill>
                  <a:schemeClr val="tx1"/>
                </a:solidFill>
                <a:latin typeface="Arial" charset="0"/>
                <a:ea typeface="MS PGothic" charset="0"/>
                <a:cs typeface="MS PGothic" charset="0"/>
              </a:defRPr>
            </a:lvl3pPr>
            <a:lvl4pPr>
              <a:tabLst>
                <a:tab pos="914400" algn="l"/>
              </a:tabLst>
              <a:defRPr sz="2400">
                <a:solidFill>
                  <a:schemeClr val="tx1"/>
                </a:solidFill>
                <a:latin typeface="Arial" charset="0"/>
                <a:ea typeface="MS PGothic" charset="0"/>
                <a:cs typeface="MS PGothic" charset="0"/>
              </a:defRPr>
            </a:lvl4pPr>
            <a:lvl5pPr>
              <a:tabLst>
                <a:tab pos="914400" algn="l"/>
              </a:tabLst>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tabLst>
                <a:tab pos="914400" algn="l"/>
              </a:tabLst>
              <a:defRPr sz="2400">
                <a:solidFill>
                  <a:schemeClr val="tx1"/>
                </a:solidFill>
                <a:latin typeface="Arial" charset="0"/>
                <a:ea typeface="MS PGothic" charset="0"/>
                <a:cs typeface="MS PGothic" charset="0"/>
              </a:defRPr>
            </a:lvl9pPr>
          </a:lstStyle>
          <a:p>
            <a:pPr>
              <a:buClr>
                <a:srgbClr val="000000"/>
              </a:buClr>
              <a:buSzPct val="100000"/>
              <a:buFont typeface="Arial" charset="0"/>
              <a:buChar char="•"/>
            </a:pPr>
            <a:r>
              <a:rPr lang="en-US" b="1" i="1" dirty="0">
                <a:solidFill>
                  <a:srgbClr val="000090"/>
                </a:solidFill>
                <a:latin typeface="Times New Roman"/>
                <a:cs typeface="Times New Roman" charset="0"/>
              </a:rPr>
              <a:t> </a:t>
            </a:r>
            <a:r>
              <a:rPr lang="en-US" dirty="0">
                <a:latin typeface="+mn-lt"/>
              </a:rPr>
              <a:t>Measurements are said to be </a:t>
            </a:r>
            <a:r>
              <a:rPr lang="en-US" b="1" i="1" dirty="0">
                <a:solidFill>
                  <a:srgbClr val="000090"/>
                </a:solidFill>
                <a:latin typeface="+mn-lt"/>
              </a:rPr>
              <a:t>precise</a:t>
            </a:r>
            <a:r>
              <a:rPr lang="ka-GE" b="1" i="1" dirty="0">
                <a:solidFill>
                  <a:srgbClr val="000090"/>
                </a:solidFill>
                <a:latin typeface="+mn-lt"/>
              </a:rPr>
              <a:t>,</a:t>
            </a:r>
            <a:r>
              <a:rPr lang="en-US" dirty="0">
                <a:latin typeface="+mn-lt"/>
              </a:rPr>
              <a:t> if they yield very similar results</a:t>
            </a:r>
            <a:r>
              <a:rPr lang="ka-GE" dirty="0">
                <a:latin typeface="+mn-lt"/>
              </a:rPr>
              <a:t>,</a:t>
            </a:r>
            <a:r>
              <a:rPr lang="en-US" dirty="0">
                <a:latin typeface="+mn-lt"/>
              </a:rPr>
              <a:t> when repeated in the same manner.</a:t>
            </a:r>
            <a:endParaRPr lang="en-US" dirty="0">
              <a:latin typeface="+mn-lt"/>
              <a:cs typeface="Times New Roman" charset="0"/>
            </a:endParaRPr>
          </a:p>
          <a:p>
            <a:pPr>
              <a:buClr>
                <a:srgbClr val="000000"/>
              </a:buClr>
              <a:buSzPct val="100000"/>
              <a:buFont typeface="Arial" charset="0"/>
              <a:buNone/>
            </a:pPr>
            <a:endParaRPr lang="en-US" b="1" i="1" dirty="0">
              <a:solidFill>
                <a:srgbClr val="000090"/>
              </a:solidFill>
              <a:latin typeface="+mn-lt"/>
              <a:cs typeface="Times New Roman" charset="0"/>
            </a:endParaRPr>
          </a:p>
          <a:p>
            <a:pPr>
              <a:buClr>
                <a:srgbClr val="000000"/>
              </a:buClr>
              <a:buSzPct val="100000"/>
              <a:buFont typeface="Arial" charset="0"/>
              <a:buChar char="•"/>
            </a:pPr>
            <a:r>
              <a:rPr lang="en-US" dirty="0">
                <a:latin typeface="+mn-lt"/>
              </a:rPr>
              <a:t> A measurement is considered </a:t>
            </a:r>
            <a:r>
              <a:rPr lang="en-US" b="1" i="1" dirty="0">
                <a:solidFill>
                  <a:srgbClr val="000090"/>
                </a:solidFill>
                <a:latin typeface="+mn-lt"/>
              </a:rPr>
              <a:t>accurate</a:t>
            </a:r>
            <a:r>
              <a:rPr lang="ka-GE" b="1" i="1" dirty="0">
                <a:solidFill>
                  <a:srgbClr val="000090"/>
                </a:solidFill>
                <a:latin typeface="+mn-lt"/>
              </a:rPr>
              <a:t>,</a:t>
            </a:r>
            <a:r>
              <a:rPr lang="en-US" dirty="0">
                <a:latin typeface="+mn-lt"/>
              </a:rPr>
              <a:t> if it yields a result that is very close to the true or accepted value.</a:t>
            </a:r>
            <a:endParaRPr lang="en-US" dirty="0">
              <a:latin typeface="+mn-lt"/>
              <a:cs typeface="Times New Roman" charset="0"/>
            </a:endParaRPr>
          </a:p>
        </p:txBody>
      </p:sp>
      <p:pic>
        <p:nvPicPr>
          <p:cNvPr id="15" name="Picture 1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47306" y="680551"/>
            <a:ext cx="1226435" cy="833592"/>
          </a:xfrm>
          <a:prstGeom prst="rect">
            <a:avLst/>
          </a:prstGeom>
        </p:spPr>
      </p:pic>
      <p:pic>
        <p:nvPicPr>
          <p:cNvPr id="16" name="Picture Placeholder 2" descr="CNX_Chem_01_05_Archery.jpg"/>
          <p:cNvPicPr>
            <a:picLocks noChangeAspect="1"/>
          </p:cNvPicPr>
          <p:nvPr/>
        </p:nvPicPr>
        <p:blipFill>
          <a:blip r:embed="rId3" cstate="email">
            <a:extLst>
              <a:ext uri="{28A0092B-C50C-407E-A947-70E740481C1C}">
                <a14:useLocalDpi xmlns:a14="http://schemas.microsoft.com/office/drawing/2010/main" val="0"/>
              </a:ext>
            </a:extLst>
          </a:blip>
          <a:srcRect l="5538" t="653" r="5538" b="3918"/>
          <a:stretch>
            <a:fillRect/>
          </a:stretch>
        </p:blipFill>
        <p:spPr>
          <a:xfrm>
            <a:off x="1989488" y="3704616"/>
            <a:ext cx="8124776" cy="2957739"/>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C92C-4E48-4A8E-9B97-9033A60BCB65}"/>
              </a:ext>
            </a:extLst>
          </p:cNvPr>
          <p:cNvSpPr>
            <a:spLocks noGrp="1"/>
          </p:cNvSpPr>
          <p:nvPr>
            <p:ph type="title"/>
          </p:nvPr>
        </p:nvSpPr>
        <p:spPr>
          <a:xfrm>
            <a:off x="1032389" y="1461549"/>
            <a:ext cx="5943598" cy="507540"/>
          </a:xfrm>
        </p:spPr>
        <p:txBody>
          <a:bodyPr>
            <a:noAutofit/>
          </a:bodyPr>
          <a:lstStyle/>
          <a:p>
            <a:r>
              <a:rPr lang="en-US" dirty="0">
                <a:solidFill>
                  <a:srgbClr val="000090"/>
                </a:solidFill>
                <a:effectLst>
                  <a:outerShdw blurRad="38100" dist="38100" dir="2700000" algn="tl">
                    <a:srgbClr val="DDDDDD"/>
                  </a:outerShdw>
                </a:effectLst>
                <a:latin typeface="Arial" charset="0"/>
                <a:ea typeface="MS PGothic" charset="0"/>
                <a:cs typeface="Times New Roman" charset="0"/>
              </a:rPr>
              <a:t>Accuracy and Precision</a:t>
            </a:r>
            <a:endParaRPr lang="en-US" dirty="0"/>
          </a:p>
        </p:txBody>
      </p:sp>
      <p:pic>
        <p:nvPicPr>
          <p:cNvPr id="3" name="Picture 2" descr="OSX-Stacked-TM-RGB-300dpi-2016.jpg">
            <a:extLst>
              <a:ext uri="{FF2B5EF4-FFF2-40B4-BE49-F238E27FC236}">
                <a16:creationId xmlns:a16="http://schemas.microsoft.com/office/drawing/2014/main" id="{723359F7-A611-4381-8910-9023D950F49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570326" y="1292139"/>
            <a:ext cx="1226435" cy="833592"/>
          </a:xfrm>
          <a:prstGeom prst="rect">
            <a:avLst/>
          </a:prstGeom>
        </p:spPr>
      </p:pic>
      <p:sp>
        <p:nvSpPr>
          <p:cNvPr id="5" name="TextBox 4">
            <a:extLst>
              <a:ext uri="{FF2B5EF4-FFF2-40B4-BE49-F238E27FC236}">
                <a16:creationId xmlns:a16="http://schemas.microsoft.com/office/drawing/2014/main" id="{26A88E04-C972-4BA6-A845-2E8E6D4FBA87}"/>
              </a:ext>
            </a:extLst>
          </p:cNvPr>
          <p:cNvSpPr txBox="1"/>
          <p:nvPr/>
        </p:nvSpPr>
        <p:spPr>
          <a:xfrm>
            <a:off x="486697" y="2282373"/>
            <a:ext cx="9866671" cy="3539430"/>
          </a:xfrm>
          <a:prstGeom prst="rect">
            <a:avLst/>
          </a:prstGeom>
          <a:noFill/>
        </p:spPr>
        <p:txBody>
          <a:bodyPr wrap="square">
            <a:spAutoFit/>
          </a:bodyPr>
          <a:lstStyle/>
          <a:p>
            <a:pPr marL="457200" indent="-457200" algn="just">
              <a:buFont typeface="Arial" panose="020B0604020202020204" pitchFamily="34" charset="0"/>
              <a:buChar char="•"/>
            </a:pPr>
            <a:r>
              <a:rPr lang="en-US" sz="2800" b="0" i="0" u="none" strike="noStrike" baseline="0" dirty="0"/>
              <a:t>Suppose a quality control chemist at a pharmaceutical company, is tasked with checking the accuracy and precision</a:t>
            </a:r>
            <a:r>
              <a:rPr lang="ka-GE" sz="2800" b="0" i="0" u="none" strike="noStrike" baseline="0" dirty="0"/>
              <a:t> </a:t>
            </a:r>
            <a:r>
              <a:rPr lang="en-US" sz="2800" b="0" i="0" u="none" strike="noStrike" baseline="0" dirty="0"/>
              <a:t>of three different machines, that are meant to dispense 10 ounces (296 mL) of cough syrup into storage bottles. </a:t>
            </a:r>
            <a:endParaRPr lang="ka-GE" sz="2800" b="0" i="0" u="none" strike="noStrike" baseline="0" dirty="0"/>
          </a:p>
          <a:p>
            <a:pPr marL="457200" indent="-457200" algn="just">
              <a:buFont typeface="Arial" panose="020B0604020202020204" pitchFamily="34" charset="0"/>
              <a:buChar char="•"/>
            </a:pPr>
            <a:r>
              <a:rPr lang="en-US" sz="2800" b="0" i="0" u="none" strike="noStrike" baseline="0" dirty="0"/>
              <a:t>She</a:t>
            </a:r>
            <a:r>
              <a:rPr lang="ka-GE" sz="2800" b="0" i="0" u="none" strike="noStrike" baseline="0" dirty="0"/>
              <a:t> </a:t>
            </a:r>
            <a:r>
              <a:rPr lang="en-US" sz="2800" b="0" i="0" u="none" strike="noStrike" baseline="0" dirty="0"/>
              <a:t>proceeds to use each machine, to fill five bottles and then carefully determines the actual volume dispensed, obtaining</a:t>
            </a:r>
            <a:r>
              <a:rPr lang="ka-GE" sz="2800" b="0" i="0" u="none" strike="noStrike" baseline="0" dirty="0"/>
              <a:t> </a:t>
            </a:r>
            <a:r>
              <a:rPr lang="en-US" sz="2800" b="0" i="0" u="none" strike="noStrike" baseline="0" dirty="0"/>
              <a:t>the results tabulated in</a:t>
            </a:r>
            <a:r>
              <a:rPr lang="ka-GE" sz="2800" b="0" i="0" u="none" strike="noStrike" baseline="0" dirty="0"/>
              <a:t> </a:t>
            </a:r>
            <a:r>
              <a:rPr lang="en-US" sz="2800" b="0" i="0" u="none" strike="noStrike" baseline="0" dirty="0"/>
              <a:t>the next table.</a:t>
            </a:r>
            <a:endParaRPr lang="en-US" sz="2800" dirty="0"/>
          </a:p>
        </p:txBody>
      </p:sp>
    </p:spTree>
    <p:extLst>
      <p:ext uri="{BB962C8B-B14F-4D97-AF65-F5344CB8AC3E}">
        <p14:creationId xmlns:p14="http://schemas.microsoft.com/office/powerpoint/2010/main" val="24512699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466" y="1759466"/>
            <a:ext cx="10589341" cy="4893647"/>
          </a:xfrm>
          <a:prstGeom prst="rect">
            <a:avLst/>
          </a:prstGeom>
        </p:spPr>
        <p:txBody>
          <a:bodyPr wrap="square">
            <a:spAutoFit/>
          </a:bodyPr>
          <a:lstStyle/>
          <a:p>
            <a:r>
              <a:rPr lang="en-US" sz="2400" dirty="0"/>
              <a:t>Volume (mL) of Cough Medicine Delivered by 10-oz (</a:t>
            </a:r>
            <a:r>
              <a:rPr lang="en-US" sz="2400" b="1" i="0" dirty="0">
                <a:solidFill>
                  <a:srgbClr val="303030"/>
                </a:solidFill>
                <a:effectLst/>
                <a:latin typeface="Helvetica" panose="020B0604020202020204" pitchFamily="34" charset="0"/>
              </a:rPr>
              <a:t>ounce)</a:t>
            </a:r>
            <a:r>
              <a:rPr lang="en-US" sz="2400" dirty="0"/>
              <a:t> (296 mL) Dispensers</a:t>
            </a:r>
          </a:p>
          <a:p>
            <a:endParaRPr lang="en-US" sz="2400" dirty="0"/>
          </a:p>
          <a:p>
            <a:r>
              <a:rPr lang="en-US" sz="2400" dirty="0"/>
              <a:t>Dispenser #1 	Dispenser #2 	Dispenser #3</a:t>
            </a:r>
          </a:p>
          <a:p>
            <a:r>
              <a:rPr lang="en-US" sz="2400" dirty="0"/>
              <a:t>283.3 			298.3 			296.1</a:t>
            </a:r>
          </a:p>
          <a:p>
            <a:r>
              <a:rPr lang="en-US" sz="2400" dirty="0"/>
              <a:t>284.1 			294.2 			295.9</a:t>
            </a:r>
          </a:p>
          <a:p>
            <a:r>
              <a:rPr lang="en-US" sz="2400" dirty="0"/>
              <a:t>283.9 			296.0 			296.1</a:t>
            </a:r>
          </a:p>
          <a:p>
            <a:r>
              <a:rPr lang="en-US" sz="2400" dirty="0"/>
              <a:t>284.0 			297.8 			296.0</a:t>
            </a:r>
          </a:p>
          <a:p>
            <a:r>
              <a:rPr lang="en-US" sz="2400" dirty="0"/>
              <a:t>284.1 			293.9 			296.1</a:t>
            </a:r>
          </a:p>
          <a:p>
            <a:endParaRPr lang="en-US" sz="2400" dirty="0"/>
          </a:p>
          <a:p>
            <a:r>
              <a:rPr lang="en-US" sz="2400" dirty="0"/>
              <a:t>Dispenser #1 is precise, but not accurate.</a:t>
            </a:r>
          </a:p>
          <a:p>
            <a:r>
              <a:rPr lang="en-US" sz="2400" dirty="0"/>
              <a:t>Dispenser #2 is more accurate but less precise.</a:t>
            </a:r>
          </a:p>
          <a:p>
            <a:r>
              <a:rPr lang="en-US" sz="2400" dirty="0"/>
              <a:t>Dispenser #3 is both accurate and precise. </a:t>
            </a:r>
          </a:p>
        </p:txBody>
      </p:sp>
      <p:sp>
        <p:nvSpPr>
          <p:cNvPr id="4" name="Rectangle 5"/>
          <p:cNvSpPr>
            <a:spLocks noGrp="1" noChangeArrowheads="1"/>
          </p:cNvSpPr>
          <p:nvPr>
            <p:ph type="sldNum" sz="quarter" idx="12"/>
          </p:nvPr>
        </p:nvSpPr>
        <p:spPr bwMode="auto">
          <a:xfrm rot="16200000">
            <a:off x="9568819" y="683898"/>
            <a:ext cx="131572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0777" indent="-37473588">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189" eaLnBrk="0" fontAlgn="base" hangingPunct="0">
              <a:spcBef>
                <a:spcPct val="0"/>
              </a:spcBef>
              <a:spcAft>
                <a:spcPct val="0"/>
              </a:spcAft>
              <a:defRPr sz="2400">
                <a:solidFill>
                  <a:schemeClr val="tx1"/>
                </a:solidFill>
                <a:latin typeface="Arial" charset="0"/>
                <a:ea typeface="MS PGothic" charset="0"/>
                <a:cs typeface="MS PGothic" charset="0"/>
              </a:defRPr>
            </a:lvl6pPr>
            <a:lvl7pPr marL="914377" eaLnBrk="0" fontAlgn="base" hangingPunct="0">
              <a:spcBef>
                <a:spcPct val="0"/>
              </a:spcBef>
              <a:spcAft>
                <a:spcPct val="0"/>
              </a:spcAft>
              <a:defRPr sz="2400">
                <a:solidFill>
                  <a:schemeClr val="tx1"/>
                </a:solidFill>
                <a:latin typeface="Arial" charset="0"/>
                <a:ea typeface="MS PGothic" charset="0"/>
                <a:cs typeface="MS PGothic" charset="0"/>
              </a:defRPr>
            </a:lvl7pPr>
            <a:lvl8pPr marL="1371566" eaLnBrk="0" fontAlgn="base" hangingPunct="0">
              <a:spcBef>
                <a:spcPct val="0"/>
              </a:spcBef>
              <a:spcAft>
                <a:spcPct val="0"/>
              </a:spcAft>
              <a:defRPr sz="2400">
                <a:solidFill>
                  <a:schemeClr val="tx1"/>
                </a:solidFill>
                <a:latin typeface="Arial" charset="0"/>
                <a:ea typeface="MS PGothic" charset="0"/>
                <a:cs typeface="MS PGothic" charset="0"/>
              </a:defRPr>
            </a:lvl8pPr>
            <a:lvl9pPr marL="1828754"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 typeface="Arial" charset="0"/>
              <a:buNone/>
            </a:pPr>
            <a:fld id="{C19648F0-BA4B-314C-8CAC-0205EBA0DA70}" type="slidenum">
              <a:rPr lang="en-GB" sz="1400">
                <a:solidFill>
                  <a:srgbClr val="FFFFFF"/>
                </a:solidFill>
                <a:latin typeface="Times New Roman" charset="0"/>
                <a:cs typeface="Times New Roman" charset="0"/>
              </a:rPr>
              <a:pPr>
                <a:buFont typeface="Arial" charset="0"/>
                <a:buNone/>
              </a:pPr>
              <a:t>97</a:t>
            </a:fld>
            <a:endParaRPr lang="en-GB" sz="1400">
              <a:solidFill>
                <a:srgbClr val="FFFFFF"/>
              </a:solidFill>
              <a:latin typeface="Times New Roman" charset="0"/>
              <a:cs typeface="Times New Roman" charset="0"/>
            </a:endParaRPr>
          </a:p>
        </p:txBody>
      </p:sp>
      <p:sp>
        <p:nvSpPr>
          <p:cNvPr id="5" name="Title 3"/>
          <p:cNvSpPr>
            <a:spLocks noGrp="1"/>
          </p:cNvSpPr>
          <p:nvPr>
            <p:ph type="title"/>
          </p:nvPr>
        </p:nvSpPr>
        <p:spPr>
          <a:xfrm>
            <a:off x="921448" y="746336"/>
            <a:ext cx="5900899" cy="762000"/>
          </a:xfrm>
        </p:spPr>
        <p:txBody>
          <a:bodyPr wrap="square" numCol="1" anchorCtr="0" compatLnSpc="1">
            <a:prstTxWarp prst="textNoShape">
              <a:avLst/>
            </a:prstTxWarp>
          </a:bodyPr>
          <a:lstStyle/>
          <a:p>
            <a:r>
              <a:rPr lang="en-US" sz="3200" dirty="0">
                <a:solidFill>
                  <a:srgbClr val="000090"/>
                </a:solidFill>
                <a:effectLst>
                  <a:outerShdw blurRad="38100" dist="38100" dir="2700000" algn="tl">
                    <a:srgbClr val="DDDDDD"/>
                  </a:outerShdw>
                </a:effectLst>
                <a:latin typeface="Arial" charset="0"/>
                <a:ea typeface="MS PGothic" charset="0"/>
                <a:cs typeface="Times New Roman" charset="0"/>
              </a:rPr>
              <a:t>Accuracy and Precision</a:t>
            </a:r>
          </a:p>
        </p:txBody>
      </p:sp>
      <p:pic>
        <p:nvPicPr>
          <p:cNvPr id="6" name="Picture 5"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44117" y="808302"/>
            <a:ext cx="1226435" cy="833592"/>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8F2805-F315-4B53-800A-B72947FF0AA8}"/>
              </a:ext>
            </a:extLst>
          </p:cNvPr>
          <p:cNvSpPr txBox="1"/>
          <p:nvPr/>
        </p:nvSpPr>
        <p:spPr>
          <a:xfrm>
            <a:off x="580102" y="1909678"/>
            <a:ext cx="11031795" cy="4524315"/>
          </a:xfrm>
          <a:prstGeom prst="rect">
            <a:avLst/>
          </a:prstGeom>
          <a:noFill/>
        </p:spPr>
        <p:txBody>
          <a:bodyPr wrap="square">
            <a:spAutoFit/>
          </a:bodyPr>
          <a:lstStyle/>
          <a:p>
            <a:pPr marL="342900" indent="-342900" algn="just">
              <a:buFont typeface="Arial" panose="020B0604020202020204" pitchFamily="34" charset="0"/>
              <a:buChar char="•"/>
            </a:pPr>
            <a:r>
              <a:rPr lang="en-US" sz="2400" b="0" i="0" u="none" strike="noStrike" baseline="0" dirty="0"/>
              <a:t>Considering these results, she will report that dispenser #1 is precise (values all close to one another, within a few tenths of a milliliter) but not accurate (none of the values are close to the target value of 296 mL, each being more than 10 mL too low). </a:t>
            </a:r>
          </a:p>
          <a:p>
            <a:pPr marL="342900" indent="-342900" algn="just">
              <a:buFont typeface="Arial" panose="020B0604020202020204" pitchFamily="34" charset="0"/>
              <a:buChar char="•"/>
            </a:pPr>
            <a:endParaRPr lang="en-US" sz="2400" b="0" i="0" u="none" strike="noStrike" baseline="0" dirty="0"/>
          </a:p>
          <a:p>
            <a:pPr marL="342900" indent="-342900" algn="just">
              <a:buFont typeface="Arial" panose="020B0604020202020204" pitchFamily="34" charset="0"/>
              <a:buChar char="•"/>
            </a:pPr>
            <a:r>
              <a:rPr lang="en-US" sz="2400" b="0" i="0" u="none" strike="noStrike" baseline="0" dirty="0"/>
              <a:t>Results for dispenser #2 represent improved accuracy (each volume is less than 3 mL away from 296 mL) but worse precision (volumes vary by more than 4 mL). </a:t>
            </a:r>
          </a:p>
          <a:p>
            <a:pPr marL="342900" indent="-342900" algn="just">
              <a:buFont typeface="Arial" panose="020B0604020202020204" pitchFamily="34" charset="0"/>
              <a:buChar char="•"/>
            </a:pPr>
            <a:endParaRPr lang="en-US" sz="2400" b="0" i="0" u="none" strike="noStrike" baseline="0" dirty="0"/>
          </a:p>
          <a:p>
            <a:pPr marL="342900" indent="-342900" algn="just">
              <a:buFont typeface="Arial" panose="020B0604020202020204" pitchFamily="34" charset="0"/>
              <a:buChar char="•"/>
            </a:pPr>
            <a:r>
              <a:rPr lang="en-US" sz="2400" b="0" i="0" u="none" strike="noStrike" baseline="0" dirty="0"/>
              <a:t>Finally, she can report that dispenser #3 is working well, dispensing cough syrup both accurately (all volumes within 0.1 mL of the target volume) and precisely (volumes differing from each other by no more than 0.2 mL).</a:t>
            </a:r>
            <a:endParaRPr lang="en-US" sz="2400" dirty="0"/>
          </a:p>
        </p:txBody>
      </p:sp>
      <p:sp>
        <p:nvSpPr>
          <p:cNvPr id="5" name="Title 3">
            <a:extLst>
              <a:ext uri="{FF2B5EF4-FFF2-40B4-BE49-F238E27FC236}">
                <a16:creationId xmlns:a16="http://schemas.microsoft.com/office/drawing/2014/main" id="{90CE735B-647A-4EA0-8C25-9B1B7F220778}"/>
              </a:ext>
            </a:extLst>
          </p:cNvPr>
          <p:cNvSpPr>
            <a:spLocks noGrp="1"/>
          </p:cNvSpPr>
          <p:nvPr>
            <p:ph type="title"/>
          </p:nvPr>
        </p:nvSpPr>
        <p:spPr>
          <a:xfrm>
            <a:off x="914400" y="1060295"/>
            <a:ext cx="5737123" cy="699269"/>
          </a:xfrm>
        </p:spPr>
        <p:txBody>
          <a:bodyPr wrap="square" numCol="1" anchorCtr="0" compatLnSpc="1">
            <a:prstTxWarp prst="textNoShape">
              <a:avLst/>
            </a:prstTxWarp>
          </a:bodyPr>
          <a:lstStyle/>
          <a:p>
            <a:r>
              <a:rPr lang="en-US" sz="3200" dirty="0">
                <a:solidFill>
                  <a:srgbClr val="000090"/>
                </a:solidFill>
                <a:effectLst>
                  <a:outerShdw blurRad="38100" dist="38100" dir="2700000" algn="tl">
                    <a:srgbClr val="DDDDDD"/>
                  </a:outerShdw>
                </a:effectLst>
                <a:latin typeface="Arial" charset="0"/>
                <a:ea typeface="MS PGothic" charset="0"/>
                <a:cs typeface="Times New Roman" charset="0"/>
              </a:rPr>
              <a:t>Accuracy and Precision</a:t>
            </a:r>
          </a:p>
        </p:txBody>
      </p:sp>
      <p:pic>
        <p:nvPicPr>
          <p:cNvPr id="6" name="Picture 5" descr="OSX-Stacked-TM-RGB-300dpi-2016.jpg">
            <a:extLst>
              <a:ext uri="{FF2B5EF4-FFF2-40B4-BE49-F238E27FC236}">
                <a16:creationId xmlns:a16="http://schemas.microsoft.com/office/drawing/2014/main" id="{FE80A59C-D8FE-46DE-882B-C02A426AD3C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51165" y="1060295"/>
            <a:ext cx="1226435" cy="833592"/>
          </a:xfrm>
          <a:prstGeom prst="rect">
            <a:avLst/>
          </a:prstGeom>
        </p:spPr>
      </p:pic>
    </p:spTree>
    <p:extLst>
      <p:ext uri="{BB962C8B-B14F-4D97-AF65-F5344CB8AC3E}">
        <p14:creationId xmlns:p14="http://schemas.microsoft.com/office/powerpoint/2010/main" val="27375154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93ECB-1EE3-44F8-B5FA-CC48CDC72CE8}"/>
              </a:ext>
            </a:extLst>
          </p:cNvPr>
          <p:cNvSpPr>
            <a:spLocks noGrp="1"/>
          </p:cNvSpPr>
          <p:nvPr>
            <p:ph type="title"/>
          </p:nvPr>
        </p:nvSpPr>
        <p:spPr>
          <a:xfrm>
            <a:off x="900085" y="943807"/>
            <a:ext cx="7479418" cy="1170379"/>
          </a:xfrm>
        </p:spPr>
        <p:txBody>
          <a:bodyPr/>
          <a:lstStyle/>
          <a:p>
            <a:r>
              <a:rPr lang="en-US" dirty="0">
                <a:solidFill>
                  <a:srgbClr val="000090"/>
                </a:solidFill>
                <a:effectLst>
                  <a:outerShdw blurRad="38100" dist="38100" dir="2700000" algn="tl">
                    <a:srgbClr val="DDDDDD"/>
                  </a:outerShdw>
                </a:effectLst>
                <a:latin typeface="Arial" charset="0"/>
                <a:ea typeface="MS PGothic" charset="0"/>
                <a:cs typeface="Times New Roman" charset="0"/>
              </a:rPr>
              <a:t>1.6 Mathematical Treatment of Measurement Results</a:t>
            </a:r>
            <a:endParaRPr lang="en-US" dirty="0"/>
          </a:p>
        </p:txBody>
      </p:sp>
      <p:sp>
        <p:nvSpPr>
          <p:cNvPr id="6" name="TextBox 5">
            <a:extLst>
              <a:ext uri="{FF2B5EF4-FFF2-40B4-BE49-F238E27FC236}">
                <a16:creationId xmlns:a16="http://schemas.microsoft.com/office/drawing/2014/main" id="{7438C0F1-625C-4643-857F-FD40F03E8866}"/>
              </a:ext>
            </a:extLst>
          </p:cNvPr>
          <p:cNvSpPr txBox="1"/>
          <p:nvPr/>
        </p:nvSpPr>
        <p:spPr>
          <a:xfrm>
            <a:off x="900085" y="2478266"/>
            <a:ext cx="10147665" cy="3539430"/>
          </a:xfrm>
          <a:prstGeom prst="rect">
            <a:avLst/>
          </a:prstGeom>
          <a:noFill/>
        </p:spPr>
        <p:txBody>
          <a:bodyPr wrap="square">
            <a:spAutoFit/>
          </a:bodyPr>
          <a:lstStyle/>
          <a:p>
            <a:pPr algn="l"/>
            <a:r>
              <a:rPr lang="en-US" sz="3200" b="1" i="0" u="none" strike="noStrike" baseline="0" dirty="0"/>
              <a:t>By the end of this section, you will be able to:</a:t>
            </a:r>
          </a:p>
          <a:p>
            <a:pPr algn="l"/>
            <a:r>
              <a:rPr lang="en-US" sz="3200" i="0" u="none" strike="noStrike" baseline="0" dirty="0"/>
              <a:t>• Explain the dimensional analysis (factor label) approach to mathematical calculations involving quantities</a:t>
            </a:r>
            <a:r>
              <a:rPr lang="en-US" sz="3200" dirty="0"/>
              <a:t>;</a:t>
            </a:r>
            <a:endParaRPr lang="en-US" sz="3200" i="0" u="none" strike="noStrike" baseline="0" dirty="0"/>
          </a:p>
          <a:p>
            <a:pPr algn="l"/>
            <a:r>
              <a:rPr lang="en-US" sz="3200" i="0" u="none" strike="noStrike" baseline="0" dirty="0"/>
              <a:t>• Use dimensional analysis to carry out unit conversions for a given property and computations</a:t>
            </a:r>
            <a:r>
              <a:rPr lang="en-US" sz="3200" dirty="0"/>
              <a:t>,</a:t>
            </a:r>
            <a:r>
              <a:rPr lang="en-US" sz="3200" i="0" u="none" strike="noStrike" baseline="0" dirty="0"/>
              <a:t> involving two</a:t>
            </a:r>
            <a:r>
              <a:rPr lang="ru-RU" sz="3200" i="0" u="none" strike="noStrike" baseline="0" dirty="0"/>
              <a:t> </a:t>
            </a:r>
            <a:r>
              <a:rPr lang="en-US" sz="3200" i="0" u="none" strike="noStrike" baseline="0" dirty="0"/>
              <a:t>or more properties</a:t>
            </a:r>
            <a:r>
              <a:rPr lang="en-US" sz="3200" dirty="0"/>
              <a:t>;</a:t>
            </a:r>
          </a:p>
        </p:txBody>
      </p:sp>
      <p:pic>
        <p:nvPicPr>
          <p:cNvPr id="7" name="Picture 6" descr="OSX-Stacked-TM-RGB-300dpi-2016.jpg">
            <a:extLst>
              <a:ext uri="{FF2B5EF4-FFF2-40B4-BE49-F238E27FC236}">
                <a16:creationId xmlns:a16="http://schemas.microsoft.com/office/drawing/2014/main" id="{64B50048-2AEE-44A6-8ACD-CCBD8CBCB53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47306" y="723259"/>
            <a:ext cx="1226435" cy="833592"/>
          </a:xfrm>
          <a:prstGeom prst="rect">
            <a:avLst/>
          </a:prstGeom>
        </p:spPr>
      </p:pic>
    </p:spTree>
    <p:extLst>
      <p:ext uri="{BB962C8B-B14F-4D97-AF65-F5344CB8AC3E}">
        <p14:creationId xmlns:p14="http://schemas.microsoft.com/office/powerpoint/2010/main" val="23309380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8025</TotalTime>
  <Words>7028</Words>
  <Application>Microsoft Office PowerPoint</Application>
  <PresentationFormat>Widescreen</PresentationFormat>
  <Paragraphs>639</Paragraphs>
  <Slides>110</Slides>
  <Notes>19</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110</vt:i4>
      </vt:variant>
    </vt:vector>
  </HeadingPairs>
  <TitlesOfParts>
    <vt:vector size="124" baseType="lpstr">
      <vt:lpstr>Arial</vt:lpstr>
      <vt:lpstr>Arial</vt:lpstr>
      <vt:lpstr>Arial Black</vt:lpstr>
      <vt:lpstr>Arial Black (Headings)</vt:lpstr>
      <vt:lpstr>Calibri</vt:lpstr>
      <vt:lpstr>Helvetica</vt:lpstr>
      <vt:lpstr>LiberationSans</vt:lpstr>
      <vt:lpstr>LiberationSans-Bold</vt:lpstr>
      <vt:lpstr>LiberationSerif</vt:lpstr>
      <vt:lpstr>Sylfaen</vt:lpstr>
      <vt:lpstr>Symbol</vt:lpstr>
      <vt:lpstr>Times New Roman</vt:lpstr>
      <vt:lpstr>Essential</vt:lpstr>
      <vt:lpstr>Equation</vt:lpstr>
      <vt:lpstr>PowerPoint Presentation</vt:lpstr>
      <vt:lpstr>Essential Ideas</vt:lpstr>
      <vt:lpstr>Ch. 1 Outline</vt:lpstr>
      <vt:lpstr>1.1 Chemistry in context</vt:lpstr>
      <vt:lpstr>Introduction</vt:lpstr>
      <vt:lpstr>Introduction</vt:lpstr>
      <vt:lpstr>1.1 Chemistry in context</vt:lpstr>
      <vt:lpstr>1.1 Chemistry in context</vt:lpstr>
      <vt:lpstr>Alchemy Laboratory</vt:lpstr>
      <vt:lpstr>the role of alchemy</vt:lpstr>
      <vt:lpstr>Chemistry the Central Science</vt:lpstr>
      <vt:lpstr>Chemistry and everyday life</vt:lpstr>
      <vt:lpstr>The Scientific Method</vt:lpstr>
      <vt:lpstr>The Scientific Method</vt:lpstr>
      <vt:lpstr>The Scientific Method</vt:lpstr>
      <vt:lpstr>The Domains of Chemistry</vt:lpstr>
      <vt:lpstr>The Domains of Chemistry</vt:lpstr>
      <vt:lpstr>1.2 Phases and Classification of Matter</vt:lpstr>
      <vt:lpstr>1.2 Phases and Classification of Matter</vt:lpstr>
      <vt:lpstr>PowerPoint Presentation</vt:lpstr>
      <vt:lpstr>Plasma: A Fourth State of Matter</vt:lpstr>
      <vt:lpstr>Plasma: A Fourth State of Matter</vt:lpstr>
      <vt:lpstr>Mass vs. Weight</vt:lpstr>
      <vt:lpstr>Mass vs. Weight</vt:lpstr>
      <vt:lpstr>Law of Conservation of Matter</vt:lpstr>
      <vt:lpstr>PowerPoint Presentation</vt:lpstr>
      <vt:lpstr>Classifying Matter</vt:lpstr>
      <vt:lpstr>Pure substances and mixtures</vt:lpstr>
      <vt:lpstr>Breaking down a compound</vt:lpstr>
      <vt:lpstr>Pure substances and mixtures</vt:lpstr>
      <vt:lpstr>Pure substances and mixtures</vt:lpstr>
      <vt:lpstr>Two Type of Mixtures</vt:lpstr>
      <vt:lpstr>Two Type of Mixtures</vt:lpstr>
      <vt:lpstr>Classifying Matter</vt:lpstr>
      <vt:lpstr>Atoms and Molecules</vt:lpstr>
      <vt:lpstr>Gold Atoms</vt:lpstr>
      <vt:lpstr>Molecules</vt:lpstr>
      <vt:lpstr>Molecules</vt:lpstr>
      <vt:lpstr>Chemistry in Everyday Life</vt:lpstr>
      <vt:lpstr>Chemistry in Everyday Life</vt:lpstr>
      <vt:lpstr>Decomposition of Water</vt:lpstr>
      <vt:lpstr>Chemistry in Everyday Life</vt:lpstr>
      <vt:lpstr>Chemistry in Everyday Life</vt:lpstr>
      <vt:lpstr>Chemistry in Everyday Life</vt:lpstr>
      <vt:lpstr>Chemistry in Everyday Life</vt:lpstr>
      <vt:lpstr>Chemistry in Everyday Life</vt:lpstr>
      <vt:lpstr>PowerPoint Presentation</vt:lpstr>
      <vt:lpstr>Chemistry in Everyday Life</vt:lpstr>
      <vt:lpstr>Elements</vt:lpstr>
      <vt:lpstr>PowerPoint Presentation</vt:lpstr>
      <vt:lpstr>1.3 Physical and Chemical Properties</vt:lpstr>
      <vt:lpstr>1.3 Physical and Chemical Properties</vt:lpstr>
      <vt:lpstr>Physical Changes</vt:lpstr>
      <vt:lpstr>Physical and Chemical Properties</vt:lpstr>
      <vt:lpstr>Chemical properties</vt:lpstr>
      <vt:lpstr>Chemical properties</vt:lpstr>
      <vt:lpstr>Chemical properties</vt:lpstr>
      <vt:lpstr>Chemical changes</vt:lpstr>
      <vt:lpstr>PowerPoint Presentation</vt:lpstr>
      <vt:lpstr>Hazard Diamond</vt:lpstr>
      <vt:lpstr>Hazard Diamond</vt:lpstr>
      <vt:lpstr>Extensive Properties and Intensive Properties</vt:lpstr>
      <vt:lpstr>PowerPoint Presentation</vt:lpstr>
      <vt:lpstr>Extensive Properties and Intensive Properties</vt:lpstr>
      <vt:lpstr>Periodic table of the elements</vt:lpstr>
      <vt:lpstr>1.4 Measurements</vt:lpstr>
      <vt:lpstr>1.4 Measurements</vt:lpstr>
      <vt:lpstr>Units</vt:lpstr>
      <vt:lpstr>SI Base Units</vt:lpstr>
      <vt:lpstr>SI Base Units</vt:lpstr>
      <vt:lpstr>SI Unit Prefixes</vt:lpstr>
      <vt:lpstr>SI Unit Prefixes</vt:lpstr>
      <vt:lpstr>Common SI Base Units: Length</vt:lpstr>
      <vt:lpstr>Relative lengths</vt:lpstr>
      <vt:lpstr>Common SI Base Units: Mass</vt:lpstr>
      <vt:lpstr>Kilogram</vt:lpstr>
      <vt:lpstr>Common SI Base Units: Temperature</vt:lpstr>
      <vt:lpstr>Common SI Base Units: Time</vt:lpstr>
      <vt:lpstr>Derived SI Units: Volume and Density</vt:lpstr>
      <vt:lpstr>Derived SI Units: Volume and Density</vt:lpstr>
      <vt:lpstr>Volume Units</vt:lpstr>
      <vt:lpstr>Density</vt:lpstr>
      <vt:lpstr>1.5 Measurement Uncertainty, Accuracy, and Precision</vt:lpstr>
      <vt:lpstr>1.5 Measurement Uncertainty, Accuracy, and Precision</vt:lpstr>
      <vt:lpstr>1.5 Measurement Uncertainty, Accuracy, and Precision</vt:lpstr>
      <vt:lpstr>Measurement Uncertainty</vt:lpstr>
      <vt:lpstr>Significant Figures</vt:lpstr>
      <vt:lpstr>Significant Figures</vt:lpstr>
      <vt:lpstr>PowerPoint Presentation</vt:lpstr>
      <vt:lpstr>Significant Figures</vt:lpstr>
      <vt:lpstr>PowerPoint Presentation</vt:lpstr>
      <vt:lpstr>Significant Figures in calculations</vt:lpstr>
      <vt:lpstr>Significant Figures in calculations</vt:lpstr>
      <vt:lpstr>Accuracy and Precision</vt:lpstr>
      <vt:lpstr>Accuracy and Precision</vt:lpstr>
      <vt:lpstr>Accuracy and Precision</vt:lpstr>
      <vt:lpstr>Accuracy and Precision</vt:lpstr>
      <vt:lpstr>Accuracy and Precision</vt:lpstr>
      <vt:lpstr>1.6 Mathematical Treatment of Measurement Results</vt:lpstr>
      <vt:lpstr>1.6 Mathematical Treatment of Measurement Results</vt:lpstr>
      <vt:lpstr>1.6 Mathematical Treatment of Measurement Results</vt:lpstr>
      <vt:lpstr>Conversion factors and dimensional analysis</vt:lpstr>
      <vt:lpstr>Common Conversion Factors</vt:lpstr>
      <vt:lpstr>Conversion factors and dimensional analysis</vt:lpstr>
      <vt:lpstr>Conversion of temperature units</vt:lpstr>
      <vt:lpstr>Conversion of temperature units</vt:lpstr>
      <vt:lpstr>Conversion of temperature units</vt:lpstr>
      <vt:lpstr>Mathematical Relationships Between Temperature Scales</vt:lpstr>
      <vt:lpstr>PowerPoint Presentation</vt:lpstr>
      <vt:lpstr>PowerPoint Presentation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Tamara Tatrishvili</cp:lastModifiedBy>
  <cp:revision>376</cp:revision>
  <cp:lastPrinted>2015-06-09T23:57:19Z</cp:lastPrinted>
  <dcterms:created xsi:type="dcterms:W3CDTF">2017-01-14T15:08:30Z</dcterms:created>
  <dcterms:modified xsi:type="dcterms:W3CDTF">2021-09-20T21:10:32Z</dcterms:modified>
</cp:coreProperties>
</file>