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ka.wikipedia.org/wiki/%E1%83%B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ka.wikipedia.org/wiki/%E1%83%B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ka.wikipedia.org/wiki/%E1%83%B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b="1" dirty="0" smtClean="0"/>
              <a:t>იბერიულ-კავკასიურ ენათა ოჯახი</a:t>
            </a:r>
            <a:endParaRPr lang="en-US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662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2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6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b="1" dirty="0" smtClean="0"/>
              <a:t>ენათა „განვითარება“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sz="3600" dirty="0" smtClean="0"/>
          </a:p>
          <a:p>
            <a:r>
              <a:rPr lang="ka-GE" sz="3600" dirty="0" smtClean="0"/>
              <a:t>დიფერენციაცია - კონვერგენცია</a:t>
            </a:r>
          </a:p>
          <a:p>
            <a:r>
              <a:rPr lang="ka-GE" sz="3600" dirty="0" smtClean="0"/>
              <a:t>ინტეგრაცია - კონვერგენცია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9702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ეფექტიანობა მეთოდისა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ka-GE" dirty="0" smtClean="0"/>
          </a:p>
          <a:p>
            <a:pPr algn="ctr"/>
            <a:r>
              <a:rPr lang="ka-GE" sz="3200" dirty="0" smtClean="0"/>
              <a:t>რაც უფრო ძველია ენათა კონტაქტები და შესაბამისად დიდია კონვერგენციის პროცესის ხვედრითი წონა (ასეა იბერიულ-კავკასიურ ენებში), მით უფრო შეზღუდულია ისტორიულ-შედარებითი მეთოდის ეფექტურობა</a:t>
            </a:r>
            <a:endParaRPr lang="ka-GE" sz="3200" dirty="0"/>
          </a:p>
          <a:p>
            <a:pPr algn="ctr"/>
            <a:endParaRPr lang="ka-GE" sz="3200" dirty="0" smtClean="0"/>
          </a:p>
          <a:p>
            <a:pPr algn="ctr"/>
            <a:endParaRPr lang="ka-GE" sz="3200" dirty="0"/>
          </a:p>
        </p:txBody>
      </p:sp>
    </p:spTree>
    <p:extLst>
      <p:ext uri="{BB962C8B-B14F-4D97-AF65-F5344CB8AC3E}">
        <p14:creationId xmlns:p14="http://schemas.microsoft.com/office/powerpoint/2010/main" val="21839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გარდა კომპარატივისტიკისა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sz="4800" dirty="0" smtClean="0"/>
          </a:p>
          <a:p>
            <a:r>
              <a:rPr lang="ka-GE" sz="4800" dirty="0" smtClean="0"/>
              <a:t>დიალექტთა გეოგრაფია</a:t>
            </a:r>
          </a:p>
          <a:p>
            <a:r>
              <a:rPr lang="ka-GE" sz="4800" dirty="0" smtClean="0"/>
              <a:t>არეალური ლინგვისტიკა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1167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b="1" dirty="0" smtClean="0"/>
              <a:t>არ არის დაპირისპირება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endParaRPr lang="ka-GE" sz="2800" dirty="0" smtClean="0"/>
          </a:p>
          <a:p>
            <a:pPr>
              <a:buAutoNum type="arabicPeriod"/>
            </a:pPr>
            <a:r>
              <a:rPr lang="ka-GE" sz="2800" dirty="0" smtClean="0"/>
              <a:t>აღწერით ანალიზსა </a:t>
            </a:r>
          </a:p>
          <a:p>
            <a:pPr>
              <a:buAutoNum type="arabicPeriod"/>
            </a:pPr>
            <a:r>
              <a:rPr lang="ka-GE" sz="2800" dirty="0" smtClean="0"/>
              <a:t>ისტორიულ-შედარებით მეთოდს შორის</a:t>
            </a:r>
          </a:p>
        </p:txBody>
      </p:sp>
    </p:spTree>
    <p:extLst>
      <p:ext uri="{BB962C8B-B14F-4D97-AF65-F5344CB8AC3E}">
        <p14:creationId xmlns:p14="http://schemas.microsoft.com/office/powerpoint/2010/main" val="375933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b="1" dirty="0" smtClean="0"/>
              <a:t>განსხვავებულია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endParaRPr lang="ka-GE" sz="2800" dirty="0" smtClean="0"/>
          </a:p>
          <a:p>
            <a:pPr>
              <a:buAutoNum type="arabicPeriod"/>
            </a:pPr>
            <a:endParaRPr lang="ka-GE" sz="2800" dirty="0"/>
          </a:p>
          <a:p>
            <a:pPr>
              <a:buAutoNum type="arabicPeriod"/>
            </a:pPr>
            <a:r>
              <a:rPr lang="ka-GE" sz="2800" dirty="0" smtClean="0"/>
              <a:t>სტრუქტურულ-ტიპოლოგიური ანალიზი</a:t>
            </a:r>
          </a:p>
          <a:p>
            <a:pPr>
              <a:buAutoNum type="arabicPeriod"/>
            </a:pPr>
            <a:r>
              <a:rPr lang="ka-GE" sz="2800" dirty="0" smtClean="0"/>
              <a:t>ისტორიულ-შედარებითი ანალიზი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133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b="1" dirty="0" smtClean="0"/>
              <a:t>ენა სისტემაა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 </a:t>
            </a:r>
          </a:p>
          <a:p>
            <a:r>
              <a:rPr lang="ka-GE" sz="3200" dirty="0" smtClean="0"/>
              <a:t>ენა დინამიური - ცვალებადი სისტემაა</a:t>
            </a:r>
          </a:p>
          <a:p>
            <a:r>
              <a:rPr lang="ka-GE" sz="3200" dirty="0" smtClean="0"/>
              <a:t> იცვლება ყოველი რგოლი</a:t>
            </a:r>
          </a:p>
          <a:p>
            <a:r>
              <a:rPr lang="ka-GE" sz="3200" dirty="0" smtClean="0"/>
              <a:t> იცვლება დროსა და სივრცეში</a:t>
            </a:r>
          </a:p>
          <a:p>
            <a:endParaRPr lang="ka-GE" sz="3200" dirty="0"/>
          </a:p>
        </p:txBody>
      </p:sp>
    </p:spTree>
    <p:extLst>
      <p:ext uri="{BB962C8B-B14F-4D97-AF65-F5344CB8AC3E}">
        <p14:creationId xmlns:p14="http://schemas.microsoft.com/office/powerpoint/2010/main" val="283318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b="1" dirty="0" smtClean="0"/>
              <a:t>იცვლება არათანაბრად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ბგერათა შედგენილობა და სისტემა</a:t>
            </a:r>
          </a:p>
          <a:p>
            <a:r>
              <a:rPr lang="ka-GE" sz="3200" dirty="0" smtClean="0"/>
              <a:t>სიტყვის ფორმები</a:t>
            </a:r>
          </a:p>
          <a:p>
            <a:r>
              <a:rPr lang="ka-GE" sz="3200" dirty="0" smtClean="0"/>
              <a:t> სინტაგმის აგებულება</a:t>
            </a:r>
          </a:p>
          <a:p>
            <a:r>
              <a:rPr lang="ka-GE" sz="3200" dirty="0" smtClean="0"/>
              <a:t> ლექსიკის შემადგენლობა</a:t>
            </a:r>
          </a:p>
          <a:p>
            <a:r>
              <a:rPr lang="ka-GE" sz="3200" dirty="0" smtClean="0"/>
              <a:t>სიტყვათა მნიშვნელობა </a:t>
            </a:r>
          </a:p>
          <a:p>
            <a:endParaRPr lang="ka-GE" sz="3200" dirty="0"/>
          </a:p>
          <a:p>
            <a:endParaRPr lang="ka-GE" sz="3200" dirty="0" smtClean="0"/>
          </a:p>
        </p:txBody>
      </p:sp>
    </p:spTree>
    <p:extLst>
      <p:ext uri="{BB962C8B-B14F-4D97-AF65-F5344CB8AC3E}">
        <p14:creationId xmlns:p14="http://schemas.microsoft.com/office/powerpoint/2010/main" val="277894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b="1" dirty="0" smtClean="0"/>
              <a:t>ენა - სისტემა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7520940" cy="3579849"/>
          </a:xfrm>
        </p:spPr>
        <p:txBody>
          <a:bodyPr>
            <a:normAutofit/>
          </a:bodyPr>
          <a:lstStyle/>
          <a:p>
            <a:pPr algn="ctr"/>
            <a:endParaRPr lang="ka-GE" sz="5400" dirty="0" smtClean="0"/>
          </a:p>
          <a:p>
            <a:pPr algn="ctr"/>
            <a:r>
              <a:rPr lang="ka-GE" sz="5400" dirty="0" smtClean="0"/>
              <a:t>არაა თავისუფალი ისტორიისაგან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08011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იბერიულ-კავკასიური ენათმეცნიერება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  <a:p>
            <a:pPr algn="ctr"/>
            <a:r>
              <a:rPr lang="ka-GE" sz="4000" dirty="0" smtClean="0"/>
              <a:t>მოძღვრება </a:t>
            </a:r>
          </a:p>
          <a:p>
            <a:pPr algn="ctr"/>
            <a:r>
              <a:rPr lang="ka-GE" sz="4000" dirty="0" smtClean="0"/>
              <a:t>იბერიულ-კავკასიურ ენათა სტრუქტურა-სისტემისა და ისტორიის შესახებ</a:t>
            </a:r>
            <a:endParaRPr lang="ka-GE" sz="4000" dirty="0"/>
          </a:p>
          <a:p>
            <a:endParaRPr lang="ka-GE" sz="4000" dirty="0" smtClean="0"/>
          </a:p>
          <a:p>
            <a:endParaRPr lang="ka-GE" sz="4000" dirty="0"/>
          </a:p>
          <a:p>
            <a:endParaRPr lang="ka-GE" sz="4000" dirty="0" smtClean="0"/>
          </a:p>
          <a:p>
            <a:endParaRPr lang="ka-GE" dirty="0"/>
          </a:p>
          <a:p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77141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b="1" dirty="0" smtClean="0"/>
              <a:t>იბერიულ-კავკასიური ენები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endParaRPr lang="ka-GE" dirty="0"/>
          </a:p>
          <a:p>
            <a:pPr algn="ctr"/>
            <a:r>
              <a:rPr lang="ka-GE" sz="4800" dirty="0" smtClean="0"/>
              <a:t>აგლუტინაციური ტიპისაა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7004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ტიპოლოგიური კლასიფიკაცია: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ka-GE" sz="4800" dirty="0" smtClean="0"/>
              <a:t> აგლუტინაციური</a:t>
            </a:r>
          </a:p>
          <a:p>
            <a:pPr>
              <a:buAutoNum type="arabicPeriod"/>
            </a:pPr>
            <a:r>
              <a:rPr lang="ka-GE" sz="4800" dirty="0" smtClean="0"/>
              <a:t> ფლექსიური</a:t>
            </a:r>
          </a:p>
          <a:p>
            <a:pPr>
              <a:buAutoNum type="arabicPeriod"/>
            </a:pPr>
            <a:r>
              <a:rPr lang="ka-GE" sz="4800" dirty="0" smtClean="0"/>
              <a:t> ინკორპორაციული</a:t>
            </a:r>
          </a:p>
          <a:p>
            <a:pPr>
              <a:buAutoNum type="arabicPeriod"/>
            </a:pPr>
            <a:r>
              <a:rPr lang="ka-GE" sz="4800" dirty="0" smtClean="0"/>
              <a:t> ამორფული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2010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ქართველური ენები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ka-GE" dirty="0"/>
              <a:t> </a:t>
            </a:r>
            <a:br>
              <a:rPr lang="ka-GE" dirty="0"/>
            </a:br>
            <a:r>
              <a:rPr lang="ka-GE" sz="2500" dirty="0"/>
              <a:t/>
            </a:r>
            <a:br>
              <a:rPr lang="ka-GE" sz="2500" dirty="0"/>
            </a:br>
            <a:r>
              <a:rPr lang="ka-GE" sz="2500" b="1" dirty="0"/>
              <a:t>1. ქართული   </a:t>
            </a:r>
            <a:r>
              <a:rPr lang="ka-GE" sz="2500" dirty="0"/>
              <a:t>                                                     </a:t>
            </a:r>
            <a:r>
              <a:rPr lang="ka-GE" sz="2500" dirty="0" smtClean="0"/>
              <a:t>                          2</a:t>
            </a:r>
            <a:r>
              <a:rPr lang="ka-GE" sz="2500" dirty="0"/>
              <a:t>. </a:t>
            </a:r>
            <a:r>
              <a:rPr lang="ka-GE" sz="2500" b="1" dirty="0"/>
              <a:t>ზანური</a:t>
            </a:r>
            <a:r>
              <a:rPr lang="ka-GE" sz="2500" dirty="0"/>
              <a:t>                                            3.   </a:t>
            </a:r>
            <a:r>
              <a:rPr lang="ka-GE" sz="2500" b="1" dirty="0"/>
              <a:t>სვანური</a:t>
            </a:r>
            <a:r>
              <a:rPr lang="ka-GE" sz="2500" dirty="0"/>
              <a:t> </a:t>
            </a:r>
            <a:br>
              <a:rPr lang="ka-GE" sz="2500" dirty="0"/>
            </a:br>
            <a:r>
              <a:rPr lang="ka-GE" sz="2500" dirty="0"/>
              <a:t>        კილოები                         </a:t>
            </a:r>
            <a:r>
              <a:rPr lang="ka-GE" sz="2500" dirty="0" smtClean="0"/>
              <a:t>                                                         </a:t>
            </a:r>
            <a:r>
              <a:rPr lang="ka-GE" sz="2500" dirty="0"/>
              <a:t>დიალექტები</a:t>
            </a:r>
            <a:endParaRPr lang="en-US" sz="2500" dirty="0"/>
          </a:p>
          <a:p>
            <a:pPr lvl="0"/>
            <a:r>
              <a:rPr lang="ka-GE" sz="2500" dirty="0"/>
              <a:t>ქართლური (მესხურ-ჯავახურით)                               </a:t>
            </a:r>
            <a:r>
              <a:rPr lang="ka-GE" sz="2500" b="1" dirty="0"/>
              <a:t>2.1. ჭანური (ლაზური)                                    </a:t>
            </a:r>
            <a:r>
              <a:rPr lang="ka-GE" sz="2500" dirty="0"/>
              <a:t>1. ბალსზემოური</a:t>
            </a:r>
            <a:endParaRPr lang="en-US" sz="2500" dirty="0"/>
          </a:p>
          <a:p>
            <a:pPr lvl="0"/>
            <a:r>
              <a:rPr lang="ka-GE" sz="2500" dirty="0"/>
              <a:t>კახური (ქიზიყურით და ინგილოურით)                       </a:t>
            </a:r>
            <a:r>
              <a:rPr lang="en-US" sz="2500" dirty="0"/>
              <a:t>1. </a:t>
            </a:r>
            <a:r>
              <a:rPr lang="ka-GE" sz="2500" dirty="0"/>
              <a:t>ათინური                                                     2. ბალსქვემოური</a:t>
            </a:r>
            <a:endParaRPr lang="en-US" sz="2500" dirty="0"/>
          </a:p>
          <a:p>
            <a:pPr lvl="0"/>
            <a:r>
              <a:rPr lang="ka-GE" sz="2500" dirty="0"/>
              <a:t>ფერეიდნული                                                                       2. ვიწურ-არქაბული                                     3. ლაშხური</a:t>
            </a:r>
            <a:endParaRPr lang="en-US" sz="2500" dirty="0"/>
          </a:p>
          <a:p>
            <a:pPr lvl="0"/>
            <a:r>
              <a:rPr lang="ka-GE" sz="2500" dirty="0"/>
              <a:t>იმერული ( ლეჩხუმურით)                                                3. ხოფური                                                      4. ლენტეხური</a:t>
            </a:r>
            <a:endParaRPr lang="en-US" sz="2500" dirty="0"/>
          </a:p>
          <a:p>
            <a:pPr lvl="0"/>
            <a:r>
              <a:rPr lang="ka-GE" sz="2500" dirty="0"/>
              <a:t>გურული</a:t>
            </a:r>
            <a:endParaRPr lang="en-US" sz="2500" dirty="0"/>
          </a:p>
          <a:p>
            <a:pPr lvl="0"/>
            <a:r>
              <a:rPr lang="ka-GE" sz="2500" dirty="0"/>
              <a:t>აჭარული                                                                             </a:t>
            </a:r>
            <a:r>
              <a:rPr lang="ka-GE" sz="2500" b="1" dirty="0"/>
              <a:t>2.2. მეგრული</a:t>
            </a:r>
            <a:endParaRPr lang="en-US" sz="2500" dirty="0"/>
          </a:p>
          <a:p>
            <a:pPr lvl="0"/>
            <a:r>
              <a:rPr lang="ka-GE" sz="2500" dirty="0"/>
              <a:t>იმერხევური                                                                         1. ზუგდიდურ-სამურზაყანული</a:t>
            </a:r>
            <a:endParaRPr lang="en-US" sz="2500" dirty="0"/>
          </a:p>
          <a:p>
            <a:pPr lvl="0"/>
            <a:r>
              <a:rPr lang="ka-GE" sz="2500" dirty="0"/>
              <a:t>ხევსურული                                                                         2.  სენაკური </a:t>
            </a:r>
            <a:endParaRPr lang="en-US" sz="2500" dirty="0"/>
          </a:p>
          <a:p>
            <a:pPr lvl="0"/>
            <a:r>
              <a:rPr lang="ka-GE" sz="2500" dirty="0"/>
              <a:t>თუშური</a:t>
            </a:r>
            <a:endParaRPr lang="en-US" sz="2500" dirty="0"/>
          </a:p>
          <a:p>
            <a:pPr lvl="0"/>
            <a:r>
              <a:rPr lang="ka-GE" sz="2500" dirty="0"/>
              <a:t>ფშაური</a:t>
            </a:r>
            <a:endParaRPr lang="en-US" sz="2500" dirty="0"/>
          </a:p>
          <a:p>
            <a:pPr lvl="0"/>
            <a:r>
              <a:rPr lang="ka-GE" sz="2500" dirty="0"/>
              <a:t> მთიულური (გუდამაყრულითურთ)</a:t>
            </a:r>
            <a:endParaRPr lang="en-US" sz="2500" dirty="0"/>
          </a:p>
          <a:p>
            <a:pPr lvl="0"/>
            <a:r>
              <a:rPr lang="ka-GE" sz="2500" dirty="0"/>
              <a:t>მოხეური</a:t>
            </a:r>
            <a:endParaRPr lang="en-US" sz="2500" dirty="0"/>
          </a:p>
          <a:p>
            <a:pPr lvl="0"/>
            <a:r>
              <a:rPr lang="ka-GE" sz="2500" dirty="0"/>
              <a:t>რაჭული</a:t>
            </a:r>
            <a:endParaRPr lang="en-US" sz="2500" dirty="0"/>
          </a:p>
          <a:p>
            <a:r>
              <a:rPr lang="ka-GE" sz="2500" dirty="0"/>
              <a:t> </a:t>
            </a:r>
            <a:endParaRPr lang="en-US" sz="2500" dirty="0"/>
          </a:p>
          <a:p>
            <a:r>
              <a:rPr lang="ka-GE" sz="2500" dirty="0"/>
              <a:t> </a:t>
            </a:r>
            <a:endParaRPr lang="en-US" sz="2500" dirty="0"/>
          </a:p>
          <a:p>
            <a:r>
              <a:rPr lang="ka-GE" sz="2500" dirty="0"/>
              <a:t> </a:t>
            </a:r>
            <a:endParaRPr lang="en-US" sz="2500" dirty="0"/>
          </a:p>
          <a:p>
            <a:r>
              <a:rPr lang="ka-GE" sz="2500" dirty="0"/>
              <a:t> </a:t>
            </a:r>
            <a:endParaRPr lang="en-US" sz="2500" dirty="0"/>
          </a:p>
          <a:p>
            <a:r>
              <a:rPr lang="ka-GE" sz="2500" dirty="0"/>
              <a:t> 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105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/>
              <a:t> </a:t>
            </a:r>
            <a:r>
              <a:rPr lang="ka-GE" b="1" dirty="0" smtClean="0"/>
              <a:t>             აფხაზურ-ადიღური </a:t>
            </a:r>
            <a:r>
              <a:rPr lang="ka-GE" b="1" dirty="0"/>
              <a:t>ენები</a:t>
            </a:r>
            <a:br>
              <a:rPr lang="ka-GE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 </a:t>
            </a:r>
            <a:r>
              <a:rPr lang="ka-GE" dirty="0"/>
              <a:t>1. აფხაზური                              2. ადიღეური (ჩერქეზული):                       3. უბიხური </a:t>
            </a:r>
            <a:endParaRPr lang="en-US" dirty="0"/>
          </a:p>
          <a:p>
            <a:r>
              <a:rPr lang="ka-GE" dirty="0"/>
              <a:t>         კილოები :                                     2.1.  ადიღეური   (კ</a:t>
            </a:r>
            <a:r>
              <a:rPr lang="en-US" u="sng" dirty="0">
                <a:hlinkClick r:id="rId2" tooltip="ჲ"/>
              </a:rPr>
              <a:t>ჲ</a:t>
            </a:r>
            <a:r>
              <a:rPr lang="ka-GE" dirty="0"/>
              <a:t>ახური):  </a:t>
            </a:r>
            <a:br>
              <a:rPr lang="ka-GE" dirty="0"/>
            </a:br>
            <a:r>
              <a:rPr lang="ka-GE" dirty="0"/>
              <a:t>    1. აბჟუური                                                        1. ჭემგუური</a:t>
            </a:r>
            <a:endParaRPr lang="en-US" dirty="0"/>
          </a:p>
          <a:p>
            <a:r>
              <a:rPr lang="ka-GE" dirty="0"/>
              <a:t>     2. ბზიფური                                                       2. ბჟედუღური</a:t>
            </a:r>
            <a:br>
              <a:rPr lang="ka-GE" dirty="0"/>
            </a:br>
            <a:r>
              <a:rPr lang="ka-GE" dirty="0"/>
              <a:t>     3. აშხარული                                                      3. აბძახური</a:t>
            </a:r>
            <a:endParaRPr lang="en-US" dirty="0"/>
          </a:p>
          <a:p>
            <a:r>
              <a:rPr lang="ka-GE" dirty="0"/>
              <a:t>    4. ტაპანთური                                        </a:t>
            </a:r>
            <a:r>
              <a:rPr lang="en-US" dirty="0"/>
              <a:t>     4. </a:t>
            </a:r>
            <a:r>
              <a:rPr lang="ka-GE" dirty="0"/>
              <a:t>შაფსუღური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                                                       </a:t>
            </a:r>
            <a:r>
              <a:rPr lang="ka-GE" dirty="0"/>
              <a:t>2.2.  ყაბარდოული:</a:t>
            </a:r>
            <a:br>
              <a:rPr lang="ka-GE" dirty="0"/>
            </a:br>
            <a:r>
              <a:rPr lang="ka-GE" dirty="0"/>
              <a:t>                                                                      (კილოკავები)</a:t>
            </a:r>
            <a:br>
              <a:rPr lang="ka-GE" dirty="0"/>
            </a:br>
            <a:r>
              <a:rPr lang="ka-GE" dirty="0"/>
              <a:t>                                                                                 1. ბაქსანის</a:t>
            </a:r>
            <a:br>
              <a:rPr lang="ka-GE" dirty="0"/>
            </a:br>
            <a:r>
              <a:rPr lang="ka-GE" dirty="0"/>
              <a:t>                                                                                 2. მალკის</a:t>
            </a:r>
            <a:endParaRPr lang="en-US" dirty="0"/>
          </a:p>
          <a:p>
            <a:r>
              <a:rPr lang="ka-GE" dirty="0"/>
              <a:t>                                                                        3.თერგის</a:t>
            </a:r>
            <a:br>
              <a:rPr lang="ka-GE" dirty="0"/>
            </a:br>
            <a:r>
              <a:rPr lang="ka-GE" dirty="0"/>
              <a:t>                                                                        4. ყუბანის ჩერქეზთა</a:t>
            </a:r>
            <a:br>
              <a:rPr lang="ka-GE" dirty="0"/>
            </a:br>
            <a:r>
              <a:rPr lang="ka-GE" dirty="0"/>
              <a:t>                                                                        5. მოზდოკის</a:t>
            </a:r>
            <a:br>
              <a:rPr lang="ka-GE" dirty="0"/>
            </a:br>
            <a:r>
              <a:rPr lang="ka-GE" dirty="0"/>
              <a:t>                                                                        6. ბასლინეური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49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 </a:t>
            </a:r>
            <a:r>
              <a:rPr lang="ka-GE" dirty="0" smtClean="0"/>
              <a:t>                          </a:t>
            </a:r>
            <a:r>
              <a:rPr lang="ka-GE" b="1" dirty="0" smtClean="0"/>
              <a:t>ნახური </a:t>
            </a:r>
            <a:r>
              <a:rPr lang="ka-GE" b="1" dirty="0"/>
              <a:t>ენები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 ჩაჩნური                               </a:t>
            </a:r>
            <a:r>
              <a:rPr lang="ka-GE" dirty="0" smtClean="0"/>
              <a:t>                              </a:t>
            </a:r>
            <a:r>
              <a:rPr lang="ka-GE" dirty="0"/>
              <a:t>ინგუშური                               ბაცბური </a:t>
            </a:r>
            <a:br>
              <a:rPr lang="ka-GE" dirty="0"/>
            </a:br>
            <a:r>
              <a:rPr lang="ka-GE" dirty="0"/>
              <a:t>კილო და კილოკავები:                                  კილოკავები:</a:t>
            </a:r>
            <a:br>
              <a:rPr lang="ka-GE" dirty="0"/>
            </a:br>
            <a:r>
              <a:rPr lang="ka-GE" dirty="0"/>
              <a:t>1. ბარის                                                           1. ბარის</a:t>
            </a:r>
            <a:br>
              <a:rPr lang="ka-GE" dirty="0"/>
            </a:br>
            <a:r>
              <a:rPr lang="ka-GE" dirty="0"/>
              <a:t>2. იტუმკალის                                                2. გალანჩოჟის</a:t>
            </a:r>
            <a:br>
              <a:rPr lang="ka-GE" dirty="0"/>
            </a:br>
            <a:r>
              <a:rPr lang="ka-GE" dirty="0"/>
              <a:t>3. ჭაბერლოს</a:t>
            </a:r>
            <a:br>
              <a:rPr lang="ka-GE" dirty="0"/>
            </a:br>
            <a:r>
              <a:rPr lang="ka-GE" dirty="0"/>
              <a:t>4. შატოის</a:t>
            </a:r>
            <a:br>
              <a:rPr lang="ka-GE" dirty="0"/>
            </a:br>
            <a:r>
              <a:rPr lang="ka-GE" dirty="0"/>
              <a:t>5. ა</a:t>
            </a:r>
            <a:r>
              <a:rPr lang="en-US" u="sng" dirty="0">
                <a:hlinkClick r:id="rId2" tooltip="ჴ"/>
              </a:rPr>
              <a:t>ჴ</a:t>
            </a:r>
            <a:r>
              <a:rPr lang="ka-GE" dirty="0"/>
              <a:t>ის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97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/>
            </a:r>
            <a:br>
              <a:rPr lang="ka-GE" b="1" dirty="0" smtClean="0"/>
            </a:br>
            <a:r>
              <a:rPr lang="ka-GE" b="1" dirty="0"/>
              <a:t> </a:t>
            </a:r>
            <a:r>
              <a:rPr lang="ka-GE" b="1" dirty="0" smtClean="0"/>
              <a:t>         დაღესტნური </a:t>
            </a:r>
            <a:r>
              <a:rPr lang="ka-GE" b="1" dirty="0"/>
              <a:t>ენის ენა-კილოები:</a:t>
            </a:r>
            <a:br>
              <a:rPr lang="ka-GE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7520940" cy="3579849"/>
          </a:xfrm>
        </p:spPr>
        <p:txBody>
          <a:bodyPr>
            <a:normAutofit fontScale="32500" lnSpcReduction="20000"/>
          </a:bodyPr>
          <a:lstStyle/>
          <a:p>
            <a:r>
              <a:rPr lang="ka-GE" dirty="0"/>
              <a:t>1. ხუნძურ-ანდიურ-დიდოური             2. ლეზგიური                       3. დარგუული       4. ლაკური</a:t>
            </a:r>
            <a:br>
              <a:rPr lang="ka-GE" dirty="0"/>
            </a:br>
            <a:r>
              <a:rPr lang="ka-GE" dirty="0"/>
              <a:t> 1.1 ხუნძურის დიალექტები:                                        2.1. ლეზგიურის დიალექტები:                დიალექტები:           კილოკავი, თქმა:</a:t>
            </a:r>
            <a:br>
              <a:rPr lang="ka-GE" dirty="0"/>
            </a:br>
            <a:r>
              <a:rPr lang="ka-GE" dirty="0"/>
              <a:t>       1. ხუნძახური                                                                    1. კიურული                                      1. ა</a:t>
            </a:r>
            <a:r>
              <a:rPr lang="en-US" u="sng" dirty="0">
                <a:hlinkClick r:id="rId2" tooltip="ჴ"/>
              </a:rPr>
              <a:t>ჴ</a:t>
            </a:r>
            <a:r>
              <a:rPr lang="ka-GE" dirty="0"/>
              <a:t>უშური                 1. კუმუხური</a:t>
            </a:r>
            <a:br>
              <a:rPr lang="ka-GE" dirty="0"/>
            </a:br>
            <a:r>
              <a:rPr lang="ka-GE" dirty="0"/>
              <a:t>       2. ანწუხური                                                                      2. ახთიური                                        2. ურახული               2. ვიცხიური</a:t>
            </a:r>
            <a:br>
              <a:rPr lang="ka-GE" dirty="0"/>
            </a:br>
            <a:r>
              <a:rPr lang="ka-GE" dirty="0"/>
              <a:t>       3. ჭარული                                                                         3. ყუბური                                           3. ურკარახული        3. ვიხლიური</a:t>
            </a:r>
            <a:br>
              <a:rPr lang="ka-GE" dirty="0"/>
            </a:br>
            <a:r>
              <a:rPr lang="ka-GE" dirty="0"/>
              <a:t>       4. ჰიდურ-ანდალალურ-ყარახული                                                                                           4. წუდახარული       4.აშტიკულიური</a:t>
            </a:r>
            <a:br>
              <a:rPr lang="ka-GE" dirty="0"/>
            </a:br>
            <a:r>
              <a:rPr lang="ka-GE" dirty="0"/>
              <a:t>                                                                                                                                                                  5. კუბაჩური              5. ბალხარული</a:t>
            </a:r>
            <a:br>
              <a:rPr lang="ka-GE" dirty="0"/>
            </a:br>
            <a:r>
              <a:rPr lang="ka-GE" dirty="0"/>
              <a:t>1.2.  ანდიურის ენა-კილოები:                                     2.2. თაბასარანულის დიალექტები:         6. ხაიდაყური</a:t>
            </a:r>
            <a:br>
              <a:rPr lang="ka-GE" dirty="0"/>
            </a:br>
            <a:r>
              <a:rPr lang="ka-GE" dirty="0"/>
              <a:t>      1. ანდიური </a:t>
            </a:r>
            <a:r>
              <a:rPr lang="ka-GE" i="1" dirty="0"/>
              <a:t>(და მისი კილოკავები:                               </a:t>
            </a:r>
            <a:r>
              <a:rPr lang="ka-GE" dirty="0"/>
              <a:t>1. ჩრდილოური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ა) საკუთრივ ანდიური,                             </a:t>
            </a:r>
            <a:r>
              <a:rPr lang="ka-GE" dirty="0"/>
              <a:t>2. სამხრული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ბ) მუნიბ-კვანხიდათლური)</a:t>
            </a:r>
            <a:r>
              <a:rPr lang="ka-GE" dirty="0"/>
              <a:t/>
            </a:r>
            <a:br>
              <a:rPr lang="ka-GE" dirty="0"/>
            </a:br>
            <a:r>
              <a:rPr lang="ka-GE" dirty="0"/>
              <a:t>      2. ბოთლიხური                                                           2.3 აღულურის თქმები: </a:t>
            </a:r>
            <a:br>
              <a:rPr lang="ka-GE" dirty="0"/>
            </a:br>
            <a:r>
              <a:rPr lang="ka-GE" dirty="0"/>
              <a:t>      3. ღოდობერიული                                                            1. საკუთრივ აღულური</a:t>
            </a:r>
            <a:br>
              <a:rPr lang="ka-GE" dirty="0"/>
            </a:br>
            <a:r>
              <a:rPr lang="ka-GE" dirty="0"/>
              <a:t>      4. ჭამალალური </a:t>
            </a:r>
            <a:r>
              <a:rPr lang="ka-GE" i="1" dirty="0"/>
              <a:t>(კილოკავები:                                       </a:t>
            </a:r>
            <a:r>
              <a:rPr lang="ka-GE" dirty="0"/>
              <a:t>2. ქერენული 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    ა) ჰაკვარიული                                         </a:t>
            </a:r>
            <a:r>
              <a:rPr lang="ka-GE" dirty="0"/>
              <a:t>3. ქოშანური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    ბ) ჰიჰათლური</a:t>
            </a:r>
            <a:r>
              <a:rPr lang="ka-GE" dirty="0"/>
              <a:t>)                                       4. გეკხუნური</a:t>
            </a:r>
            <a:br>
              <a:rPr lang="ka-GE" dirty="0"/>
            </a:br>
            <a:r>
              <a:rPr lang="ka-GE" dirty="0"/>
              <a:t>      5. ბაგვალალური </a:t>
            </a:r>
            <a:r>
              <a:rPr lang="ka-GE" i="1" dirty="0"/>
              <a:t>(მისი დიალექტები:</a:t>
            </a:r>
            <a:br>
              <a:rPr lang="ka-GE" i="1" dirty="0"/>
            </a:br>
            <a:r>
              <a:rPr lang="ka-GE" i="1" dirty="0"/>
              <a:t>                                  ა) ტინდიური                                  </a:t>
            </a:r>
            <a:r>
              <a:rPr lang="ka-GE" dirty="0"/>
              <a:t>2.4.  რუთულურის კილოკავები: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       ბ) კვანადური)                                        </a:t>
            </a:r>
            <a:r>
              <a:rPr lang="ka-GE" dirty="0"/>
              <a:t>1. რუთულურ-მუხადური</a:t>
            </a:r>
            <a:br>
              <a:rPr lang="ka-GE" dirty="0"/>
            </a:br>
            <a:r>
              <a:rPr lang="ka-GE" dirty="0"/>
              <a:t>      6. ახვახური                                                                         2. შინაზური</a:t>
            </a:r>
            <a:br>
              <a:rPr lang="ka-GE" dirty="0"/>
            </a:br>
            <a:r>
              <a:rPr lang="ka-GE" dirty="0"/>
              <a:t>       7. კარატაული (მისი კილოკავები:                                  3. იხრეკ-მეხრეკული</a:t>
            </a:r>
            <a:br>
              <a:rPr lang="ka-GE" dirty="0"/>
            </a:br>
            <a:r>
              <a:rPr lang="ka-GE" dirty="0"/>
              <a:t>                                  ა) საკუთრივ კარატაული                       4. ბორჩული </a:t>
            </a:r>
            <a:br>
              <a:rPr lang="ka-GE" dirty="0"/>
            </a:br>
            <a:r>
              <a:rPr lang="ka-GE" dirty="0"/>
              <a:t>                                  ბ) თოქიტური</a:t>
            </a:r>
            <a:endParaRPr lang="en-US" dirty="0"/>
          </a:p>
          <a:p>
            <a:r>
              <a:rPr lang="ka-GE" dirty="0"/>
              <a:t>1.3. დიდოურის ენა-კილოები:                                     2.5. წახურულის კილოკავები:</a:t>
            </a:r>
            <a:br>
              <a:rPr lang="ka-GE" dirty="0"/>
            </a:br>
            <a:r>
              <a:rPr lang="ka-GE" dirty="0"/>
              <a:t>       1. დიდოური (კილოკავები:                                           1. გილმიწ-ლექური</a:t>
            </a:r>
            <a:br>
              <a:rPr lang="ka-GE" dirty="0"/>
            </a:br>
            <a:r>
              <a:rPr lang="ka-GE" dirty="0"/>
              <a:t>                              </a:t>
            </a:r>
            <a:r>
              <a:rPr lang="ka-GE" i="1" dirty="0"/>
              <a:t>ა) საკუთრივ დიდოური                         </a:t>
            </a:r>
            <a:r>
              <a:rPr lang="ka-GE" dirty="0"/>
              <a:t>2. მიქიქური</a:t>
            </a:r>
            <a:br>
              <a:rPr lang="ka-GE" dirty="0"/>
            </a:br>
            <a:r>
              <a:rPr lang="ka-GE" dirty="0"/>
              <a:t>                                  </a:t>
            </a:r>
            <a:r>
              <a:rPr lang="ka-GE" i="1" dirty="0"/>
              <a:t>(თქმები: შაიტლური,                          </a:t>
            </a:r>
            <a:r>
              <a:rPr lang="ka-GE" dirty="0"/>
              <a:t>3. წახურული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       ასახურ-შაფიხური)                            </a:t>
            </a:r>
            <a:r>
              <a:rPr lang="ka-GE" dirty="0"/>
              <a:t> 4. მიშლეშური</a:t>
            </a:r>
            <a:br>
              <a:rPr lang="ka-GE" dirty="0"/>
            </a:br>
            <a:r>
              <a:rPr lang="ka-GE" dirty="0"/>
              <a:t>                               </a:t>
            </a:r>
            <a:r>
              <a:rPr lang="ka-GE" i="1" dirty="0"/>
              <a:t>ბ) საჰადური</a:t>
            </a:r>
            <a:br>
              <a:rPr lang="ka-GE" i="1" dirty="0"/>
            </a:br>
            <a:r>
              <a:rPr lang="ka-GE" dirty="0"/>
              <a:t>     2. ხვარშიული (კილოკავები: </a:t>
            </a:r>
            <a:br>
              <a:rPr lang="ka-GE" dirty="0"/>
            </a:br>
            <a:r>
              <a:rPr lang="ka-GE" dirty="0"/>
              <a:t>                                 </a:t>
            </a:r>
            <a:r>
              <a:rPr lang="ka-GE" i="1" dirty="0"/>
              <a:t>ა) საკუთრივ ხვარშიული               </a:t>
            </a:r>
            <a:r>
              <a:rPr lang="ka-GE" dirty="0"/>
              <a:t>2.6. უდიურის კილოკავები: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     ბ) ინხოყვარული (თქმები:                    </a:t>
            </a:r>
            <a:r>
              <a:rPr lang="ka-GE" dirty="0"/>
              <a:t>1. ნიჯური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         საკუთრივ ინხოყვარული,               </a:t>
            </a:r>
            <a:r>
              <a:rPr lang="ka-GE" dirty="0"/>
              <a:t>  2. ვართაშნული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        სანთლადური,</a:t>
            </a:r>
            <a:br>
              <a:rPr lang="ka-GE" i="1" dirty="0"/>
            </a:br>
            <a:r>
              <a:rPr lang="ka-GE" i="1" dirty="0"/>
              <a:t>                                   ქვანთლადური,                             </a:t>
            </a:r>
            <a:r>
              <a:rPr lang="ka-GE" dirty="0"/>
              <a:t>  2.7. ბუდუხური</a:t>
            </a:r>
            <a:r>
              <a:rPr lang="ka-GE" i="1" dirty="0"/>
              <a:t/>
            </a:r>
            <a:br>
              <a:rPr lang="ka-GE" i="1" dirty="0"/>
            </a:br>
            <a:r>
              <a:rPr lang="ka-GE" i="1" dirty="0"/>
              <a:t>                                   ხვაინური)                                        </a:t>
            </a:r>
            <a:r>
              <a:rPr lang="ka-GE" dirty="0"/>
              <a:t>2.8. ხინალუღური  </a:t>
            </a:r>
            <a:r>
              <a:rPr lang="ka-GE" i="1" dirty="0"/>
              <a:t/>
            </a:r>
            <a:br>
              <a:rPr lang="ka-GE" i="1" dirty="0"/>
            </a:br>
            <a:r>
              <a:rPr lang="ka-GE" dirty="0"/>
              <a:t>    3. კაპუჭურ-ჰუნზიბური (კილოებით:                       2.9. კრიწული</a:t>
            </a:r>
            <a:br>
              <a:rPr lang="ka-GE" dirty="0"/>
            </a:br>
            <a:r>
              <a:rPr lang="ka-GE" dirty="0"/>
              <a:t>                                   ა) კაპუჭური (კილოკავებით:</a:t>
            </a:r>
            <a:br>
              <a:rPr lang="ka-GE" dirty="0"/>
            </a:br>
            <a:r>
              <a:rPr lang="ka-GE" dirty="0"/>
              <a:t>                                         ბეჟიტური, ხაშალხუტური,</a:t>
            </a:r>
            <a:br>
              <a:rPr lang="ka-GE" dirty="0"/>
            </a:br>
            <a:r>
              <a:rPr lang="ka-GE" dirty="0"/>
              <a:t>                                         თლადალური)                             2.10. არჩიბული</a:t>
            </a:r>
            <a:br>
              <a:rPr lang="ka-GE" dirty="0"/>
            </a:br>
            <a:r>
              <a:rPr lang="ka-GE" dirty="0"/>
              <a:t>                                    ბ)ჰუნზიბური</a:t>
            </a:r>
            <a:br>
              <a:rPr lang="ka-GE" dirty="0"/>
            </a:br>
            <a:r>
              <a:rPr lang="ka-GE" dirty="0"/>
              <a:t>   4. ჰინუხური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იბერიულ-კავკასიური ენათმეცნიერება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  <a:p>
            <a:pPr algn="ctr"/>
            <a:r>
              <a:rPr lang="ka-GE" sz="4000" dirty="0" smtClean="0"/>
              <a:t>მოძღვრება </a:t>
            </a:r>
          </a:p>
          <a:p>
            <a:pPr algn="ctr"/>
            <a:r>
              <a:rPr lang="ka-GE" sz="4000" dirty="0" smtClean="0"/>
              <a:t>იბერიულ-კავკასიურ ენათა სტრუქტურა-სისტემისა და ისტორიის შესახებ</a:t>
            </a:r>
            <a:endParaRPr lang="ka-GE" sz="4000" dirty="0"/>
          </a:p>
          <a:p>
            <a:endParaRPr lang="ka-GE" sz="4000" dirty="0" smtClean="0"/>
          </a:p>
          <a:p>
            <a:endParaRPr lang="ka-GE" sz="4000" dirty="0"/>
          </a:p>
          <a:p>
            <a:endParaRPr lang="ka-GE" sz="4000" dirty="0" smtClean="0"/>
          </a:p>
          <a:p>
            <a:endParaRPr lang="ka-GE" dirty="0"/>
          </a:p>
          <a:p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154866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2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2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48</TotalTime>
  <Words>175</Words>
  <Application>Microsoft Office PowerPoint</Application>
  <PresentationFormat>On-screen Show (4:3)</PresentationFormat>
  <Paragraphs>95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Angles</vt:lpstr>
      <vt:lpstr>იბერიულ-კავკასიურ ენათა ოჯახი</vt:lpstr>
      <vt:lpstr>იბერიულ-კავკასიური ენათმეცნიერება</vt:lpstr>
      <vt:lpstr>ქართველური ენები</vt:lpstr>
      <vt:lpstr>               აფხაზურ-ადიღური ენები </vt:lpstr>
      <vt:lpstr>                           ნახური ენები</vt:lpstr>
      <vt:lpstr>           დაღესტნური ენის ენა-კილოები: </vt:lpstr>
      <vt:lpstr>იბერიულ-კავკასიური ენათმეცნიერება</vt:lpstr>
      <vt:lpstr>PowerPoint Presentation</vt:lpstr>
      <vt:lpstr>PowerPoint Presentation</vt:lpstr>
      <vt:lpstr>PowerPoint Presentation</vt:lpstr>
      <vt:lpstr>PowerPoint Presentation</vt:lpstr>
      <vt:lpstr>ენათა „განვითარება“</vt:lpstr>
      <vt:lpstr>ეფექტიანობა მეთოდისა</vt:lpstr>
      <vt:lpstr>გარდა კომპარატივისტიკისა </vt:lpstr>
      <vt:lpstr>არ არის დაპირისპირება</vt:lpstr>
      <vt:lpstr>განსხვავებულია</vt:lpstr>
      <vt:lpstr>ენა სისტემაა</vt:lpstr>
      <vt:lpstr>იცვლება არათანაბრად</vt:lpstr>
      <vt:lpstr>ენა - სისტემა</vt:lpstr>
      <vt:lpstr>იბერიულ-კავკასიური ენები</vt:lpstr>
      <vt:lpstr>ტიპოლოგიური კლასიფიკაცია: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იბერიულ-კავკასიურ ენათა ოჯახი</dc:title>
  <dc:creator>user</dc:creator>
  <cp:lastModifiedBy>user</cp:lastModifiedBy>
  <cp:revision>12</cp:revision>
  <dcterms:created xsi:type="dcterms:W3CDTF">2006-08-16T00:00:00Z</dcterms:created>
  <dcterms:modified xsi:type="dcterms:W3CDTF">2017-02-18T15:08:25Z</dcterms:modified>
</cp:coreProperties>
</file>