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5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</p:spPr>
        <p:txBody>
          <a:bodyPr>
            <a:normAutofit/>
          </a:bodyPr>
          <a:lstStyle/>
          <a:p>
            <a:pPr marL="571500" indent="-571500" algn="just"/>
            <a:r>
              <a:rPr lang="ka-GE" sz="2000" dirty="0" smtClean="0">
                <a:solidFill>
                  <a:schemeClr val="tx1"/>
                </a:solidFill>
              </a:rPr>
              <a:t>მეგრულ-ლაზურის გრამატიკა</a:t>
            </a:r>
          </a:p>
          <a:p>
            <a:pPr marL="571500" indent="-571500" algn="just"/>
            <a:r>
              <a:rPr lang="ka-GE" sz="2000" dirty="0" smtClean="0">
                <a:solidFill>
                  <a:schemeClr val="tx1"/>
                </a:solidFill>
              </a:rPr>
              <a:t>თსუ ასოცირებული პროფესორი  მაია ლომია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571500" indent="-571500">
              <a:buAutoNum type="romanUcPeriod" startAt="3"/>
            </a:pPr>
            <a:r>
              <a:rPr lang="ka-GE" sz="2600" dirty="0" smtClean="0">
                <a:solidFill>
                  <a:srgbClr val="FF0000"/>
                </a:solidFill>
              </a:rPr>
              <a:t>პრაქტიკული სამუშაო</a:t>
            </a:r>
            <a:endParaRPr lang="en-US" sz="2600" dirty="0" smtClean="0">
              <a:solidFill>
                <a:srgbClr val="FF0000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600" dirty="0" smtClean="0">
                <a:solidFill>
                  <a:srgbClr val="FF0000"/>
                </a:solidFill>
              </a:rPr>
              <a:t>თვეების სახელები:</a:t>
            </a:r>
          </a:p>
          <a:p>
            <a:pPr marL="571500" indent="-571500" algn="just"/>
            <a:endParaRPr lang="ka-GE" sz="2600" dirty="0" smtClean="0">
              <a:solidFill>
                <a:srgbClr val="FF0000"/>
              </a:solidFill>
            </a:endParaRPr>
          </a:p>
          <a:p>
            <a:pPr marL="571500" indent="-571500" algn="l"/>
            <a:r>
              <a:rPr lang="ka-GE" dirty="0" smtClean="0">
                <a:solidFill>
                  <a:srgbClr val="FF0000"/>
                </a:solidFill>
              </a:rPr>
              <a:t>             </a:t>
            </a:r>
            <a:r>
              <a:rPr lang="ka-GE" sz="2600" dirty="0" smtClean="0">
                <a:solidFill>
                  <a:srgbClr val="FF0000"/>
                </a:solidFill>
              </a:rPr>
              <a:t>ქ.                მ.                ლ.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იანვარი - იანარი-წანაღანი მარტი 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თებერვალი - ფრევალი - თებერბალა/კუჭულა</a:t>
            </a:r>
            <a:r>
              <a:rPr lang="ka-GE" sz="2400" dirty="0" smtClean="0">
                <a:solidFill>
                  <a:schemeClr val="tx1"/>
                </a:solidFill>
                <a:latin typeface="TITUS Bitstream Unicode"/>
                <a:ea typeface="TITUS Bitstream Unicode"/>
                <a:cs typeface="TITUS Bitstream Unicode"/>
              </a:rPr>
              <a:t>ჲ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მარტი - მარტი - მარტი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აპრილი - აპრიი - აპრილი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მაისი - მეესი - მაისი/მა</a:t>
            </a:r>
            <a:r>
              <a:rPr lang="ka-GE" sz="2400" dirty="0" smtClean="0">
                <a:solidFill>
                  <a:schemeClr val="tx1"/>
                </a:solidFill>
                <a:latin typeface="TITUS Bitstream Unicode"/>
                <a:ea typeface="TITUS Bitstream Unicode"/>
                <a:cs typeface="TITUS Bitstream Unicode"/>
              </a:rPr>
              <a:t>ჲ</a:t>
            </a:r>
            <a:r>
              <a:rPr lang="ka-GE" sz="2400" dirty="0" smtClean="0">
                <a:solidFill>
                  <a:schemeClr val="tx1"/>
                </a:solidFill>
              </a:rPr>
              <a:t>ესი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ივნისი - ივანობა- მგიმური/ქერეზარი (თურქ.)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ივლისი - კვერკვე - ჩურუღა</a:t>
            </a:r>
            <a:r>
              <a:rPr lang="ka-GE" sz="2400" dirty="0" smtClean="0">
                <a:solidFill>
                  <a:schemeClr val="tx1"/>
                </a:solidFill>
                <a:latin typeface="TITUS Bitstream Unicode"/>
                <a:ea typeface="TITUS Bitstream Unicode"/>
                <a:cs typeface="TITUS Bitstream Unicode"/>
              </a:rPr>
              <a:t>ჲ </a:t>
            </a:r>
            <a:r>
              <a:rPr lang="ka-GE" sz="2400" dirty="0" smtClean="0">
                <a:solidFill>
                  <a:schemeClr val="tx1"/>
                </a:solidFill>
              </a:rPr>
              <a:t>(თურქ.)</a:t>
            </a:r>
          </a:p>
          <a:p>
            <a:pPr marL="571500" indent="-571500" algn="just">
              <a:buFont typeface="Wingdings" pitchFamily="2" charset="2"/>
              <a:buChar char="Ø"/>
            </a:pPr>
            <a:endParaRPr lang="ka-GE" sz="24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Wingdings" pitchFamily="2" charset="2"/>
              <a:buChar char="Ø"/>
            </a:pPr>
            <a:endParaRPr lang="ka-GE" sz="2400" dirty="0" smtClean="0">
              <a:solidFill>
                <a:schemeClr val="tx1"/>
              </a:solidFill>
              <a:latin typeface="TITUS Bitstream Unicode"/>
              <a:ea typeface="TITUS Bitstream Unicode"/>
              <a:cs typeface="TITUS Bitstream Unicode"/>
            </a:endParaRPr>
          </a:p>
          <a:p>
            <a:pPr marL="571500" indent="-571500" algn="just"/>
            <a:endParaRPr lang="ka-GE" sz="2400" dirty="0" smtClean="0">
              <a:solidFill>
                <a:schemeClr val="tx1"/>
              </a:solidFill>
              <a:latin typeface="+mj-lt"/>
              <a:ea typeface="TITUS Bitstream Unicode"/>
              <a:cs typeface="TITUS Bitstream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/>
          </a:bodyPr>
          <a:lstStyle/>
          <a:p>
            <a:pPr marL="571500" indent="-571500" algn="just">
              <a:buFont typeface="Wingdings" pitchFamily="2" charset="2"/>
              <a:buChar char="Ø"/>
            </a:pPr>
            <a:endParaRPr lang="ka-GE" sz="2800" dirty="0" smtClean="0"/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800" dirty="0" smtClean="0"/>
              <a:t>აგვისტო - არგუსო - აღუსტოზი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800" dirty="0" smtClean="0">
                <a:solidFill>
                  <a:srgbClr val="FF0000"/>
                </a:solidFill>
              </a:rPr>
              <a:t> მარიამობა - მარაშინათუთა- მარაშინა</a:t>
            </a:r>
            <a:endParaRPr lang="ka-GE" sz="2800" dirty="0" smtClean="0"/>
          </a:p>
          <a:p>
            <a:pPr>
              <a:buFont typeface="Wingdings" pitchFamily="2" charset="2"/>
              <a:buChar char="Ø"/>
            </a:pPr>
            <a:r>
              <a:rPr lang="ka-GE" sz="2800" dirty="0" smtClean="0"/>
              <a:t> სექტემბერი-ეკენია-ეკენია/სტაროშინა/ჩხალვა</a:t>
            </a:r>
          </a:p>
          <a:p>
            <a:pPr>
              <a:buFont typeface="Wingdings" pitchFamily="2" charset="2"/>
              <a:buChar char="Ø"/>
            </a:pPr>
            <a:r>
              <a:rPr lang="ka-GE" sz="2800" dirty="0" smtClean="0"/>
              <a:t> ოქტომბერი - გიმათუთა - მეგუმუ/ტახვა (?)</a:t>
            </a:r>
          </a:p>
          <a:p>
            <a:pPr>
              <a:buFont typeface="Wingdings" pitchFamily="2" charset="2"/>
              <a:buChar char="Ø"/>
            </a:pPr>
            <a:r>
              <a:rPr lang="ka-GE" sz="2800" dirty="0" smtClean="0"/>
              <a:t> ნოემბერი - გერგებათუთა - ახირსთველი</a:t>
            </a:r>
          </a:p>
          <a:p>
            <a:pPr>
              <a:buFont typeface="Wingdings" pitchFamily="2" charset="2"/>
              <a:buChar char="Ø"/>
            </a:pPr>
            <a:r>
              <a:rPr lang="ka-GE" sz="2800" dirty="0" smtClean="0"/>
              <a:t>  დეკემბერი - ქირსეთუთა - ხრისტონა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458200" cy="6248400"/>
          </a:xfrm>
        </p:spPr>
        <p:txBody>
          <a:bodyPr>
            <a:normAutofit/>
          </a:bodyPr>
          <a:lstStyle/>
          <a:p>
            <a:r>
              <a:rPr lang="ka-GE" sz="2400" dirty="0" smtClean="0">
                <a:solidFill>
                  <a:srgbClr val="FF0000"/>
                </a:solidFill>
              </a:rPr>
              <a:t>ლაზური პოეზიის ნიმუში</a:t>
            </a:r>
          </a:p>
          <a:p>
            <a:endParaRPr lang="ka-GE" sz="24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ka-GE" sz="2400" dirty="0" smtClean="0"/>
              <a:t>დუზაღიქ ნა ჭოფუ, ნა</a:t>
            </a:r>
            <a:r>
              <a:rPr lang="ka-GE" sz="2400" dirty="0" smtClean="0">
                <a:latin typeface="TITUS Bitstream Unicode"/>
                <a:ea typeface="TITUS Bitstream Unicode"/>
                <a:cs typeface="TITUS Bitstream Unicode"/>
              </a:rPr>
              <a:t>ჲ</a:t>
            </a:r>
            <a:r>
              <a:rPr lang="ka-GE" sz="2400" dirty="0" smtClean="0"/>
              <a:t>ა კინჩი ტუ?</a:t>
            </a:r>
          </a:p>
          <a:p>
            <a:pPr algn="ctr">
              <a:buNone/>
            </a:pPr>
            <a:r>
              <a:rPr lang="ka-GE" sz="2400" dirty="0" smtClean="0"/>
              <a:t>გზა-მუში ვა ძირუ, უგზალე ნიტუ,</a:t>
            </a:r>
          </a:p>
          <a:p>
            <a:pPr algn="ctr">
              <a:buNone/>
            </a:pPr>
            <a:r>
              <a:rPr lang="ka-GE" sz="2400" dirty="0" smtClean="0"/>
              <a:t>შქურინათენ, მუ ვატუ, ვა უჩქიტუ,</a:t>
            </a:r>
          </a:p>
          <a:p>
            <a:pPr algn="ctr">
              <a:buNone/>
            </a:pPr>
            <a:r>
              <a:rPr lang="ka-GE" sz="2400" dirty="0" smtClean="0"/>
              <a:t> დუზაღიშ ჭოფე</a:t>
            </a:r>
            <a:r>
              <a:rPr lang="ka-GE" sz="2400" dirty="0" smtClean="0">
                <a:latin typeface="TITUS Bitstream Unicode"/>
                <a:ea typeface="TITUS Bitstream Unicode"/>
                <a:cs typeface="TITUS Bitstream Unicode"/>
              </a:rPr>
              <a:t>ჲ</a:t>
            </a:r>
            <a:r>
              <a:rPr lang="ka-GE" sz="2400" dirty="0" smtClean="0"/>
              <a:t>ი ხოლო იბირტუ.</a:t>
            </a:r>
          </a:p>
          <a:p>
            <a:pPr algn="ctr">
              <a:buNone/>
            </a:pPr>
            <a:r>
              <a:rPr lang="ka-GE" sz="2400" dirty="0" smtClean="0"/>
              <a:t>ბირაფა-მუშითი ვა იჩოდეტუ,</a:t>
            </a:r>
          </a:p>
          <a:p>
            <a:pPr algn="ctr">
              <a:buNone/>
            </a:pPr>
            <a:r>
              <a:rPr lang="ka-GE" sz="2400" dirty="0" smtClean="0"/>
              <a:t>ბირაფას ოფშეი ჭვინი-მუში ტუ.</a:t>
            </a:r>
          </a:p>
          <a:p>
            <a:pPr algn="ctr">
              <a:buNone/>
            </a:pPr>
            <a:r>
              <a:rPr lang="ka-GE" sz="2400" dirty="0" smtClean="0"/>
              <a:t>აში ნდღა-შქით სეის კინჩი ნობუტუ,</a:t>
            </a:r>
          </a:p>
          <a:p>
            <a:pPr algn="ctr">
              <a:buNone/>
            </a:pPr>
            <a:r>
              <a:rPr lang="ka-GE" sz="2400" dirty="0" smtClean="0"/>
              <a:t>მაშქითანის კინჩის შუ</a:t>
            </a:r>
            <a:r>
              <a:rPr lang="ka-GE" sz="2400" dirty="0" smtClean="0">
                <a:latin typeface="TITUS Bitstream Unicode"/>
                <a:ea typeface="TITUS Bitstream Unicode"/>
                <a:cs typeface="TITUS Bitstream Unicode"/>
              </a:rPr>
              <a:t>ჲ </a:t>
            </a:r>
            <a:r>
              <a:rPr lang="ka-GE" sz="2400" dirty="0" smtClean="0"/>
              <a:t>ქოგამუხთუ .</a:t>
            </a:r>
          </a:p>
          <a:p>
            <a:pPr algn="ctr">
              <a:buNone/>
            </a:pPr>
            <a:r>
              <a:rPr lang="ka-GE" sz="2400" dirty="0" smtClean="0"/>
              <a:t>დუზაღიშ ჭოფეი  ნამუ მუჩითუ? </a:t>
            </a:r>
          </a:p>
          <a:p>
            <a:pPr algn="ctr">
              <a:buNone/>
            </a:pPr>
            <a:endParaRPr lang="ka-GE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10600" cy="6172200"/>
          </a:xfrm>
        </p:spPr>
        <p:txBody>
          <a:bodyPr/>
          <a:lstStyle/>
          <a:p>
            <a:pPr algn="ctr">
              <a:buNone/>
            </a:pPr>
            <a:r>
              <a:rPr lang="ka-GE" dirty="0" smtClean="0"/>
              <a:t>*************</a:t>
            </a:r>
          </a:p>
          <a:p>
            <a:pPr algn="ctr">
              <a:buNone/>
            </a:pPr>
            <a:r>
              <a:rPr lang="ka-GE" sz="2800" dirty="0" smtClean="0"/>
              <a:t>მახეში გაბმული/„მახემ რომ დაიჭირა“ </a:t>
            </a:r>
          </a:p>
          <a:p>
            <a:pPr algn="ctr">
              <a:buNone/>
            </a:pPr>
            <a:r>
              <a:rPr lang="ka-GE" sz="2800" dirty="0" smtClean="0"/>
              <a:t> რომელი ჩიტი იყო?</a:t>
            </a:r>
          </a:p>
          <a:p>
            <a:pPr algn="ctr">
              <a:buNone/>
            </a:pPr>
            <a:r>
              <a:rPr lang="ka-GE" sz="2800" dirty="0" smtClean="0"/>
              <a:t>გზა რომ ვერ გაიგნო/„თავისი გზა რომ არ ნახა“</a:t>
            </a:r>
          </a:p>
          <a:p>
            <a:pPr algn="ctr">
              <a:buNone/>
            </a:pPr>
            <a:r>
              <a:rPr lang="ka-GE" sz="2800" dirty="0" smtClean="0"/>
              <a:t>უგზოდ მიდიოდა,</a:t>
            </a:r>
          </a:p>
          <a:p>
            <a:pPr algn="ctr">
              <a:buNone/>
            </a:pPr>
            <a:r>
              <a:rPr lang="ka-GE" sz="2800" dirty="0" smtClean="0"/>
              <a:t>შიშით, რა ექნა, არ იცოდა,</a:t>
            </a:r>
          </a:p>
          <a:p>
            <a:pPr algn="ctr">
              <a:buNone/>
            </a:pPr>
            <a:r>
              <a:rPr lang="ka-GE" sz="2800" dirty="0" smtClean="0"/>
              <a:t>მახეში გაბმული/„მახის დაჭერილი“</a:t>
            </a:r>
          </a:p>
          <a:p>
            <a:pPr algn="ctr">
              <a:buNone/>
            </a:pPr>
            <a:r>
              <a:rPr lang="ka-GE" sz="2800" dirty="0" smtClean="0"/>
              <a:t>კიდევ მღეროდა.</a:t>
            </a:r>
          </a:p>
          <a:p>
            <a:pPr algn="ctr">
              <a:buNone/>
            </a:pPr>
            <a:r>
              <a:rPr lang="ka-GE" sz="2800" dirty="0" smtClean="0"/>
              <a:t>მისი სიმღერაც არ თავდებოდა,</a:t>
            </a:r>
          </a:p>
          <a:p>
            <a:pPr algn="ctr">
              <a:buNone/>
            </a:pPr>
            <a:r>
              <a:rPr lang="ka-GE" sz="2800" dirty="0" smtClean="0"/>
              <a:t>სიმღერა სავსე იყო მისი ტკივილით/„სიმღერაში სავსე მისი ტკივილი იყო“.</a:t>
            </a:r>
          </a:p>
          <a:p>
            <a:pPr algn="ctr">
              <a:buNone/>
            </a:pPr>
            <a:r>
              <a:rPr lang="ka-GE" sz="2800" dirty="0" smtClean="0"/>
              <a:t>ექვს დღეს-შვიდ  ღამეს ჩიტი ება.</a:t>
            </a:r>
          </a:p>
          <a:p>
            <a:pPr algn="ctr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400800"/>
          </a:xfrm>
        </p:spPr>
        <p:txBody>
          <a:bodyPr/>
          <a:lstStyle/>
          <a:p>
            <a:endParaRPr lang="ka-GE" dirty="0" smtClean="0"/>
          </a:p>
          <a:p>
            <a:pPr algn="ctr"/>
            <a:r>
              <a:rPr lang="ka-GE" sz="2800" dirty="0" smtClean="0"/>
              <a:t>მეშვიდე დღეს/„მეშვიდეზე“ სული ამოხდა.</a:t>
            </a:r>
          </a:p>
          <a:p>
            <a:pPr algn="ctr">
              <a:buNone/>
            </a:pPr>
            <a:r>
              <a:rPr lang="ka-GE" sz="2800" dirty="0" smtClean="0"/>
              <a:t>მახეში გაბმული რომელი გადარჩა?</a:t>
            </a:r>
          </a:p>
          <a:p>
            <a:endParaRPr lang="ka-GE" sz="2800" dirty="0" smtClean="0"/>
          </a:p>
          <a:p>
            <a:pPr algn="just"/>
            <a:r>
              <a:rPr lang="ka-GE" sz="2000" dirty="0" smtClean="0"/>
              <a:t>ტექსტი აღებულია წიგნიდან: გურამ კარტოზია, მეგრული და ლაზური ტექსტები, „ნეკერი“, თბილისი, 2008, #46, გვ. 87.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686800" cy="6324600"/>
          </a:xfrm>
        </p:spPr>
        <p:txBody>
          <a:bodyPr/>
          <a:lstStyle/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pPr algn="ctr"/>
            <a:r>
              <a:rPr lang="ka-GE" dirty="0" smtClean="0"/>
              <a:t>გმადლობთ ყურადღებისთვის!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255</Words>
  <Application>Microsoft Office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Maia</cp:lastModifiedBy>
  <cp:revision>56</cp:revision>
  <dcterms:created xsi:type="dcterms:W3CDTF">2006-08-16T00:00:00Z</dcterms:created>
  <dcterms:modified xsi:type="dcterms:W3CDTF">2018-03-20T19:23:52Z</dcterms:modified>
</cp:coreProperties>
</file>