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8077200" cy="6096000"/>
          </a:xfrm>
        </p:spPr>
        <p:txBody>
          <a:bodyPr>
            <a:normAutofit fontScale="92500" lnSpcReduction="10000"/>
          </a:bodyPr>
          <a:lstStyle/>
          <a:p>
            <a:r>
              <a:rPr lang="ka-GE" b="1" dirty="0" smtClean="0">
                <a:latin typeface="Sylfaen" pitchFamily="18" charset="0"/>
              </a:rPr>
              <a:t>კოლკვიუმი # 1</a:t>
            </a:r>
          </a:p>
          <a:p>
            <a:endParaRPr lang="ka-GE" b="1" dirty="0" smtClean="0">
              <a:latin typeface="Sylfaen" pitchFamily="18" charset="0"/>
            </a:endParaRPr>
          </a:p>
          <a:p>
            <a:r>
              <a:rPr lang="ka-GE" b="1" dirty="0" smtClean="0">
                <a:solidFill>
                  <a:srgbClr val="FF0000"/>
                </a:solidFill>
                <a:latin typeface="Sylfaen" pitchFamily="18" charset="0"/>
              </a:rPr>
              <a:t>თეორიული საკითხები</a:t>
            </a:r>
          </a:p>
          <a:p>
            <a:endParaRPr lang="ka-GE" b="1" dirty="0" smtClean="0">
              <a:solidFill>
                <a:srgbClr val="FF0000"/>
              </a:solidFill>
              <a:latin typeface="Sylfaen" pitchFamily="18" charset="0"/>
            </a:endParaRPr>
          </a:p>
          <a:p>
            <a:pPr algn="just"/>
            <a:r>
              <a:rPr lang="ka-GE" b="1" dirty="0" smtClean="0">
                <a:latin typeface="Sylfaen" pitchFamily="18" charset="0"/>
              </a:rPr>
              <a:t>მეგრულ-ლაზურის მეცნიერული შესწავლის ისტორია;</a:t>
            </a:r>
          </a:p>
          <a:p>
            <a:pPr algn="just"/>
            <a:r>
              <a:rPr lang="ka-GE" b="1" dirty="0" smtClean="0">
                <a:latin typeface="Sylfaen" pitchFamily="18" charset="0"/>
              </a:rPr>
              <a:t>ბგერითი სისტემა მეგრულსა და ლაზურში;</a:t>
            </a:r>
          </a:p>
          <a:p>
            <a:pPr algn="just"/>
            <a:r>
              <a:rPr lang="ka-GE" b="1" dirty="0" smtClean="0">
                <a:latin typeface="Sylfaen" pitchFamily="18" charset="0"/>
              </a:rPr>
              <a:t>სახელის ბრუნება. ბრუნვათა რაოდენობა მეგრულსა და ლაზურში;</a:t>
            </a:r>
          </a:p>
          <a:p>
            <a:pPr algn="just"/>
            <a:r>
              <a:rPr lang="ka-GE" b="1" dirty="0" smtClean="0">
                <a:latin typeface="Sylfaen" pitchFamily="18" charset="0"/>
              </a:rPr>
              <a:t>ზედსართავი სახელის რაობა. ხარისხის ფორმათა </a:t>
            </a:r>
            <a:endParaRPr lang="ka-GE" sz="2800" b="1" dirty="0" smtClean="0">
              <a:latin typeface="Sylfaen" pitchFamily="18" charset="0"/>
            </a:endParaRPr>
          </a:p>
          <a:p>
            <a:pPr algn="just"/>
            <a:r>
              <a:rPr lang="ka-GE" sz="2800" b="1" dirty="0" smtClean="0">
                <a:latin typeface="Sylfaen" pitchFamily="18" charset="0"/>
              </a:rPr>
              <a:t>  წარმოება;</a:t>
            </a:r>
            <a:endParaRPr lang="ka-GE" b="1" dirty="0" smtClean="0">
              <a:latin typeface="Sylfae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6096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ka-GE" sz="2800" dirty="0" smtClean="0">
                <a:latin typeface="Sylfaen" pitchFamily="18" charset="0"/>
              </a:rPr>
              <a:t>რიცხვითი სახელის რაობა. თვლის სისტემა;</a:t>
            </a:r>
          </a:p>
          <a:p>
            <a:pPr algn="just">
              <a:buFont typeface="Wingdings" pitchFamily="2" charset="2"/>
              <a:buChar char="§"/>
            </a:pPr>
            <a:r>
              <a:rPr lang="ka-GE" sz="2800" dirty="0" smtClean="0">
                <a:latin typeface="Sylfaen" pitchFamily="18" charset="0"/>
              </a:rPr>
              <a:t>პირის ნაცვალსახელები;</a:t>
            </a:r>
          </a:p>
          <a:p>
            <a:pPr algn="just">
              <a:buFont typeface="Wingdings" pitchFamily="2" charset="2"/>
              <a:buChar char="§"/>
            </a:pPr>
            <a:r>
              <a:rPr lang="ka-GE" sz="2800" dirty="0" smtClean="0">
                <a:latin typeface="Sylfaen" pitchFamily="18" charset="0"/>
              </a:rPr>
              <a:t>ჩვენებითი ნაცვალსახელები;</a:t>
            </a:r>
          </a:p>
          <a:p>
            <a:pPr algn="just">
              <a:buFont typeface="Wingdings" pitchFamily="2" charset="2"/>
              <a:buChar char="§"/>
            </a:pPr>
            <a:r>
              <a:rPr lang="ka-GE" sz="2800" dirty="0" smtClean="0">
                <a:latin typeface="Sylfaen" pitchFamily="18" charset="0"/>
              </a:rPr>
              <a:t>კუთვნილებითი ნაცვალსახელები</a:t>
            </a:r>
            <a:r>
              <a:rPr lang="ka-GE" dirty="0" smtClean="0">
                <a:latin typeface="Sylfaen" pitchFamily="18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ka-GE" dirty="0" smtClean="0">
              <a:latin typeface="Sylfae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ka-GE" b="1" dirty="0" smtClean="0">
                <a:solidFill>
                  <a:srgbClr val="FF0000"/>
                </a:solidFill>
                <a:latin typeface="Sylfaen" pitchFamily="18" charset="0"/>
              </a:rPr>
              <a:t>პრაქტიკული სამუშაო</a:t>
            </a:r>
          </a:p>
          <a:p>
            <a:pPr algn="just">
              <a:buFont typeface="Wingdings" pitchFamily="2" charset="2"/>
              <a:buChar char="§"/>
            </a:pPr>
            <a:r>
              <a:rPr lang="ka-GE" dirty="0" smtClean="0">
                <a:latin typeface="Sylfaen" pitchFamily="18" charset="0"/>
              </a:rPr>
              <a:t>მეგრული / ლაზური ტექსტის ანალიზი </a:t>
            </a:r>
            <a:r>
              <a:rPr lang="ka-GE" sz="2800" i="1" dirty="0" smtClean="0">
                <a:latin typeface="Sylfaen" pitchFamily="18" charset="0"/>
              </a:rPr>
              <a:t>(ტექსტების ნიმუშები მოცემულია  პრაქტიკული  სამუშაოს მე-6 და მე-7 ფაილებში)</a:t>
            </a:r>
          </a:p>
          <a:p>
            <a:pPr>
              <a:buFont typeface="Wingdings" pitchFamily="2" charset="2"/>
              <a:buChar char="§"/>
            </a:pPr>
            <a:endParaRPr lang="ka-GE" dirty="0" smtClean="0">
              <a:latin typeface="Sylfae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ka-GE" i="1" dirty="0" smtClean="0">
                <a:latin typeface="Sylfaen" pitchFamily="18" charset="0"/>
              </a:rPr>
              <a:t>გისურვებთ წარმატებებს!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2</cp:revision>
  <dcterms:created xsi:type="dcterms:W3CDTF">2006-08-16T00:00:00Z</dcterms:created>
  <dcterms:modified xsi:type="dcterms:W3CDTF">2018-06-20T05:51:17Z</dcterms:modified>
</cp:coreProperties>
</file>