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0"/>
  </p:notesMasterIdLst>
  <p:handoutMasterIdLst>
    <p:handoutMasterId r:id="rId171"/>
  </p:handoutMasterIdLst>
  <p:sldIdLst>
    <p:sldId id="256" r:id="rId2"/>
    <p:sldId id="467" r:id="rId3"/>
    <p:sldId id="311" r:id="rId4"/>
    <p:sldId id="468" r:id="rId5"/>
    <p:sldId id="469" r:id="rId6"/>
    <p:sldId id="470" r:id="rId7"/>
    <p:sldId id="312" r:id="rId8"/>
    <p:sldId id="471" r:id="rId9"/>
    <p:sldId id="323" r:id="rId10"/>
    <p:sldId id="324" r:id="rId11"/>
    <p:sldId id="325" r:id="rId12"/>
    <p:sldId id="326" r:id="rId13"/>
    <p:sldId id="472" r:id="rId14"/>
    <p:sldId id="327" r:id="rId15"/>
    <p:sldId id="328" r:id="rId16"/>
    <p:sldId id="329" r:id="rId17"/>
    <p:sldId id="473" r:id="rId18"/>
    <p:sldId id="330" r:id="rId19"/>
    <p:sldId id="331" r:id="rId20"/>
    <p:sldId id="333" r:id="rId21"/>
    <p:sldId id="332" r:id="rId22"/>
    <p:sldId id="334" r:id="rId23"/>
    <p:sldId id="335" r:id="rId24"/>
    <p:sldId id="461" r:id="rId25"/>
    <p:sldId id="336" r:id="rId26"/>
    <p:sldId id="475" r:id="rId27"/>
    <p:sldId id="337" r:id="rId28"/>
    <p:sldId id="338" r:id="rId29"/>
    <p:sldId id="495" r:id="rId30"/>
    <p:sldId id="339" r:id="rId31"/>
    <p:sldId id="340" r:id="rId32"/>
    <p:sldId id="341" r:id="rId33"/>
    <p:sldId id="462" r:id="rId34"/>
    <p:sldId id="464" r:id="rId35"/>
    <p:sldId id="476" r:id="rId36"/>
    <p:sldId id="477" r:id="rId37"/>
    <p:sldId id="342" r:id="rId38"/>
    <p:sldId id="379" r:id="rId39"/>
    <p:sldId id="478" r:id="rId40"/>
    <p:sldId id="380" r:id="rId41"/>
    <p:sldId id="382" r:id="rId42"/>
    <p:sldId id="383" r:id="rId43"/>
    <p:sldId id="479" r:id="rId44"/>
    <p:sldId id="480" r:id="rId45"/>
    <p:sldId id="384" r:id="rId46"/>
    <p:sldId id="481" r:id="rId47"/>
    <p:sldId id="482" r:id="rId48"/>
    <p:sldId id="483" r:id="rId49"/>
    <p:sldId id="385" r:id="rId50"/>
    <p:sldId id="484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94" r:id="rId71"/>
    <p:sldId id="465" r:id="rId72"/>
    <p:sldId id="39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6" r:id="rId81"/>
    <p:sldId id="405" r:id="rId82"/>
    <p:sldId id="407" r:id="rId83"/>
    <p:sldId id="408" r:id="rId84"/>
    <p:sldId id="409" r:id="rId85"/>
    <p:sldId id="410" r:id="rId86"/>
    <p:sldId id="496" r:id="rId87"/>
    <p:sldId id="497" r:id="rId88"/>
    <p:sldId id="498" r:id="rId89"/>
    <p:sldId id="521" r:id="rId90"/>
    <p:sldId id="500" r:id="rId91"/>
    <p:sldId id="411" r:id="rId92"/>
    <p:sldId id="412" r:id="rId93"/>
    <p:sldId id="413" r:id="rId94"/>
    <p:sldId id="414" r:id="rId95"/>
    <p:sldId id="415" r:id="rId96"/>
    <p:sldId id="421" r:id="rId97"/>
    <p:sldId id="422" r:id="rId98"/>
    <p:sldId id="423" r:id="rId99"/>
    <p:sldId id="424" r:id="rId100"/>
    <p:sldId id="425" r:id="rId101"/>
    <p:sldId id="426" r:id="rId102"/>
    <p:sldId id="466" r:id="rId103"/>
    <p:sldId id="502" r:id="rId104"/>
    <p:sldId id="503" r:id="rId105"/>
    <p:sldId id="431" r:id="rId106"/>
    <p:sldId id="432" r:id="rId107"/>
    <p:sldId id="507" r:id="rId108"/>
    <p:sldId id="504" r:id="rId109"/>
    <p:sldId id="433" r:id="rId110"/>
    <p:sldId id="434" r:id="rId111"/>
    <p:sldId id="505" r:id="rId112"/>
    <p:sldId id="506" r:id="rId113"/>
    <p:sldId id="435" r:id="rId114"/>
    <p:sldId id="436" r:id="rId115"/>
    <p:sldId id="508" r:id="rId116"/>
    <p:sldId id="509" r:id="rId117"/>
    <p:sldId id="437" r:id="rId118"/>
    <p:sldId id="438" r:id="rId119"/>
    <p:sldId id="510" r:id="rId120"/>
    <p:sldId id="511" r:id="rId121"/>
    <p:sldId id="439" r:id="rId122"/>
    <p:sldId id="512" r:id="rId123"/>
    <p:sldId id="448" r:id="rId124"/>
    <p:sldId id="449" r:id="rId125"/>
    <p:sldId id="450" r:id="rId126"/>
    <p:sldId id="451" r:id="rId127"/>
    <p:sldId id="452" r:id="rId128"/>
    <p:sldId id="513" r:id="rId129"/>
    <p:sldId id="453" r:id="rId130"/>
    <p:sldId id="514" r:id="rId131"/>
    <p:sldId id="454" r:id="rId132"/>
    <p:sldId id="515" r:id="rId133"/>
    <p:sldId id="516" r:id="rId134"/>
    <p:sldId id="517" r:id="rId135"/>
    <p:sldId id="455" r:id="rId136"/>
    <p:sldId id="456" r:id="rId137"/>
    <p:sldId id="457" r:id="rId138"/>
    <p:sldId id="458" r:id="rId139"/>
    <p:sldId id="459" r:id="rId140"/>
    <p:sldId id="518" r:id="rId141"/>
    <p:sldId id="519" r:id="rId142"/>
    <p:sldId id="520" r:id="rId143"/>
    <p:sldId id="460" r:id="rId144"/>
    <p:sldId id="542" r:id="rId145"/>
    <p:sldId id="543" r:id="rId146"/>
    <p:sldId id="544" r:id="rId147"/>
    <p:sldId id="545" r:id="rId148"/>
    <p:sldId id="523" r:id="rId149"/>
    <p:sldId id="546" r:id="rId150"/>
    <p:sldId id="524" r:id="rId151"/>
    <p:sldId id="525" r:id="rId152"/>
    <p:sldId id="526" r:id="rId153"/>
    <p:sldId id="527" r:id="rId154"/>
    <p:sldId id="528" r:id="rId155"/>
    <p:sldId id="529" r:id="rId156"/>
    <p:sldId id="530" r:id="rId157"/>
    <p:sldId id="531" r:id="rId158"/>
    <p:sldId id="532" r:id="rId159"/>
    <p:sldId id="533" r:id="rId160"/>
    <p:sldId id="534" r:id="rId161"/>
    <p:sldId id="535" r:id="rId162"/>
    <p:sldId id="536" r:id="rId163"/>
    <p:sldId id="537" r:id="rId164"/>
    <p:sldId id="538" r:id="rId165"/>
    <p:sldId id="547" r:id="rId166"/>
    <p:sldId id="539" r:id="rId167"/>
    <p:sldId id="540" r:id="rId168"/>
    <p:sldId id="541" r:id="rId1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364" autoAdjust="0"/>
  </p:normalViewPr>
  <p:slideViewPr>
    <p:cSldViewPr snapToGrid="0" snapToObjects="1">
      <p:cViewPr varScale="1">
        <p:scale>
          <a:sx n="70" d="100"/>
          <a:sy n="70" d="100"/>
        </p:scale>
        <p:origin x="4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6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4016-AF49-FA46-BDF2-027ED042E61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5766-6E49-694E-8B94-624AB6903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5766-6E49-694E-8B94-624AB69033FB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327"/>
            <a:ext cx="10750549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599" y="1107619"/>
            <a:ext cx="5375492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42567" y="1107618"/>
            <a:ext cx="5217584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41327"/>
            <a:ext cx="10750549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599" y="1122387"/>
            <a:ext cx="10750551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843982"/>
            <a:ext cx="10750549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41327"/>
            <a:ext cx="10750549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12192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44" y="2517424"/>
            <a:ext cx="2680909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2996D-A08B-0449-B44E-0983EAED4A3A}" type="datetime1">
              <a:rPr lang="en-US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8C55-6613-7A47-B76F-B142F175E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945706" y="623041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  <p:sldLayoutId id="2147483922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emf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6.bin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.bin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.bin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0.bin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t&amp;rct=j&amp;q=&amp;esrc=s&amp;source=web&amp;cd=&amp;ved=2ahUKEwjStcjmhuryAhUXQvEDHWyiAswQFnoECAQQAQ&amp;url=https://en.wikipedia.org/wiki/Barium_hydroxide&amp;usg=AOvVaw39Wpu8uA5NttBNX_gmWTk3" TargetMode="Externa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614489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CHEMISTRY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4 STOICHIOMETRY OF CHEMICAL REACTIONS 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Joseph De Pasquale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University of Connecticut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58" y="2518313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565302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99655" y="1156759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WRITING CHEMICAL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95745" y="1687236"/>
            <a:ext cx="11222182" cy="4454861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/>
              <a:t> This example illustrates the fundamental aspects of any chemical equation: </a:t>
            </a:r>
          </a:p>
          <a:p>
            <a:pPr>
              <a:buClrTx/>
            </a:pPr>
            <a:endParaRPr lang="en-US" sz="2400" b="1" dirty="0"/>
          </a:p>
          <a:p>
            <a:pPr marL="731520" lvl="1" indent="-457200">
              <a:buNone/>
            </a:pPr>
            <a:r>
              <a:rPr lang="en-US" sz="2400" dirty="0"/>
              <a:t>1)  The substances undergoing a reaction are called </a:t>
            </a:r>
            <a:r>
              <a:rPr lang="en-US" sz="2400" b="1" i="1" dirty="0">
                <a:solidFill>
                  <a:srgbClr val="000090"/>
                </a:solidFill>
              </a:rPr>
              <a:t>reactants</a:t>
            </a:r>
            <a:r>
              <a:rPr lang="en-US" sz="2400" dirty="0"/>
              <a:t>, and their formulas are placed on the left side of the equation. </a:t>
            </a:r>
          </a:p>
          <a:p>
            <a:pPr marL="731520" lvl="1" indent="-457200">
              <a:buNone/>
            </a:pPr>
            <a:endParaRPr lang="en-US" sz="2400" dirty="0"/>
          </a:p>
          <a:p>
            <a:pPr marL="731520" lvl="1" indent="-457200">
              <a:buNone/>
            </a:pPr>
            <a:r>
              <a:rPr lang="en-US" sz="2400" dirty="0"/>
              <a:t>2)  The substances generated by the reaction are called </a:t>
            </a:r>
            <a:r>
              <a:rPr lang="en-US" sz="2400" b="1" i="1" dirty="0">
                <a:solidFill>
                  <a:srgbClr val="000090"/>
                </a:solidFill>
              </a:rPr>
              <a:t>products</a:t>
            </a:r>
            <a:r>
              <a:rPr lang="en-US" sz="2400" dirty="0"/>
              <a:t>, and their formulas are placed on the right side of the equation.</a:t>
            </a:r>
          </a:p>
          <a:p>
            <a:pPr>
              <a:buClrTx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831167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1959263"/>
            <a:ext cx="11222182" cy="4206010"/>
          </a:xfrm>
        </p:spPr>
        <p:txBody>
          <a:bodyPr>
            <a:noAutofit/>
          </a:bodyPr>
          <a:lstStyle/>
          <a:p>
            <a:r>
              <a:rPr lang="en-US" b="1" i="1" dirty="0"/>
              <a:t>Step 7: Add the balanced half-reactions and cancel </a:t>
            </a:r>
            <a:r>
              <a:rPr lang="en-US" b="1" i="1" dirty="0" smtClean="0"/>
              <a:t>species, </a:t>
            </a:r>
            <a:r>
              <a:rPr lang="en-US" b="1" i="1" dirty="0"/>
              <a:t>that appear on both sides of the equation</a:t>
            </a:r>
            <a:r>
              <a:rPr lang="en-US" b="1" dirty="0"/>
              <a:t>. 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6Fe</a:t>
            </a:r>
            <a:r>
              <a:rPr lang="en-US" b="1" baseline="30000" dirty="0"/>
              <a:t>2+  </a:t>
            </a:r>
            <a:r>
              <a:rPr lang="en-US" b="1" dirty="0"/>
              <a:t>+  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  </a:t>
            </a:r>
            <a:r>
              <a:rPr lang="en-US" b="1" dirty="0"/>
              <a:t>+  14H</a:t>
            </a:r>
            <a:r>
              <a:rPr lang="en-US" b="1" baseline="30000" dirty="0"/>
              <a:t>+   </a:t>
            </a:r>
            <a:r>
              <a:rPr lang="en-US" b="1" dirty="0"/>
              <a:t>+  6e</a:t>
            </a:r>
            <a:r>
              <a:rPr lang="en-US" b="1" baseline="30000" dirty="0"/>
              <a:t>−  </a:t>
            </a:r>
            <a:r>
              <a:rPr lang="en-US" b="1" dirty="0"/>
              <a:t>⟶  6Fe</a:t>
            </a:r>
            <a:r>
              <a:rPr lang="en-US" b="1" baseline="30000" dirty="0"/>
              <a:t>3+  </a:t>
            </a:r>
            <a:r>
              <a:rPr lang="en-US" b="1" dirty="0"/>
              <a:t>+  6e</a:t>
            </a:r>
            <a:r>
              <a:rPr lang="en-US" b="1" baseline="30000" dirty="0"/>
              <a:t>−  </a:t>
            </a:r>
            <a:r>
              <a:rPr lang="en-US" b="1" dirty="0"/>
              <a:t>+  2Cr</a:t>
            </a:r>
            <a:r>
              <a:rPr lang="en-US" b="1" baseline="30000" dirty="0"/>
              <a:t>3+  </a:t>
            </a:r>
            <a:r>
              <a:rPr lang="en-US" b="1" dirty="0"/>
              <a:t>+  7H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endParaRPr lang="en-US" dirty="0"/>
          </a:p>
          <a:p>
            <a:r>
              <a:rPr lang="en-US" dirty="0"/>
              <a:t>Only the six electrons are redundant species. Removing them from each side of the </a:t>
            </a:r>
            <a:r>
              <a:rPr lang="en-US" dirty="0" smtClean="0"/>
              <a:t>equation, </a:t>
            </a:r>
            <a:r>
              <a:rPr lang="en-US" dirty="0"/>
              <a:t>yields the simplified, balanced equation here: </a:t>
            </a:r>
          </a:p>
          <a:p>
            <a:pPr algn="ctr"/>
            <a:r>
              <a:rPr lang="en-US" b="1" dirty="0"/>
              <a:t>6Fe</a:t>
            </a:r>
            <a:r>
              <a:rPr lang="en-US" b="1" baseline="30000" dirty="0"/>
              <a:t>2+  </a:t>
            </a:r>
            <a:r>
              <a:rPr lang="en-US" b="1" dirty="0"/>
              <a:t>+  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  </a:t>
            </a:r>
            <a:r>
              <a:rPr lang="en-US" b="1" dirty="0"/>
              <a:t>+  14H</a:t>
            </a:r>
            <a:r>
              <a:rPr lang="en-US" b="1" baseline="30000" dirty="0"/>
              <a:t>+</a:t>
            </a:r>
            <a:r>
              <a:rPr lang="en-US" b="1" dirty="0"/>
              <a:t>  </a:t>
            </a:r>
            <a:r>
              <a:rPr lang="en-US" b="1" baseline="30000" dirty="0"/>
              <a:t> </a:t>
            </a:r>
            <a:r>
              <a:rPr lang="en-US" b="1" dirty="0"/>
              <a:t>⟶  6Fe</a:t>
            </a:r>
            <a:r>
              <a:rPr lang="en-US" b="1" baseline="30000" dirty="0"/>
              <a:t>3+</a:t>
            </a:r>
            <a:r>
              <a:rPr lang="en-US" b="1" dirty="0"/>
              <a:t>  +  2Cr</a:t>
            </a:r>
            <a:r>
              <a:rPr lang="en-US" b="1" baseline="30000" dirty="0"/>
              <a:t>3+  </a:t>
            </a:r>
            <a:r>
              <a:rPr lang="en-US" b="1" dirty="0"/>
              <a:t>+  7H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40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347" y="571094"/>
            <a:ext cx="2448314" cy="659535"/>
          </a:xfrm>
        </p:spPr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55964" y="1628694"/>
            <a:ext cx="10750549" cy="502937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6Fe</a:t>
            </a:r>
            <a:r>
              <a:rPr lang="en-US" b="1" baseline="30000" dirty="0"/>
              <a:t>2+  </a:t>
            </a:r>
            <a:r>
              <a:rPr lang="en-US" b="1" dirty="0"/>
              <a:t>+  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  </a:t>
            </a:r>
            <a:r>
              <a:rPr lang="en-US" b="1" dirty="0"/>
              <a:t>+  14H</a:t>
            </a:r>
            <a:r>
              <a:rPr lang="en-US" b="1" baseline="30000" dirty="0"/>
              <a:t>+</a:t>
            </a:r>
            <a:r>
              <a:rPr lang="en-US" b="1" dirty="0"/>
              <a:t>  </a:t>
            </a:r>
            <a:r>
              <a:rPr lang="en-US" b="1" baseline="30000" dirty="0"/>
              <a:t> </a:t>
            </a:r>
            <a:r>
              <a:rPr lang="en-US" b="1" dirty="0"/>
              <a:t>⟶  6Fe</a:t>
            </a:r>
            <a:r>
              <a:rPr lang="en-US" b="1" baseline="30000" dirty="0"/>
              <a:t>3+</a:t>
            </a:r>
            <a:r>
              <a:rPr lang="en-US" b="1" dirty="0"/>
              <a:t>  +  2Cr</a:t>
            </a:r>
            <a:r>
              <a:rPr lang="en-US" b="1" baseline="30000" dirty="0"/>
              <a:t>3+  </a:t>
            </a:r>
            <a:r>
              <a:rPr lang="en-US" b="1" dirty="0"/>
              <a:t>+  7H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r>
              <a:rPr lang="en-US" dirty="0"/>
              <a:t>A final check of atom and charge balance confirms the equation is balanced.</a:t>
            </a:r>
          </a:p>
          <a:p>
            <a:endParaRPr lang="ka-GE" b="1" dirty="0"/>
          </a:p>
          <a:p>
            <a:r>
              <a:rPr lang="en-US" b="1" dirty="0"/>
              <a:t>K</a:t>
            </a:r>
            <a:r>
              <a:rPr lang="en-US" b="1" baseline="-25000" dirty="0"/>
              <a:t>2</a:t>
            </a:r>
            <a:r>
              <a:rPr lang="en-US" b="1" dirty="0"/>
              <a:t>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dirty="0"/>
              <a:t> + FeSO</a:t>
            </a:r>
            <a:r>
              <a:rPr lang="en-US" b="1" baseline="-25000" dirty="0"/>
              <a:t>4</a:t>
            </a:r>
            <a:r>
              <a:rPr lang="en-US" b="1" dirty="0"/>
              <a:t> +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= Cr</a:t>
            </a:r>
            <a:r>
              <a:rPr lang="en-US" b="1" baseline="-25000" dirty="0"/>
              <a:t>2</a:t>
            </a:r>
            <a:r>
              <a:rPr lang="en-US" b="1" dirty="0"/>
              <a:t>(SO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-25000" dirty="0"/>
              <a:t>3</a:t>
            </a:r>
            <a:r>
              <a:rPr lang="en-US" b="1" dirty="0"/>
              <a:t> + Fe</a:t>
            </a:r>
            <a:r>
              <a:rPr lang="en-US" b="1" baseline="-25000" dirty="0"/>
              <a:t>2</a:t>
            </a:r>
            <a:r>
              <a:rPr lang="en-US" b="1" dirty="0"/>
              <a:t>(SO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-25000" dirty="0"/>
              <a:t>3</a:t>
            </a:r>
            <a:r>
              <a:rPr lang="en-US" b="1" dirty="0"/>
              <a:t> + K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+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endParaRPr lang="ka-GE" dirty="0"/>
          </a:p>
          <a:p>
            <a:r>
              <a:rPr lang="en-US" dirty="0"/>
              <a:t>		</a:t>
            </a:r>
            <a:r>
              <a:rPr lang="en-US" b="1" dirty="0"/>
              <a:t>Reactants 		Products </a:t>
            </a:r>
          </a:p>
          <a:p>
            <a:r>
              <a:rPr lang="en-US" dirty="0"/>
              <a:t>Fe 		6 			6 </a:t>
            </a:r>
          </a:p>
          <a:p>
            <a:r>
              <a:rPr lang="en-US" dirty="0"/>
              <a:t>Cr 		2 			2 </a:t>
            </a:r>
          </a:p>
          <a:p>
            <a:r>
              <a:rPr lang="en-US" dirty="0"/>
              <a:t>O 		7 			7 </a:t>
            </a:r>
          </a:p>
          <a:p>
            <a:r>
              <a:rPr lang="en-US" dirty="0"/>
              <a:t>H 		14 			14 </a:t>
            </a:r>
          </a:p>
          <a:p>
            <a:r>
              <a:rPr lang="en-US" dirty="0"/>
              <a:t>Charge 		24+ 			24+</a:t>
            </a:r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1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65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3815-5DDA-4303-AC57-FFD675DF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991376"/>
            <a:ext cx="5597236" cy="6595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4.3 reaction stoichiometry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9F18B-3672-45ED-A090-31B2AA19994C}"/>
              </a:ext>
            </a:extLst>
          </p:cNvPr>
          <p:cNvSpPr/>
          <p:nvPr/>
        </p:nvSpPr>
        <p:spPr>
          <a:xfrm>
            <a:off x="547254" y="2360660"/>
            <a:ext cx="11319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end of this section, you will be able to:</a:t>
            </a:r>
            <a:endParaRPr lang="ka-G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Explain the concept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it pertains to chemical reactions.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Use balanced chemical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derive stoichiometric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relating amounts of reactants and products.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Perform stoichiometric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involving mass, moles, and solution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molarity.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9C887A3C-E54C-4876-AC18-FBE4D33263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1" y="99137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21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690724"/>
            <a:ext cx="4262846" cy="531541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reaction stoichiometry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524317"/>
            <a:ext cx="10872651" cy="4667477"/>
          </a:xfrm>
        </p:spPr>
        <p:txBody>
          <a:bodyPr>
            <a:normAutofit lnSpcReduction="10000"/>
          </a:bodyPr>
          <a:lstStyle/>
          <a:p>
            <a:pPr algn="just">
              <a:buClrTx/>
              <a:buFont typeface="Arial"/>
              <a:buChar char="•"/>
            </a:pPr>
            <a:r>
              <a:rPr lang="en-US" sz="2400" dirty="0"/>
              <a:t>A balanced chemical equation provides, a great deal of information in a very succinct format. </a:t>
            </a:r>
          </a:p>
          <a:p>
            <a:pPr algn="just">
              <a:buClrTx/>
              <a:buFont typeface="Arial"/>
              <a:buChar char="•"/>
            </a:pPr>
            <a:endParaRPr lang="en-US" sz="2400" dirty="0" smtClean="0"/>
          </a:p>
          <a:p>
            <a:pPr algn="just">
              <a:buClrTx/>
              <a:buFont typeface="Arial"/>
              <a:buChar char="•"/>
            </a:pPr>
            <a:r>
              <a:rPr lang="en-US" sz="2400" dirty="0" smtClean="0"/>
              <a:t>Chemical formulas, </a:t>
            </a:r>
            <a:r>
              <a:rPr lang="en-US" sz="2400" dirty="0"/>
              <a:t>provide the identities of the reactants and products, involved in the chemical change.</a:t>
            </a:r>
          </a:p>
          <a:p>
            <a:pPr algn="just">
              <a:buClrTx/>
              <a:buFont typeface="Arial"/>
              <a:buChar char="•"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000090"/>
                </a:solidFill>
              </a:rPr>
              <a:t>Coefficients</a:t>
            </a:r>
            <a:r>
              <a:rPr lang="en-US" sz="2400" dirty="0"/>
              <a:t> provide the </a:t>
            </a:r>
            <a:r>
              <a:rPr lang="en-US" sz="2400" b="1" i="1" dirty="0"/>
              <a:t>relative numbers </a:t>
            </a:r>
            <a:r>
              <a:rPr lang="en-US" sz="2400" dirty="0"/>
              <a:t>of these chemical species.</a:t>
            </a:r>
          </a:p>
          <a:p>
            <a:pPr algn="just">
              <a:buClrTx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The </a:t>
            </a:r>
            <a:r>
              <a:rPr lang="en-US" sz="2400" b="1" i="1" dirty="0"/>
              <a:t>quantitative relationships </a:t>
            </a:r>
            <a:r>
              <a:rPr lang="en-US" sz="2400" dirty="0"/>
              <a:t>between the amounts of reactants and products are known as the reaction’s </a:t>
            </a:r>
            <a:r>
              <a:rPr lang="en-US" sz="2400" b="1" i="1" dirty="0">
                <a:solidFill>
                  <a:srgbClr val="000090"/>
                </a:solidFill>
              </a:rPr>
              <a:t>stoichiometry.</a:t>
            </a:r>
          </a:p>
          <a:p>
            <a:endParaRPr lang="en-US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31" y="38867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49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653"/>
            <a:ext cx="4302034" cy="557667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reaction stoichiometry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950120"/>
            <a:ext cx="11133909" cy="572027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general </a:t>
            </a:r>
            <a:r>
              <a:rPr lang="en-US" sz="2400" dirty="0" smtClean="0"/>
              <a:t>approach, </a:t>
            </a:r>
            <a:r>
              <a:rPr lang="en-US" sz="2400" dirty="0"/>
              <a:t>to using stoichiometric </a:t>
            </a:r>
            <a:r>
              <a:rPr lang="en-US" sz="2400" dirty="0" smtClean="0"/>
              <a:t>relationships, </a:t>
            </a:r>
            <a:r>
              <a:rPr lang="en-US" sz="2400" dirty="0"/>
              <a:t>is similar in concept to the way people go about </a:t>
            </a:r>
            <a:r>
              <a:rPr lang="en-US" sz="2400" dirty="0" smtClean="0"/>
              <a:t>many common </a:t>
            </a:r>
            <a:r>
              <a:rPr lang="en-US" sz="2400" dirty="0"/>
              <a:t>activities. </a:t>
            </a:r>
            <a:endParaRPr lang="ka-GE" sz="2400" dirty="0" smtClean="0"/>
          </a:p>
          <a:p>
            <a:pPr algn="just"/>
            <a:r>
              <a:rPr lang="en-US" sz="2400" dirty="0" smtClean="0"/>
              <a:t>Food </a:t>
            </a:r>
            <a:r>
              <a:rPr lang="en-US" sz="2400" dirty="0"/>
              <a:t>preparation, for example, offers an appropriate comparison. </a:t>
            </a:r>
            <a:endParaRPr lang="en-US" sz="2400" dirty="0" smtClean="0"/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recipe for making </a:t>
            </a:r>
            <a:r>
              <a:rPr lang="en-US" sz="2400" dirty="0" smtClean="0"/>
              <a:t>eight pancakes, </a:t>
            </a:r>
            <a:r>
              <a:rPr lang="en-US" sz="2400" dirty="0"/>
              <a:t>calls for </a:t>
            </a:r>
            <a:r>
              <a:rPr lang="en-US" sz="2400" dirty="0" smtClean="0"/>
              <a:t> 1 </a:t>
            </a:r>
            <a:r>
              <a:rPr lang="en-US" sz="2400" dirty="0"/>
              <a:t>cup pancake mix, </a:t>
            </a:r>
            <a:r>
              <a:rPr lang="en-US" sz="2400" dirty="0" smtClean="0"/>
              <a:t>3/4 cup </a:t>
            </a:r>
            <a:r>
              <a:rPr lang="en-US" sz="2400" dirty="0"/>
              <a:t>milk, and one egg.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“equation” representing the preparation </a:t>
            </a:r>
            <a:r>
              <a:rPr lang="en-US" sz="2400" dirty="0" smtClean="0"/>
              <a:t>of pancakes </a:t>
            </a:r>
            <a:r>
              <a:rPr lang="en-US" sz="2400" dirty="0"/>
              <a:t>per this recipe </a:t>
            </a:r>
            <a:r>
              <a:rPr lang="en-US" sz="2400" dirty="0" smtClean="0"/>
              <a:t>is </a:t>
            </a:r>
          </a:p>
          <a:p>
            <a:pPr algn="ctr"/>
            <a:r>
              <a:rPr lang="en-US" sz="2400" b="1" dirty="0" smtClean="0"/>
              <a:t>1 </a:t>
            </a:r>
            <a:r>
              <a:rPr lang="en-US" sz="2400" b="1" dirty="0"/>
              <a:t>cup mix + </a:t>
            </a:r>
            <a:r>
              <a:rPr lang="en-US" sz="2400" b="1" dirty="0" smtClean="0"/>
              <a:t>3/4 cup </a:t>
            </a:r>
            <a:r>
              <a:rPr lang="en-US" sz="2400" b="1" dirty="0"/>
              <a:t>milk + 1 egg ⟶ 8 </a:t>
            </a:r>
            <a:r>
              <a:rPr lang="en-US" sz="2400" b="1" dirty="0" smtClean="0"/>
              <a:t>pancakes</a:t>
            </a:r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two dozen pancakes are needed for a big family breakfast, the ingredient </a:t>
            </a:r>
            <a:r>
              <a:rPr lang="en-US" sz="2400" dirty="0" smtClean="0"/>
              <a:t>amounts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must be increased </a:t>
            </a:r>
            <a:r>
              <a:rPr lang="en-US" sz="2400" dirty="0" smtClean="0"/>
              <a:t>proportionally according </a:t>
            </a:r>
            <a:r>
              <a:rPr lang="en-US" sz="2400" dirty="0"/>
              <a:t>to the </a:t>
            </a:r>
            <a:r>
              <a:rPr lang="en-US" sz="2400" dirty="0" smtClean="0"/>
              <a:t>amounts, </a:t>
            </a:r>
            <a:r>
              <a:rPr lang="en-US" sz="2400" dirty="0"/>
              <a:t>given in the recipe. </a:t>
            </a:r>
            <a:endParaRPr lang="en-US" sz="2400" dirty="0" smtClean="0"/>
          </a:p>
          <a:p>
            <a:pPr algn="just"/>
            <a:r>
              <a:rPr lang="en-US" sz="2400" dirty="0" smtClean="0"/>
              <a:t>For </a:t>
            </a:r>
            <a:r>
              <a:rPr lang="en-US" sz="2400" dirty="0"/>
              <a:t>example, the number of eggs required to make 24 pancakes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391" y="5962644"/>
            <a:ext cx="4362845" cy="797334"/>
          </a:xfrm>
          <a:prstGeom prst="rect">
            <a:avLst/>
          </a:prstGeom>
        </p:spPr>
      </p:pic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75" y="16903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17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4899" y="498086"/>
            <a:ext cx="3220053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stoichiometry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528301"/>
            <a:ext cx="12039599" cy="5329699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 smtClean="0">
                <a:latin typeface="Arial" pitchFamily="-110" charset="0"/>
              </a:rPr>
              <a:t> </a:t>
            </a:r>
            <a:r>
              <a:rPr lang="en-US" sz="2400" b="1" i="1" dirty="0"/>
              <a:t>Balanced chemical equations </a:t>
            </a:r>
            <a:r>
              <a:rPr lang="en-US" sz="2400" dirty="0"/>
              <a:t>are used in a similar fashion as recipes.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From a balanced chemical equation we can determine: </a:t>
            </a:r>
          </a:p>
          <a:p>
            <a:pPr lvl="1">
              <a:buClrTx/>
              <a:buFont typeface="Arial"/>
              <a:buChar char="•"/>
            </a:pPr>
            <a:r>
              <a:rPr lang="en-US" sz="2400" dirty="0"/>
              <a:t>The amount of one </a:t>
            </a:r>
            <a:r>
              <a:rPr lang="en-US" sz="2400" dirty="0" smtClean="0"/>
              <a:t>reactant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required to react with a given amount of another reactant.</a:t>
            </a:r>
          </a:p>
          <a:p>
            <a:pPr lvl="1">
              <a:buClrTx/>
              <a:buFont typeface="Arial"/>
              <a:buChar char="•"/>
            </a:pPr>
            <a:r>
              <a:rPr lang="en-US" sz="2400" dirty="0"/>
              <a:t>The amount of reactant needed to yield a given amount of product.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The coefficients in the balanced </a:t>
            </a:r>
            <a:r>
              <a:rPr lang="en-US" sz="2400" dirty="0" smtClean="0"/>
              <a:t>equation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are used to derive </a:t>
            </a:r>
            <a:r>
              <a:rPr lang="en-US" sz="2400" b="1" i="1" dirty="0">
                <a:solidFill>
                  <a:srgbClr val="000090"/>
                </a:solidFill>
              </a:rPr>
              <a:t>stoichiometric </a:t>
            </a:r>
            <a:r>
              <a:rPr lang="en-US" sz="2400" b="1" i="1" dirty="0" smtClean="0">
                <a:solidFill>
                  <a:srgbClr val="000090"/>
                </a:solidFill>
              </a:rPr>
              <a:t>factors</a:t>
            </a:r>
            <a:r>
              <a:rPr lang="ka-GE" sz="2400" b="1" i="1" dirty="0" smtClean="0">
                <a:solidFill>
                  <a:srgbClr val="000090"/>
                </a:solidFill>
              </a:rPr>
              <a:t>, </a:t>
            </a:r>
            <a:r>
              <a:rPr lang="en-US" sz="2400" dirty="0" smtClean="0"/>
              <a:t>that </a:t>
            </a:r>
            <a:r>
              <a:rPr lang="en-US" sz="2400" dirty="0"/>
              <a:t>permit computation of the desired quantity</a:t>
            </a:r>
            <a:r>
              <a:rPr lang="en-US" sz="2400" dirty="0" smtClean="0"/>
              <a:t>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90" y="46750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62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489955"/>
            <a:ext cx="5417128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Stoichiometric factors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40327" y="1346292"/>
            <a:ext cx="11333018" cy="48455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</a:t>
            </a:r>
            <a:r>
              <a:rPr lang="ka-GE" sz="2400" dirty="0" smtClean="0"/>
              <a:t> </a:t>
            </a:r>
            <a:r>
              <a:rPr lang="en-US" sz="2400" dirty="0" smtClean="0"/>
              <a:t>illustrate </a:t>
            </a:r>
            <a:r>
              <a:rPr lang="en-US" sz="2400" dirty="0"/>
              <a:t>this idea, consider the production of </a:t>
            </a:r>
            <a:r>
              <a:rPr lang="en-US" sz="2400" dirty="0" smtClean="0"/>
              <a:t>ammonia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by reaction of hydrogen and nitrogen:</a:t>
            </a:r>
            <a:endParaRPr lang="en-US" sz="2400" b="1" dirty="0"/>
          </a:p>
          <a:p>
            <a:pPr algn="ctr"/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(g)  +  3H</a:t>
            </a:r>
            <a:r>
              <a:rPr lang="en-US" sz="2400" baseline="-25000" dirty="0"/>
              <a:t>2</a:t>
            </a:r>
            <a:r>
              <a:rPr lang="en-US" sz="2400" dirty="0"/>
              <a:t>(g) ⟶  2NH</a:t>
            </a:r>
            <a:r>
              <a:rPr lang="en-US" sz="2400" baseline="-25000" dirty="0"/>
              <a:t>3</a:t>
            </a:r>
            <a:r>
              <a:rPr lang="en-US" sz="2400" dirty="0"/>
              <a:t>(g)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This equation </a:t>
            </a:r>
            <a:r>
              <a:rPr lang="en-US" sz="2400" dirty="0" smtClean="0"/>
              <a:t>shows, </a:t>
            </a:r>
            <a:r>
              <a:rPr lang="en-US" sz="2400" dirty="0"/>
              <a:t>that ammonia molecules are produced from hydrogen molecules in a 2:3 ratio.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Stoichiometric factors may be derived using any amount (number) unit: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67" y="253140"/>
            <a:ext cx="1226434" cy="8335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83076"/>
              </p:ext>
            </p:extLst>
          </p:nvPr>
        </p:nvGraphicFramePr>
        <p:xfrm>
          <a:off x="1766812" y="5018677"/>
          <a:ext cx="8381285" cy="91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Equation" r:id="rId4" imgW="4025900" imgH="431800" progId="Equation.3">
                  <p:embed/>
                </p:oleObj>
              </mc:Choice>
              <mc:Fallback>
                <p:oleObj name="Equation" r:id="rId4" imgW="4025900" imgH="431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12" y="5018677"/>
                        <a:ext cx="8381285" cy="911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891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7462"/>
            <a:ext cx="5020491" cy="59685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Stoichiometric factors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83" y="2262054"/>
            <a:ext cx="11250304" cy="3237410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solidFill>
                  <a:srgbClr val="C00000"/>
                </a:solidFill>
              </a:rPr>
              <a:t>Stoichiometric factors</a:t>
            </a:r>
            <a:r>
              <a:rPr lang="en-US" sz="3200" dirty="0"/>
              <a:t>—also called mole ratios—are </a:t>
            </a:r>
            <a:r>
              <a:rPr lang="en-US" sz="3200" b="1" dirty="0"/>
              <a:t>based on the coefficients in the balanced </a:t>
            </a:r>
            <a:r>
              <a:rPr lang="en-US" sz="3200" b="1" dirty="0" smtClean="0"/>
              <a:t>equation,</a:t>
            </a:r>
            <a:r>
              <a:rPr lang="en-US" sz="3200" dirty="0"/>
              <a:t> and are used to relate moles of one reactant or product to another. </a:t>
            </a:r>
            <a:endParaRPr lang="en-US" sz="3200" dirty="0" smtClean="0"/>
          </a:p>
          <a:p>
            <a:pPr algn="just"/>
            <a:r>
              <a:rPr lang="en-US" sz="3200" dirty="0" smtClean="0"/>
              <a:t>Its </a:t>
            </a:r>
            <a:r>
              <a:rPr lang="en-US" sz="3200" dirty="0"/>
              <a:t>quantity determines the theoretical quantity of the products formed.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37" y="841342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19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88720"/>
            <a:ext cx="6026331" cy="51847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Stoichiometric factors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62499"/>
            <a:ext cx="11146971" cy="279327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These stoichiometric </a:t>
            </a:r>
            <a:r>
              <a:rPr lang="en-US" sz="2400" dirty="0" smtClean="0"/>
              <a:t>factors </a:t>
            </a:r>
            <a:r>
              <a:rPr lang="en-US" sz="2400" dirty="0"/>
              <a:t>can be </a:t>
            </a:r>
            <a:r>
              <a:rPr lang="en-US" sz="2400" dirty="0" smtClean="0"/>
              <a:t>used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to compute the number of ammonia </a:t>
            </a:r>
            <a:r>
              <a:rPr lang="en-US" sz="2400" dirty="0" smtClean="0"/>
              <a:t>molecules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produced from a </a:t>
            </a:r>
            <a:r>
              <a:rPr lang="en-US" sz="2400" dirty="0" smtClean="0"/>
              <a:t>given</a:t>
            </a:r>
            <a:r>
              <a:rPr lang="ka-GE" sz="2400" dirty="0" smtClean="0"/>
              <a:t> </a:t>
            </a:r>
            <a:r>
              <a:rPr lang="en-US" sz="2400" dirty="0" smtClean="0"/>
              <a:t>number </a:t>
            </a:r>
            <a:r>
              <a:rPr lang="en-US" sz="2400" dirty="0"/>
              <a:t>of hydrogen molecules, or the number of hydrogen </a:t>
            </a:r>
            <a:r>
              <a:rPr lang="en-US" sz="2400" dirty="0" smtClean="0"/>
              <a:t>molecules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required to produce a given number </a:t>
            </a:r>
            <a:r>
              <a:rPr lang="en-US" sz="2400" dirty="0" smtClean="0"/>
              <a:t>of</a:t>
            </a:r>
            <a:r>
              <a:rPr lang="ka-GE" sz="2400" dirty="0" smtClean="0"/>
              <a:t> </a:t>
            </a:r>
            <a:r>
              <a:rPr lang="en-US" sz="2400" dirty="0" smtClean="0"/>
              <a:t>ammonia </a:t>
            </a:r>
            <a:r>
              <a:rPr lang="en-US" sz="2400" dirty="0"/>
              <a:t>molecules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Similar factors may be derived for any pair of substances in any chemical equation.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59" y="103116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49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332355"/>
            <a:ext cx="2499360" cy="659535"/>
          </a:xfrm>
        </p:spPr>
        <p:txBody>
          <a:bodyPr/>
          <a:lstStyle/>
          <a:p>
            <a:r>
              <a:rPr lang="en-US" dirty="0"/>
              <a:t>Example 4.8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8532" y="1184078"/>
            <a:ext cx="10875818" cy="1380576"/>
          </a:xfrm>
        </p:spPr>
        <p:txBody>
          <a:bodyPr>
            <a:noAutofit/>
          </a:bodyPr>
          <a:lstStyle/>
          <a:p>
            <a:r>
              <a:rPr lang="en-US" sz="2400" dirty="0"/>
              <a:t>How many moles of I</a:t>
            </a:r>
            <a:r>
              <a:rPr lang="en-US" sz="2400" baseline="-25000" dirty="0"/>
              <a:t>2</a:t>
            </a:r>
            <a:r>
              <a:rPr lang="en-US" sz="2400" dirty="0"/>
              <a:t> are required to react with 0.429 </a:t>
            </a:r>
            <a:r>
              <a:rPr lang="en-US" sz="2400" dirty="0" err="1"/>
              <a:t>mol</a:t>
            </a:r>
            <a:r>
              <a:rPr lang="en-US" sz="2400" dirty="0"/>
              <a:t> of Al according to the following equation?</a:t>
            </a:r>
          </a:p>
          <a:p>
            <a:pPr algn="ctr"/>
            <a:r>
              <a:rPr lang="en-US" sz="2400" dirty="0"/>
              <a:t>2Al  +  3I</a:t>
            </a:r>
            <a:r>
              <a:rPr lang="en-US" sz="2400" baseline="-25000" dirty="0"/>
              <a:t>2</a:t>
            </a:r>
            <a:r>
              <a:rPr lang="en-US" sz="2400" dirty="0"/>
              <a:t>  ⟶  2AlI</a:t>
            </a:r>
            <a:r>
              <a:rPr lang="en-US" sz="2400" baseline="-25000" dirty="0"/>
              <a:t>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82" y="305525"/>
            <a:ext cx="1226434" cy="833592"/>
          </a:xfrm>
          <a:prstGeom prst="rect">
            <a:avLst/>
          </a:prstGeom>
        </p:spPr>
      </p:pic>
      <p:pic>
        <p:nvPicPr>
          <p:cNvPr id="8" name="Picture Placeholder 1" descr="CNX_Chem_04_03_moleratio1_img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69" b="-61969"/>
          <a:stretch>
            <a:fillRect/>
          </a:stretch>
        </p:blipFill>
        <p:spPr>
          <a:xfrm>
            <a:off x="2241217" y="2086599"/>
            <a:ext cx="7591857" cy="3149584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2767"/>
              </p:ext>
            </p:extLst>
          </p:nvPr>
        </p:nvGraphicFramePr>
        <p:xfrm>
          <a:off x="2692186" y="5234155"/>
          <a:ext cx="6734910" cy="118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" name="Equation" r:id="rId5" imgW="2463800" imgH="431800" progId="Equation.3">
                  <p:embed/>
                </p:oleObj>
              </mc:Choice>
              <mc:Fallback>
                <p:oleObj name="Equation" r:id="rId5" imgW="2463800" imgH="431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186" y="5234155"/>
                        <a:ext cx="6734910" cy="1181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5768205" y="596740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993656" y="5581921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0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309" y="1315551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WRITING CHEMICAL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24346" y="1823551"/>
            <a:ext cx="10543308" cy="4395675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b="1" dirty="0"/>
              <a:t> This example illustrates the fundamental aspects of any chemical equation: </a:t>
            </a:r>
          </a:p>
          <a:p>
            <a:endParaRPr lang="en-US" sz="2400" b="1" dirty="0"/>
          </a:p>
          <a:p>
            <a:pPr marL="731520" lvl="1" indent="-457200">
              <a:buNone/>
            </a:pPr>
            <a:r>
              <a:rPr lang="en-US" sz="2400" dirty="0"/>
              <a:t>3)  </a:t>
            </a:r>
            <a:r>
              <a:rPr lang="en-US" sz="2400" b="1" i="1" dirty="0">
                <a:solidFill>
                  <a:srgbClr val="000090"/>
                </a:solidFill>
              </a:rPr>
              <a:t>Plus signs </a:t>
            </a:r>
            <a:r>
              <a:rPr lang="en-US" sz="2400" dirty="0"/>
              <a:t>(+) separate individual reactant and product formulas, and an </a:t>
            </a:r>
            <a:r>
              <a:rPr lang="en-US" sz="2400" b="1" i="1" dirty="0">
                <a:solidFill>
                  <a:srgbClr val="000090"/>
                </a:solidFill>
              </a:rPr>
              <a:t>arrow</a:t>
            </a:r>
            <a:r>
              <a:rPr lang="en-US" sz="2400" dirty="0"/>
              <a:t> (⟶) separates the reactant and product (left and right) sides of the equation. </a:t>
            </a:r>
          </a:p>
          <a:p>
            <a:pPr marL="731520" lvl="1" indent="-457200">
              <a:buNone/>
            </a:pPr>
            <a:endParaRPr lang="en-US" sz="2400" dirty="0"/>
          </a:p>
          <a:p>
            <a:pPr marL="731520" lvl="1" indent="-457200">
              <a:buNone/>
            </a:pPr>
            <a:r>
              <a:rPr lang="en-US" sz="2400" dirty="0"/>
              <a:t>4)  The relative numbers of reactant and product </a:t>
            </a:r>
            <a:r>
              <a:rPr lang="en-US" sz="2400" dirty="0" smtClean="0"/>
              <a:t>species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are represented by </a:t>
            </a:r>
            <a:r>
              <a:rPr lang="en-US" sz="2400" b="1" i="1" dirty="0">
                <a:solidFill>
                  <a:srgbClr val="000090"/>
                </a:solidFill>
              </a:rPr>
              <a:t>coefficients </a:t>
            </a:r>
            <a:r>
              <a:rPr lang="en-US" sz="2400" dirty="0"/>
              <a:t>(numbers placed immediately to the left of each formula). A coefficient of 1 is typically omitted.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898755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241327"/>
            <a:ext cx="2230582" cy="659535"/>
          </a:xfrm>
        </p:spPr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4.8</a:t>
            </a:r>
            <a:endParaRPr lang="en-US" dirty="0"/>
          </a:p>
        </p:txBody>
      </p:sp>
      <p:pic>
        <p:nvPicPr>
          <p:cNvPr id="2" name="Picture Placeholder 1" descr="CNX_Chem_04_03_iodin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75" b="-6627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4843982"/>
            <a:ext cx="11139055" cy="1166382"/>
          </a:xfrm>
        </p:spPr>
        <p:txBody>
          <a:bodyPr>
            <a:noAutofit/>
          </a:bodyPr>
          <a:lstStyle/>
          <a:p>
            <a:r>
              <a:rPr lang="en-US" sz="2400" dirty="0"/>
              <a:t>Aluminum and iodine react to produce aluminum iodide. The heat of the reaction vaporizes some of the solid iodine as a purple vapor. (credit: modification of work by Mark </a:t>
            </a:r>
            <a:r>
              <a:rPr lang="en-US" sz="2400" dirty="0" err="1"/>
              <a:t>Ott</a:t>
            </a:r>
            <a:r>
              <a:rPr lang="en-US" sz="2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15" y="746532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85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1327"/>
            <a:ext cx="2407920" cy="659535"/>
          </a:xfrm>
        </p:spPr>
        <p:txBody>
          <a:bodyPr>
            <a:normAutofit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4.9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9867" y="1554480"/>
            <a:ext cx="10750549" cy="465037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Number of Product Molecules Generated by a </a:t>
            </a:r>
            <a:r>
              <a:rPr lang="en-US" sz="2400" b="1" dirty="0" smtClean="0">
                <a:solidFill>
                  <a:srgbClr val="0070C0"/>
                </a:solidFill>
              </a:rPr>
              <a:t>Reaction</a:t>
            </a:r>
          </a:p>
          <a:p>
            <a:r>
              <a:rPr lang="en-US" sz="2400" dirty="0"/>
              <a:t>How many carbon dioxide molecules are produced when 0.75 </a:t>
            </a:r>
            <a:r>
              <a:rPr lang="en-US" sz="2400" dirty="0" err="1"/>
              <a:t>mol</a:t>
            </a:r>
            <a:r>
              <a:rPr lang="en-US" sz="2400" dirty="0"/>
              <a:t> of propane is combusted according </a:t>
            </a:r>
            <a:r>
              <a:rPr lang="en-US" sz="2400" dirty="0" smtClean="0"/>
              <a:t>to this </a:t>
            </a:r>
            <a:r>
              <a:rPr lang="en-US" sz="2400" dirty="0"/>
              <a:t>equation</a:t>
            </a:r>
            <a:r>
              <a:rPr lang="en-US" sz="2400" dirty="0" smtClean="0"/>
              <a:t>?</a:t>
            </a:r>
          </a:p>
          <a:p>
            <a:pPr algn="ctr"/>
            <a:r>
              <a:rPr lang="pt-BR" sz="2400" dirty="0" smtClean="0"/>
              <a:t>C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8</a:t>
            </a:r>
            <a:r>
              <a:rPr lang="pt-BR" sz="2400" dirty="0" smtClean="0"/>
              <a:t> </a:t>
            </a:r>
            <a:r>
              <a:rPr lang="pt-BR" sz="2400" dirty="0"/>
              <a:t>+ 5O</a:t>
            </a:r>
            <a:r>
              <a:rPr lang="pt-BR" sz="2400" baseline="-25000" dirty="0"/>
              <a:t>2</a:t>
            </a:r>
            <a:r>
              <a:rPr lang="pt-BR" sz="2400" dirty="0"/>
              <a:t> ⟶ 3CO</a:t>
            </a:r>
            <a:r>
              <a:rPr lang="pt-BR" sz="2400" baseline="-25000" dirty="0"/>
              <a:t>2</a:t>
            </a:r>
            <a:r>
              <a:rPr lang="pt-BR" sz="2400" dirty="0"/>
              <a:t> + </a:t>
            </a:r>
            <a:r>
              <a:rPr lang="pt-BR" sz="2400" dirty="0" smtClean="0"/>
              <a:t>4H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</a:p>
          <a:p>
            <a:r>
              <a:rPr lang="en-US" b="1" dirty="0"/>
              <a:t>Solution</a:t>
            </a:r>
          </a:p>
          <a:p>
            <a:pPr algn="just"/>
            <a:r>
              <a:rPr lang="en-US" sz="2400" dirty="0"/>
              <a:t>The approach here is the same as for </a:t>
            </a:r>
            <a:r>
              <a:rPr lang="en-US" sz="2400" b="1" dirty="0"/>
              <a:t>Example 4.8</a:t>
            </a:r>
            <a:r>
              <a:rPr lang="en-US" sz="2400" dirty="0"/>
              <a:t>, though the absolute number of molecules is requested</a:t>
            </a:r>
            <a:r>
              <a:rPr lang="en-US" sz="2400" dirty="0" smtClean="0"/>
              <a:t>, not </a:t>
            </a:r>
            <a:r>
              <a:rPr lang="en-US" sz="2400" dirty="0"/>
              <a:t>the number of moles of molecules. This will simply require use of the moles-to-numbers </a:t>
            </a:r>
            <a:r>
              <a:rPr lang="en-US" sz="2400" dirty="0" smtClean="0"/>
              <a:t>conversion factor</a:t>
            </a:r>
            <a:r>
              <a:rPr lang="en-US" sz="2400" dirty="0"/>
              <a:t>, Avogadro’s number.</a:t>
            </a:r>
          </a:p>
          <a:p>
            <a:pPr algn="just"/>
            <a:r>
              <a:rPr lang="en-US" sz="2400" dirty="0"/>
              <a:t>The balanced equation shows that carbon dioxide is produced from propane in a 3:1 ratio: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82" y="30552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55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3" y="416562"/>
            <a:ext cx="2603862" cy="659535"/>
          </a:xfrm>
        </p:spPr>
        <p:txBody>
          <a:bodyPr/>
          <a:lstStyle/>
          <a:p>
            <a:r>
              <a:rPr lang="en-US" b="1" dirty="0"/>
              <a:t>Example 4.9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267097"/>
            <a:ext cx="10750549" cy="4743267"/>
          </a:xfrm>
        </p:spPr>
        <p:txBody>
          <a:bodyPr/>
          <a:lstStyle/>
          <a:p>
            <a:r>
              <a:rPr lang="en-US" sz="2400" dirty="0"/>
              <a:t>Using this stoichiometric factor, the provided molar amount of propane, and Avogadro’s number</a:t>
            </a:r>
            <a:r>
              <a:rPr lang="en-US" sz="2400" dirty="0" smtClean="0"/>
              <a:t>,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1" y="2667032"/>
            <a:ext cx="11713006" cy="2492797"/>
          </a:xfrm>
          <a:prstGeom prst="rect">
            <a:avLst/>
          </a:prstGeo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82" y="33800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33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83398"/>
            <a:ext cx="2646218" cy="659535"/>
          </a:xfrm>
        </p:spPr>
        <p:txBody>
          <a:bodyPr/>
          <a:lstStyle/>
          <a:p>
            <a:r>
              <a:rPr lang="en-US" dirty="0"/>
              <a:t>Example 4.10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3922" y="1059892"/>
            <a:ext cx="11194473" cy="5649307"/>
          </a:xfrm>
        </p:spPr>
        <p:txBody>
          <a:bodyPr>
            <a:noAutofit/>
          </a:bodyPr>
          <a:lstStyle/>
          <a:p>
            <a:r>
              <a:rPr lang="en-US" sz="2200" dirty="0"/>
              <a:t>What mass of sodium hydroxide, NaOH, would be required to produce 16 g of the antacid milk of magnesia [magnesium hydroxide, Mg(OH)</a:t>
            </a:r>
            <a:r>
              <a:rPr lang="en-US" sz="2200" baseline="-25000" dirty="0"/>
              <a:t>2</a:t>
            </a:r>
            <a:r>
              <a:rPr lang="en-US" sz="2200" dirty="0"/>
              <a:t>] by the following reaction?</a:t>
            </a:r>
            <a:endParaRPr lang="ka-GE" sz="2200" dirty="0"/>
          </a:p>
          <a:p>
            <a:pPr algn="ctr"/>
            <a:r>
              <a:rPr lang="en-US" sz="2200" dirty="0"/>
              <a:t>MgCl</a:t>
            </a:r>
            <a:r>
              <a:rPr lang="en-US" sz="2200" baseline="-25000" dirty="0"/>
              <a:t>2</a:t>
            </a:r>
            <a:r>
              <a:rPr lang="en-US" sz="2200" dirty="0"/>
              <a:t>(</a:t>
            </a:r>
            <a:r>
              <a:rPr lang="en-US" sz="2200" i="1" dirty="0" err="1"/>
              <a:t>aq</a:t>
            </a:r>
            <a:r>
              <a:rPr lang="en-US" sz="2200" dirty="0"/>
              <a:t>)  +  2NaOH(</a:t>
            </a:r>
            <a:r>
              <a:rPr lang="en-US" sz="2200" i="1" dirty="0" err="1"/>
              <a:t>aq</a:t>
            </a:r>
            <a:r>
              <a:rPr lang="en-US" sz="2200" dirty="0"/>
              <a:t>)  ⟶  Mg(OH)</a:t>
            </a:r>
            <a:r>
              <a:rPr lang="en-US" sz="2200" baseline="-25000" dirty="0"/>
              <a:t>2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)  +  2NaCl(</a:t>
            </a:r>
            <a:r>
              <a:rPr lang="en-US" sz="2200" i="1" dirty="0" err="1"/>
              <a:t>aq</a:t>
            </a:r>
            <a:r>
              <a:rPr lang="en-US" sz="2200" dirty="0"/>
              <a:t>)</a:t>
            </a:r>
          </a:p>
          <a:p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Solution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200" dirty="0" smtClean="0"/>
              <a:t>The </a:t>
            </a:r>
            <a:r>
              <a:rPr lang="en-US" sz="2200" dirty="0"/>
              <a:t>approach used previously in </a:t>
            </a:r>
            <a:r>
              <a:rPr lang="en-US" sz="2200" b="1" dirty="0"/>
              <a:t>Example 4.8 </a:t>
            </a:r>
            <a:r>
              <a:rPr lang="en-US" sz="2200" dirty="0"/>
              <a:t>and </a:t>
            </a:r>
            <a:r>
              <a:rPr lang="en-US" sz="2200" b="1" dirty="0"/>
              <a:t>Example 4.9 </a:t>
            </a:r>
            <a:r>
              <a:rPr lang="en-US" sz="2200" dirty="0"/>
              <a:t>is likewise used here; that is, we </a:t>
            </a:r>
            <a:r>
              <a:rPr lang="en-US" sz="2200" dirty="0" smtClean="0"/>
              <a:t>must derive </a:t>
            </a:r>
            <a:r>
              <a:rPr lang="en-US" sz="2200" dirty="0"/>
              <a:t>an appropriate stoichiometric </a:t>
            </a:r>
            <a:r>
              <a:rPr lang="en-US" sz="2200" dirty="0" smtClean="0"/>
              <a:t>factor, </a:t>
            </a:r>
            <a:r>
              <a:rPr lang="en-US" sz="2200" dirty="0"/>
              <a:t>from the balanced chemical </a:t>
            </a:r>
            <a:r>
              <a:rPr lang="en-US" sz="2200" dirty="0" smtClean="0"/>
              <a:t>equation, </a:t>
            </a:r>
            <a:r>
              <a:rPr lang="en-US" sz="2200" dirty="0"/>
              <a:t>and use it to relate </a:t>
            </a:r>
            <a:r>
              <a:rPr lang="en-US" sz="2200" dirty="0" smtClean="0"/>
              <a:t>the amounts </a:t>
            </a:r>
            <a:r>
              <a:rPr lang="en-US" sz="2200" dirty="0"/>
              <a:t>of the two substances of interest. </a:t>
            </a:r>
            <a:endParaRPr lang="en-US" sz="2200" dirty="0" smtClean="0"/>
          </a:p>
          <a:p>
            <a:pPr algn="just"/>
            <a:r>
              <a:rPr lang="en-US" sz="2200" dirty="0" smtClean="0"/>
              <a:t>In </a:t>
            </a:r>
            <a:r>
              <a:rPr lang="en-US" sz="2200" dirty="0"/>
              <a:t>this case, however, masses (not molar amounts) are </a:t>
            </a:r>
            <a:r>
              <a:rPr lang="en-US" sz="2200" dirty="0" smtClean="0"/>
              <a:t>provided and </a:t>
            </a:r>
            <a:r>
              <a:rPr lang="en-US" sz="2200" dirty="0"/>
              <a:t>requested, so additional </a:t>
            </a:r>
            <a:r>
              <a:rPr lang="en-US" sz="2200" dirty="0" smtClean="0"/>
              <a:t>steps. </a:t>
            </a:r>
          </a:p>
          <a:p>
            <a:pPr algn="just"/>
            <a:r>
              <a:rPr lang="en-US" sz="2200" dirty="0" smtClean="0"/>
              <a:t>The calculations required </a:t>
            </a:r>
            <a:r>
              <a:rPr lang="en-US" sz="2200" dirty="0"/>
              <a:t>are outlined in this flowchart:</a:t>
            </a:r>
            <a:endParaRPr lang="en-US" sz="2200" i="1" dirty="0"/>
          </a:p>
          <a:p>
            <a:pPr algn="ctr"/>
            <a:endParaRPr lang="en-US" sz="2200" baseline="30000" dirty="0"/>
          </a:p>
          <a:p>
            <a:endParaRPr lang="en-US" sz="2200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61" y="22630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76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1327"/>
            <a:ext cx="2618509" cy="659535"/>
          </a:xfrm>
        </p:spPr>
        <p:txBody>
          <a:bodyPr/>
          <a:lstStyle/>
          <a:p>
            <a:r>
              <a:rPr lang="en-US" dirty="0"/>
              <a:t>Example 4.10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13" y="425506"/>
            <a:ext cx="1226434" cy="8335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09024"/>
              </p:ext>
            </p:extLst>
          </p:nvPr>
        </p:nvGraphicFramePr>
        <p:xfrm>
          <a:off x="2878276" y="5179263"/>
          <a:ext cx="5810271" cy="157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Equation" r:id="rId4" imgW="3238500" imgH="876300" progId="Equation.3">
                  <p:embed/>
                </p:oleObj>
              </mc:Choice>
              <mc:Fallback>
                <p:oleObj name="Equation" r:id="rId4" imgW="3238500" imgH="876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276" y="5179263"/>
                        <a:ext cx="5810271" cy="1573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7402603" y="5088026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655" y="842302"/>
            <a:ext cx="8141976" cy="3615038"/>
          </a:xfrm>
        </p:spPr>
      </p:pic>
      <p:cxnSp>
        <p:nvCxnSpPr>
          <p:cNvPr id="7" name="Straight Connector 6"/>
          <p:cNvCxnSpPr/>
          <p:nvPr/>
        </p:nvCxnSpPr>
        <p:spPr>
          <a:xfrm rot="5400000">
            <a:off x="5727835" y="5654297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817100" y="5115831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485124" y="565371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341522" y="640976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791251" y="5301407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79C6EE-9D17-4AFC-A3A4-26B3257214A6}"/>
              </a:ext>
            </a:extLst>
          </p:cNvPr>
          <p:cNvSpPr txBox="1"/>
          <p:nvPr/>
        </p:nvSpPr>
        <p:spPr>
          <a:xfrm>
            <a:off x="2409296" y="4549360"/>
            <a:ext cx="681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MgCl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 +  2NaOH(</a:t>
            </a:r>
            <a:r>
              <a:rPr lang="en-US" i="1" dirty="0" err="1"/>
              <a:t>aq</a:t>
            </a:r>
            <a:r>
              <a:rPr lang="en-US" dirty="0"/>
              <a:t>)  ⟶  Mg(OH)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 +  2NaCl(</a:t>
            </a:r>
            <a:r>
              <a:rPr lang="en-US" i="1" dirty="0" err="1"/>
              <a:t>aq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1332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9304"/>
            <a:ext cx="2852057" cy="492352"/>
          </a:xfrm>
        </p:spPr>
        <p:txBody>
          <a:bodyPr/>
          <a:lstStyle/>
          <a:p>
            <a:r>
              <a:rPr lang="en-US" b="1" dirty="0"/>
              <a:t>Example 4.11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585" y="1426029"/>
            <a:ext cx="11270305" cy="4373563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Relating Masses of Reactants</a:t>
            </a:r>
          </a:p>
          <a:p>
            <a:r>
              <a:rPr lang="en-US" sz="2400" dirty="0"/>
              <a:t>What mass of oxygen gas, O</a:t>
            </a:r>
            <a:r>
              <a:rPr lang="en-US" sz="2400" baseline="-25000" dirty="0"/>
              <a:t>2</a:t>
            </a:r>
            <a:r>
              <a:rPr lang="en-US" sz="2400" dirty="0"/>
              <a:t>, from the air is consumed in the combustion of 702 g of octane, C</a:t>
            </a:r>
            <a:r>
              <a:rPr lang="en-US" sz="2400" baseline="-25000" dirty="0"/>
              <a:t>8</a:t>
            </a:r>
            <a:r>
              <a:rPr lang="en-US" sz="2400" dirty="0"/>
              <a:t>H</a:t>
            </a:r>
            <a:r>
              <a:rPr lang="en-US" sz="2400" baseline="-25000" dirty="0"/>
              <a:t>18</a:t>
            </a:r>
            <a:r>
              <a:rPr lang="en-US" sz="2400" dirty="0"/>
              <a:t>, </a:t>
            </a:r>
            <a:r>
              <a:rPr lang="en-US" sz="2400" dirty="0" smtClean="0"/>
              <a:t>one of </a:t>
            </a:r>
            <a:r>
              <a:rPr lang="en-US" sz="2400" dirty="0"/>
              <a:t>the principal components of gasoline?</a:t>
            </a:r>
          </a:p>
          <a:p>
            <a:pPr algn="ctr"/>
            <a:r>
              <a:rPr lang="pt-BR" sz="2400" dirty="0"/>
              <a:t>2C</a:t>
            </a:r>
            <a:r>
              <a:rPr lang="pt-BR" sz="2400" baseline="-25000" dirty="0"/>
              <a:t>8</a:t>
            </a:r>
            <a:r>
              <a:rPr lang="pt-BR" sz="2400" dirty="0"/>
              <a:t> H</a:t>
            </a:r>
            <a:r>
              <a:rPr lang="pt-BR" sz="2400" baseline="-25000" dirty="0"/>
              <a:t>18</a:t>
            </a:r>
            <a:r>
              <a:rPr lang="pt-BR" sz="2400" dirty="0"/>
              <a:t> + 25O</a:t>
            </a:r>
            <a:r>
              <a:rPr lang="pt-BR" sz="2400" baseline="-25000" dirty="0"/>
              <a:t>2</a:t>
            </a:r>
            <a:r>
              <a:rPr lang="pt-BR" sz="2400" dirty="0"/>
              <a:t> ⟶ 16CO</a:t>
            </a:r>
            <a:r>
              <a:rPr lang="pt-BR" sz="2400" baseline="-25000" dirty="0"/>
              <a:t>2</a:t>
            </a:r>
            <a:r>
              <a:rPr lang="pt-BR" sz="2400" dirty="0"/>
              <a:t> + 18H</a:t>
            </a:r>
            <a:r>
              <a:rPr lang="pt-BR" sz="2400" baseline="-25000" dirty="0"/>
              <a:t>2</a:t>
            </a:r>
            <a:r>
              <a:rPr lang="pt-BR" sz="2400" dirty="0"/>
              <a:t> </a:t>
            </a:r>
            <a:r>
              <a:rPr lang="pt-BR" sz="2400" dirty="0" smtClean="0"/>
              <a:t>O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Solution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dirty="0"/>
              <a:t>The approach required </a:t>
            </a:r>
            <a:r>
              <a:rPr lang="en-US" sz="2400" dirty="0" smtClean="0"/>
              <a:t>here, </a:t>
            </a:r>
            <a:r>
              <a:rPr lang="en-US" sz="2400" dirty="0"/>
              <a:t>is the same as for the </a:t>
            </a:r>
            <a:r>
              <a:rPr lang="en-US" sz="2400" b="1" dirty="0"/>
              <a:t>Example 4.10</a:t>
            </a:r>
            <a:r>
              <a:rPr lang="en-US" sz="2400" dirty="0"/>
              <a:t>, differing only in that the provided </a:t>
            </a:r>
            <a:r>
              <a:rPr lang="en-US" sz="2400" dirty="0" smtClean="0"/>
              <a:t>and requested </a:t>
            </a:r>
            <a:r>
              <a:rPr lang="en-US" sz="2400" dirty="0"/>
              <a:t>masses are both for reactant species.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69" y="43231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10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" y="444369"/>
            <a:ext cx="2590800" cy="631053"/>
          </a:xfrm>
        </p:spPr>
        <p:txBody>
          <a:bodyPr/>
          <a:lstStyle/>
          <a:p>
            <a:r>
              <a:rPr lang="en-US" b="1" dirty="0"/>
              <a:t>Example 4.11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25" y="1114611"/>
            <a:ext cx="10541704" cy="5547445"/>
          </a:xfrm>
          <a:prstGeom prst="rect">
            <a:avLst/>
          </a:prstGeom>
        </p:spPr>
      </p:pic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86" y="24183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5538" y="762695"/>
            <a:ext cx="3233908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stoichiometry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42455" y="1275944"/>
            <a:ext cx="11707090" cy="4926274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endParaRPr lang="en-US" sz="2400" b="1" dirty="0">
              <a:latin typeface="Arial" pitchFamily="-110" charset="0"/>
            </a:endParaRP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The Examples illustrate </a:t>
            </a:r>
            <a:r>
              <a:rPr lang="en-US" sz="2400" dirty="0"/>
              <a:t>just a few instances of reaction stoichiometry calculations. </a:t>
            </a: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Numerous variations on the beginning and ending computational </a:t>
            </a:r>
            <a:r>
              <a:rPr lang="en-US" sz="2400" dirty="0" smtClean="0"/>
              <a:t>steps, </a:t>
            </a:r>
            <a:r>
              <a:rPr lang="en-US" sz="2400" dirty="0"/>
              <a:t>are possible depending </a:t>
            </a:r>
            <a:r>
              <a:rPr lang="en-US" sz="2400" dirty="0" smtClean="0"/>
              <a:t>upon, </a:t>
            </a:r>
            <a:r>
              <a:rPr lang="en-US" sz="2400" dirty="0"/>
              <a:t>what particular quantities are provided and sought (volumes, solution concentrations, and so forth).</a:t>
            </a: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rgbClr val="000090"/>
              </a:solidFill>
            </a:endParaRP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b="1" i="1" dirty="0"/>
              <a:t>All of these calculations share a common essential component: </a:t>
            </a:r>
            <a:r>
              <a:rPr lang="en-US" sz="2400" b="1" i="1" dirty="0">
                <a:solidFill>
                  <a:srgbClr val="000090"/>
                </a:solidFill>
              </a:rPr>
              <a:t>the use of stoichiometric </a:t>
            </a:r>
            <a:r>
              <a:rPr lang="en-US" sz="2400" b="1" i="1" dirty="0" smtClean="0">
                <a:solidFill>
                  <a:srgbClr val="000090"/>
                </a:solidFill>
              </a:rPr>
              <a:t>factors, </a:t>
            </a:r>
            <a:r>
              <a:rPr lang="en-US" sz="2400" b="1" i="1" dirty="0">
                <a:solidFill>
                  <a:srgbClr val="000090"/>
                </a:solidFill>
              </a:rPr>
              <a:t>derived from balanced chemical equations.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23" y="76269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239" y="42719"/>
            <a:ext cx="2477729" cy="659535"/>
          </a:xfrm>
        </p:spPr>
        <p:txBody>
          <a:bodyPr/>
          <a:lstStyle/>
          <a:p>
            <a:r>
              <a:rPr lang="en-US" dirty="0"/>
              <a:t>FIGURE 4.10</a:t>
            </a:r>
          </a:p>
        </p:txBody>
      </p:sp>
      <p:pic>
        <p:nvPicPr>
          <p:cNvPr id="2" name="Picture Placeholder 1" descr="CNX_Chem_04_03_flowchar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4" r="-2100"/>
          <a:stretch/>
        </p:blipFill>
        <p:spPr>
          <a:xfrm>
            <a:off x="1490413" y="702254"/>
            <a:ext cx="8961793" cy="526135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83672" y="6063572"/>
            <a:ext cx="10958945" cy="751709"/>
          </a:xfrm>
        </p:spPr>
        <p:txBody>
          <a:bodyPr>
            <a:normAutofit/>
          </a:bodyPr>
          <a:lstStyle/>
          <a:p>
            <a:r>
              <a:rPr lang="en-US" dirty="0"/>
              <a:t>The flowchart depicts the various computational </a:t>
            </a:r>
            <a:r>
              <a:rPr lang="en-US" dirty="0" smtClean="0"/>
              <a:t>steps, </a:t>
            </a:r>
            <a:r>
              <a:rPr lang="en-US" dirty="0"/>
              <a:t>involved in most reaction stoichiometry calculations.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883" y="491912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1327"/>
            <a:ext cx="5608320" cy="659535"/>
          </a:xfrm>
        </p:spPr>
        <p:txBody>
          <a:bodyPr/>
          <a:lstStyle/>
          <a:p>
            <a:r>
              <a:rPr lang="en-US" b="1" dirty="0"/>
              <a:t>Chemistry in Everyday Life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345474"/>
            <a:ext cx="10750549" cy="5329646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Airbags, are a safety feature, provided in most automobiles since the 1990s. </a:t>
            </a:r>
          </a:p>
          <a:p>
            <a:pPr algn="just"/>
            <a:r>
              <a:rPr lang="en-US" sz="2800" dirty="0" smtClean="0"/>
              <a:t>The effective operation of an airbag requires, that it be rapidly inflated with an appropriate amount (volume) of gas, when the vehicle is involved in a collision. </a:t>
            </a:r>
          </a:p>
          <a:p>
            <a:pPr algn="just"/>
            <a:r>
              <a:rPr lang="en-US" sz="2800" dirty="0" smtClean="0"/>
              <a:t>This requirement is satisfied in many automotive airbag systems, through use of explosive chemical reactions, one common choice being the decomposition of sodium </a:t>
            </a:r>
            <a:r>
              <a:rPr lang="en-US" sz="2800" dirty="0" err="1" smtClean="0"/>
              <a:t>azide</a:t>
            </a:r>
            <a:r>
              <a:rPr lang="en-US" sz="2800" dirty="0" smtClean="0"/>
              <a:t>, NaN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When sensors in the vehicle detect a collision, an electrical current is passed through a carefully measured amount of NaN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to initiate its decomposition:</a:t>
            </a:r>
            <a:endParaRPr lang="en-US" sz="28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85" y="430242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0097" y="1463007"/>
            <a:ext cx="3138055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coefficients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92727" y="2157497"/>
            <a:ext cx="10958946" cy="4132439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endParaRPr lang="en-US" sz="2400" b="1" dirty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/>
              <a:t> It is common practice</a:t>
            </a:r>
            <a:r>
              <a:rPr lang="ka-GE" sz="2400" dirty="0"/>
              <a:t>,</a:t>
            </a:r>
            <a:r>
              <a:rPr lang="en-US" sz="2400" dirty="0"/>
              <a:t> to use the smallest possible whole-number coefficients in a chemical equation.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These </a:t>
            </a:r>
            <a:r>
              <a:rPr lang="en-US" sz="2400" b="1" i="1" dirty="0">
                <a:solidFill>
                  <a:srgbClr val="000090"/>
                </a:solidFill>
              </a:rPr>
              <a:t>coefficients represent the relative numbers of reactants and products</a:t>
            </a:r>
            <a:r>
              <a:rPr lang="en-US" sz="2400" dirty="0"/>
              <a:t>, and, therefore, they may be correctly interpreted as ratios.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Previous example: </a:t>
            </a:r>
            <a:r>
              <a:rPr lang="en-US" sz="2400" dirty="0"/>
              <a:t>Methane and oxygen react to yield carbon dioxide and water in a 1:2:1:2 ratio.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69" y="1300211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328"/>
            <a:ext cx="5046617" cy="6595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Chemistry in Everyday Life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606730"/>
            <a:ext cx="10750549" cy="45734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2NaN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i="1" dirty="0"/>
              <a:t>s</a:t>
            </a:r>
            <a:r>
              <a:rPr lang="en-US" sz="2800" b="1" dirty="0"/>
              <a:t>) ⟶ 3N</a:t>
            </a:r>
            <a:r>
              <a:rPr lang="en-US" sz="2800" b="1" baseline="-25000" dirty="0"/>
              <a:t>2</a:t>
            </a:r>
            <a:r>
              <a:rPr lang="en-US" sz="2800" b="1" dirty="0"/>
              <a:t>(</a:t>
            </a:r>
            <a:r>
              <a:rPr lang="en-US" sz="2800" b="1" i="1" dirty="0"/>
              <a:t>g</a:t>
            </a:r>
            <a:r>
              <a:rPr lang="en-US" sz="2800" b="1" dirty="0"/>
              <a:t>) + 2Na(</a:t>
            </a:r>
            <a:r>
              <a:rPr lang="en-US" sz="2800" b="1" i="1" dirty="0"/>
              <a:t>s</a:t>
            </a:r>
            <a:r>
              <a:rPr lang="en-US" sz="2800" b="1" dirty="0"/>
              <a:t>)</a:t>
            </a:r>
          </a:p>
          <a:p>
            <a:pPr algn="just"/>
            <a:r>
              <a:rPr lang="en-US" sz="2800" dirty="0"/>
              <a:t>This reaction is very rapid, generating gaseous </a:t>
            </a:r>
            <a:r>
              <a:rPr lang="en-US" sz="2800" dirty="0" smtClean="0"/>
              <a:t>nitrogen, </a:t>
            </a:r>
            <a:r>
              <a:rPr lang="en-US" sz="2800" dirty="0"/>
              <a:t>that can deploy and fully inflate a typical airbag </a:t>
            </a:r>
            <a:r>
              <a:rPr lang="en-US" sz="2800" dirty="0" smtClean="0"/>
              <a:t>in a </a:t>
            </a:r>
            <a:r>
              <a:rPr lang="en-US" sz="2800" dirty="0"/>
              <a:t>fraction of a second (~0.03–0.1 s). </a:t>
            </a:r>
            <a:endParaRPr lang="en-US" sz="2800" dirty="0" smtClean="0"/>
          </a:p>
          <a:p>
            <a:pPr algn="just"/>
            <a:r>
              <a:rPr lang="en-US" sz="2800" dirty="0" smtClean="0"/>
              <a:t>Among </a:t>
            </a:r>
            <a:r>
              <a:rPr lang="en-US" sz="2800" dirty="0"/>
              <a:t>many engineering considerations, the amount of sodium </a:t>
            </a:r>
            <a:r>
              <a:rPr lang="en-US" sz="2800" dirty="0" err="1" smtClean="0"/>
              <a:t>azide</a:t>
            </a:r>
            <a:r>
              <a:rPr lang="en-US" sz="2800" dirty="0" smtClean="0"/>
              <a:t> used, </a:t>
            </a:r>
            <a:r>
              <a:rPr lang="en-US" sz="2800" dirty="0"/>
              <a:t>must be appropriate for generating enough nitrogen </a:t>
            </a:r>
            <a:r>
              <a:rPr lang="en-US" sz="2800" dirty="0" smtClean="0"/>
              <a:t>gas, </a:t>
            </a:r>
            <a:r>
              <a:rPr lang="en-US" sz="2800" dirty="0"/>
              <a:t>to fully inflate the air bag and ensure its </a:t>
            </a:r>
            <a:r>
              <a:rPr lang="en-US" sz="2800" dirty="0" smtClean="0"/>
              <a:t>proper function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example, a small mass (~100 g) of NaN</a:t>
            </a:r>
            <a:r>
              <a:rPr lang="en-US" sz="2800" baseline="-25000" dirty="0"/>
              <a:t>3</a:t>
            </a:r>
            <a:r>
              <a:rPr lang="en-US" sz="2800" dirty="0"/>
              <a:t> will generate approximately 50 L of N</a:t>
            </a:r>
            <a:r>
              <a:rPr lang="en-US" sz="2800" baseline="-25000" dirty="0"/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85" y="430242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219" y="571094"/>
            <a:ext cx="2290256" cy="659535"/>
          </a:xfrm>
        </p:spPr>
        <p:txBody>
          <a:bodyPr/>
          <a:lstStyle/>
          <a:p>
            <a:r>
              <a:rPr lang="en-US" dirty="0"/>
              <a:t>Figure 4.11</a:t>
            </a:r>
          </a:p>
        </p:txBody>
      </p:sp>
      <p:pic>
        <p:nvPicPr>
          <p:cNvPr id="2" name="Picture Placeholder 1" descr="CNX_Chem_04_03_airbag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7" r="-4299"/>
          <a:stretch/>
        </p:blipFill>
        <p:spPr>
          <a:xfrm>
            <a:off x="2493818" y="437072"/>
            <a:ext cx="7661851" cy="526692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99798" y="5776473"/>
            <a:ext cx="11249890" cy="859854"/>
          </a:xfrm>
        </p:spPr>
        <p:txBody>
          <a:bodyPr>
            <a:noAutofit/>
          </a:bodyPr>
          <a:lstStyle/>
          <a:p>
            <a:r>
              <a:rPr lang="en-US" sz="2400" dirty="0"/>
              <a:t>Airbags deploy upon impact to minimize serious injuries to passengers. (credit: Jon Seidman)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66" y="617181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00862"/>
            <a:ext cx="3962401" cy="6595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4.4 reaction yields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2377439"/>
            <a:ext cx="10750549" cy="3069772"/>
          </a:xfrm>
        </p:spPr>
        <p:txBody>
          <a:bodyPr>
            <a:normAutofit/>
          </a:bodyPr>
          <a:lstStyle/>
          <a:p>
            <a:r>
              <a:rPr lang="en-US" sz="2400" dirty="0"/>
              <a:t>By the end of this section, you will be able to:</a:t>
            </a:r>
          </a:p>
          <a:p>
            <a:r>
              <a:rPr lang="en-US" sz="2400" dirty="0"/>
              <a:t>• Explain the concepts of theoretical yield and limiting reactants/reagents.</a:t>
            </a:r>
          </a:p>
          <a:p>
            <a:r>
              <a:rPr lang="en-US" sz="2400" dirty="0"/>
              <a:t>• Derive the theoretical yield for a reaction under specified conditions.</a:t>
            </a:r>
          </a:p>
          <a:p>
            <a:r>
              <a:rPr lang="en-US" sz="2400" dirty="0"/>
              <a:t>• Calculate the percent yield for a reaction.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69" y="617181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087" y="807551"/>
            <a:ext cx="4716344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4.4 reaction yields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07818" y="1833955"/>
            <a:ext cx="11222181" cy="4123502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The relative amounts of reactants and products represented in a balanced chemical </a:t>
            </a:r>
            <a:r>
              <a:rPr lang="en-US" sz="2400" dirty="0" smtClean="0"/>
              <a:t>equation, </a:t>
            </a:r>
            <a:r>
              <a:rPr lang="en-US" sz="2400" dirty="0"/>
              <a:t>are often referred to as </a:t>
            </a:r>
            <a:r>
              <a:rPr lang="en-US" sz="2400" b="1" i="1" dirty="0">
                <a:solidFill>
                  <a:srgbClr val="000090"/>
                </a:solidFill>
              </a:rPr>
              <a:t>stoichiometric amounts. </a:t>
            </a:r>
          </a:p>
          <a:p>
            <a:pPr algn="just">
              <a:buClrTx/>
              <a:buFont typeface="Arial"/>
              <a:buChar char="•"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All of the exercises in the preceding </a:t>
            </a:r>
            <a:r>
              <a:rPr lang="en-US" sz="2400" dirty="0" smtClean="0"/>
              <a:t>module, </a:t>
            </a:r>
            <a:r>
              <a:rPr lang="en-US" sz="2400" dirty="0"/>
              <a:t>involved stoichiometric</a:t>
            </a:r>
            <a:r>
              <a:rPr lang="ka-GE" sz="2400" dirty="0"/>
              <a:t> </a:t>
            </a:r>
            <a:r>
              <a:rPr lang="en-US" sz="2400" dirty="0"/>
              <a:t>amounts of reactants. </a:t>
            </a:r>
          </a:p>
          <a:p>
            <a:pPr algn="just">
              <a:buClrTx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In more realistic situations, reactants are not present in stoichiometric</a:t>
            </a:r>
            <a:r>
              <a:rPr lang="ka-GE" sz="2400" dirty="0"/>
              <a:t> </a:t>
            </a:r>
            <a:r>
              <a:rPr lang="en-US" sz="2400" dirty="0" err="1"/>
              <a:t>amunts</a:t>
            </a:r>
            <a:r>
              <a:rPr lang="en-US" sz="2400" dirty="0"/>
              <a:t>.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1" y="96861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5045" y="955964"/>
            <a:ext cx="4356126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Limiting reactant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78873" y="1370441"/>
            <a:ext cx="10432471" cy="52596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Consider making grilled cheese sandwiches. </a:t>
            </a:r>
          </a:p>
          <a:p>
            <a:pPr>
              <a:buClrTx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</a:pPr>
            <a:r>
              <a:rPr lang="en-US" sz="2400" dirty="0"/>
              <a:t>1 slice of cheese + 2 slices of bread  ⟶  1 sandwich</a:t>
            </a: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Provided with 28 slices of bread and 11 slices of cheese, one may prepare 11 sandwiches per the provided recipe.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All of the provided cheese would be used and six slices of bread would be left over.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630372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30566" y="793168"/>
            <a:ext cx="4666670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Limiting reactant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43346" y="1965880"/>
            <a:ext cx="11305308" cy="4019283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/>
              <a:t> The number of </a:t>
            </a:r>
            <a:r>
              <a:rPr lang="en-US" sz="2400" dirty="0" smtClean="0"/>
              <a:t>sandwiches, </a:t>
            </a:r>
            <a:r>
              <a:rPr lang="en-US" sz="2400" dirty="0"/>
              <a:t>prepared has been </a:t>
            </a:r>
            <a:r>
              <a:rPr lang="en-US" sz="2400" b="1" i="1" dirty="0"/>
              <a:t>limited </a:t>
            </a:r>
            <a:r>
              <a:rPr lang="en-US" sz="2400" dirty="0"/>
              <a:t>by the number of cheese slices.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Cheese is the </a:t>
            </a:r>
            <a:r>
              <a:rPr lang="en-US" sz="2400" b="1" i="1" dirty="0">
                <a:solidFill>
                  <a:srgbClr val="000090"/>
                </a:solidFill>
              </a:rPr>
              <a:t>limiting reactant. 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 limiting reactant will always be entirely consumed, thus limiting the amount of </a:t>
            </a:r>
            <a:r>
              <a:rPr lang="en-US" sz="2400" dirty="0" smtClean="0"/>
              <a:t>product, </a:t>
            </a:r>
            <a:r>
              <a:rPr lang="en-US" sz="2400" dirty="0"/>
              <a:t>that may be generated.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 bread slices have been provided in </a:t>
            </a:r>
            <a:r>
              <a:rPr lang="en-US" sz="2400" b="1" i="1" dirty="0"/>
              <a:t>excess.</a:t>
            </a:r>
          </a:p>
          <a:p>
            <a:pPr>
              <a:buClrTx/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Bread is the </a:t>
            </a:r>
            <a:r>
              <a:rPr lang="en-US" sz="2400" b="1" i="1" dirty="0">
                <a:solidFill>
                  <a:srgbClr val="000090"/>
                </a:solidFill>
              </a:rPr>
              <a:t>excess reactant.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780" y="87283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510825"/>
            <a:ext cx="2382982" cy="390037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4.12</a:t>
            </a:r>
          </a:p>
        </p:txBody>
      </p:sp>
      <p:pic>
        <p:nvPicPr>
          <p:cNvPr id="2" name="Picture Placeholder 1" descr="CNX_Chem_04_04_sandwic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5" r="-13705"/>
          <a:stretch>
            <a:fillRect/>
          </a:stretch>
        </p:blipFill>
        <p:spPr>
          <a:xfrm>
            <a:off x="413248" y="914231"/>
            <a:ext cx="10360657" cy="449751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01851" y="5799949"/>
            <a:ext cx="10360657" cy="496555"/>
          </a:xfrm>
        </p:spPr>
        <p:txBody>
          <a:bodyPr>
            <a:normAutofit/>
          </a:bodyPr>
          <a:lstStyle/>
          <a:p>
            <a:r>
              <a:rPr lang="en-US" dirty="0"/>
              <a:t>Sandwich making can illustrate the concepts of limiting and excess reactants.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6" y="36650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0327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6820" y="644755"/>
            <a:ext cx="4466963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Limiting reactant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1672" y="1152755"/>
            <a:ext cx="11748655" cy="5287309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Now consider a chemical </a:t>
            </a:r>
            <a:r>
              <a:rPr lang="en-US" sz="2400" dirty="0" smtClean="0"/>
              <a:t>process: </a:t>
            </a:r>
            <a:r>
              <a:rPr lang="en-US" sz="2400" dirty="0"/>
              <a:t>the reaction of hydrogen with chlorine to yield hydrogen chloride:</a:t>
            </a:r>
          </a:p>
          <a:p>
            <a:pPr algn="ctr">
              <a:buClrTx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</a:t>
            </a:r>
            <a:r>
              <a:rPr lang="en-US" sz="2400" dirty="0"/>
              <a:t>)  + Cl</a:t>
            </a:r>
            <a:r>
              <a:rPr lang="en-US" sz="2400" baseline="-25000" dirty="0"/>
              <a:t>2</a:t>
            </a:r>
            <a:r>
              <a:rPr lang="en-US" sz="2400" dirty="0"/>
              <a:t>(g) ⟶  2HCl(g)</a:t>
            </a:r>
            <a:endParaRPr lang="en-US" sz="2400" b="1" i="1" dirty="0">
              <a:solidFill>
                <a:srgbClr val="00009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balanced equation shows the hydrogen and chlorine react in a 1:1 stoichiometric ratio.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these reactants </a:t>
            </a:r>
            <a:r>
              <a:rPr lang="en-US" sz="2400" dirty="0" smtClean="0"/>
              <a:t>are provided </a:t>
            </a:r>
            <a:r>
              <a:rPr lang="en-US" sz="2400" dirty="0"/>
              <a:t>in any other amounts, one of the reactants will nearly always be entirely consumed, thus limiting the </a:t>
            </a:r>
            <a:r>
              <a:rPr lang="en-US" sz="2400" dirty="0" smtClean="0"/>
              <a:t>amount of product, </a:t>
            </a:r>
            <a:r>
              <a:rPr lang="en-US" sz="2400" dirty="0"/>
              <a:t>that may be generated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substance is the </a:t>
            </a:r>
            <a:r>
              <a:rPr lang="en-US" sz="2400" b="1" dirty="0"/>
              <a:t>limiting reactant</a:t>
            </a:r>
            <a:r>
              <a:rPr lang="en-US" sz="2400" dirty="0"/>
              <a:t>, and the other substance is the </a:t>
            </a:r>
            <a:r>
              <a:rPr lang="en-US" sz="2400" b="1" dirty="0" smtClean="0"/>
              <a:t>excess reactant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Identifying the limiting and excess reactants for a given situation requires computing the molar </a:t>
            </a:r>
            <a:r>
              <a:rPr lang="en-US" sz="2400" dirty="0" smtClean="0"/>
              <a:t>amounts of </a:t>
            </a:r>
            <a:r>
              <a:rPr lang="en-US" sz="2400" dirty="0"/>
              <a:t>each reactant provided and comparing them to the stoichiometric amounts represented in the balanced </a:t>
            </a:r>
            <a:r>
              <a:rPr lang="en-US" sz="2400" dirty="0" smtClean="0"/>
              <a:t>chemical equation.</a:t>
            </a: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39830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2512"/>
            <a:ext cx="5354472" cy="6918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Limiting reactant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06" y="2052852"/>
            <a:ext cx="11582400" cy="392486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For example, imagine combining 3 moles of H</a:t>
            </a:r>
            <a:r>
              <a:rPr lang="en-US" sz="2800" baseline="-25000" dirty="0"/>
              <a:t>2</a:t>
            </a:r>
            <a:r>
              <a:rPr lang="en-US" sz="2800" dirty="0"/>
              <a:t> and 2 moles of Cl</a:t>
            </a:r>
            <a:r>
              <a:rPr lang="en-US" sz="2800" baseline="-25000" dirty="0"/>
              <a:t>2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represents a 3:2 (or 1.5:1) ratio </a:t>
            </a:r>
            <a:r>
              <a:rPr lang="en-US" sz="2800" dirty="0" smtClean="0"/>
              <a:t>of hydrogen </a:t>
            </a:r>
            <a:r>
              <a:rPr lang="en-US" sz="2800" dirty="0"/>
              <a:t>to chlorine present for reaction, which is </a:t>
            </a:r>
            <a:r>
              <a:rPr lang="en-US" sz="2800" dirty="0" smtClean="0"/>
              <a:t>greater, </a:t>
            </a:r>
            <a:r>
              <a:rPr lang="en-US" sz="2800" dirty="0"/>
              <a:t>than the stoichiometric ratio of 1:1.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Hydrogen</a:t>
            </a:r>
            <a:r>
              <a:rPr lang="en-US" sz="2800" dirty="0"/>
              <a:t>, therefore</a:t>
            </a:r>
            <a:r>
              <a:rPr lang="en-US" sz="2800" dirty="0" smtClean="0"/>
              <a:t>, is </a:t>
            </a:r>
            <a:r>
              <a:rPr lang="en-US" sz="2800" dirty="0"/>
              <a:t>present in excess, and chlorine is the limiting reactant.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Reaction </a:t>
            </a:r>
            <a:r>
              <a:rPr lang="en-US" sz="2800" dirty="0"/>
              <a:t>of all the provided </a:t>
            </a:r>
            <a:r>
              <a:rPr lang="en-US" sz="2800" dirty="0" smtClean="0"/>
              <a:t>chlorine, </a:t>
            </a:r>
            <a:r>
              <a:rPr lang="en-US" sz="2800" dirty="0"/>
              <a:t>(2 </a:t>
            </a:r>
            <a:r>
              <a:rPr lang="en-US" sz="2800" dirty="0" err="1"/>
              <a:t>mol</a:t>
            </a:r>
            <a:r>
              <a:rPr lang="en-US" sz="2800" dirty="0"/>
              <a:t>) will </a:t>
            </a:r>
            <a:r>
              <a:rPr lang="en-US" sz="2800" dirty="0" smtClean="0"/>
              <a:t>consume 2 </a:t>
            </a:r>
            <a:r>
              <a:rPr lang="en-US" sz="2800" dirty="0" err="1"/>
              <a:t>mol</a:t>
            </a:r>
            <a:r>
              <a:rPr lang="en-US" sz="2800" dirty="0"/>
              <a:t> of the 3 </a:t>
            </a:r>
            <a:r>
              <a:rPr lang="en-US" sz="2800" dirty="0" err="1"/>
              <a:t>mol</a:t>
            </a:r>
            <a:r>
              <a:rPr lang="en-US" sz="2800" dirty="0"/>
              <a:t> of hydrogen provided, leaving 1 </a:t>
            </a:r>
            <a:r>
              <a:rPr lang="en-US" sz="2800" dirty="0" err="1"/>
              <a:t>mol</a:t>
            </a:r>
            <a:r>
              <a:rPr lang="en-US" sz="2800" dirty="0"/>
              <a:t> of hydrogen unreacted.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21" y="95499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13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60659" y="542914"/>
            <a:ext cx="4466963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Limiting reactant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95" y="288472"/>
            <a:ext cx="1226434" cy="833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8B75C-9AF8-4B61-94BA-8F032C19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39" y="5393634"/>
            <a:ext cx="7202739" cy="877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07BB51-D2BC-4470-996D-E08456B8D0B6}"/>
              </a:ext>
            </a:extLst>
          </p:cNvPr>
          <p:cNvSpPr/>
          <p:nvPr/>
        </p:nvSpPr>
        <p:spPr>
          <a:xfrm>
            <a:off x="254802" y="1487764"/>
            <a:ext cx="11354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 alternative approach to identifying the limiting </a:t>
            </a:r>
            <a:r>
              <a:rPr lang="en-US" sz="2400" dirty="0" smtClean="0"/>
              <a:t>reactant, </a:t>
            </a:r>
            <a:r>
              <a:rPr lang="en-US" sz="2400" dirty="0"/>
              <a:t>involves comparing the amount of </a:t>
            </a:r>
            <a:r>
              <a:rPr lang="en-US" sz="2400" dirty="0" smtClean="0"/>
              <a:t>product, </a:t>
            </a:r>
            <a:r>
              <a:rPr lang="en-US" sz="2400" dirty="0"/>
              <a:t>expected </a:t>
            </a:r>
            <a:r>
              <a:rPr lang="en-US" sz="2400" dirty="0" smtClean="0"/>
              <a:t>for the </a:t>
            </a:r>
            <a:r>
              <a:rPr lang="en-US" sz="2400" dirty="0"/>
              <a:t>complete reaction of each reactant.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reactant amount is used to separately calculate the amount of </a:t>
            </a:r>
            <a:r>
              <a:rPr lang="en-US" sz="2400" dirty="0" smtClean="0"/>
              <a:t>product, that would </a:t>
            </a:r>
            <a:r>
              <a:rPr lang="en-US" sz="2400" dirty="0"/>
              <a:t>be formed per the reaction’s stoichiometry.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reactant yielding the lesser amount of product is the </a:t>
            </a:r>
            <a:r>
              <a:rPr lang="en-US" sz="2400" b="1" i="1" dirty="0" smtClean="0">
                <a:solidFill>
                  <a:srgbClr val="FF0000"/>
                </a:solidFill>
              </a:rPr>
              <a:t>limiting reactant</a:t>
            </a:r>
            <a:r>
              <a:rPr lang="en-US" sz="2400" b="1" i="1" dirty="0">
                <a:solidFill>
                  <a:srgbClr val="FF0000"/>
                </a:solidFill>
              </a:rPr>
              <a:t>.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the example in the previous paragraph, complete reaction of the hydrogen would yield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BE5E-D3D6-4C04-8385-59A0A38C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964"/>
            <a:ext cx="2743200" cy="568354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coefficients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76728-496B-4976-8F99-50EFA2C5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994563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This ratio is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satisfied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if the numbers of these molecules are, respectively, 1-2-1-2, or 2-4-2-4, or 3-6-3-6, and so on (</a:t>
            </a:r>
            <a:r>
              <a:rPr lang="en-US" sz="2400" b="1" i="0" u="none" strike="noStrike" baseline="0" dirty="0">
                <a:solidFill>
                  <a:srgbClr val="944B8D"/>
                </a:solidFill>
              </a:rPr>
              <a:t>Figure 4.3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Likewise, these coefficients may be interpreted with regard to any amount (number) unit, and so this equation may be correctly read in many ways, including: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/>
              <a:t>One </a:t>
            </a:r>
            <a:r>
              <a:rPr lang="en-US" sz="2400" b="0" i="0" u="none" strike="noStrike" baseline="0" dirty="0"/>
              <a:t>methane molecule and </a:t>
            </a:r>
            <a:r>
              <a:rPr lang="en-US" sz="2400" b="0" i="1" u="none" strike="noStrike" baseline="0" dirty="0"/>
              <a:t>two </a:t>
            </a:r>
            <a:r>
              <a:rPr lang="en-US" sz="2400" b="0" i="0" u="none" strike="noStrike" baseline="0" dirty="0"/>
              <a:t>oxygen </a:t>
            </a:r>
            <a:r>
              <a:rPr lang="en-US" sz="2400" b="0" i="0" u="none" strike="noStrike" baseline="0" dirty="0" smtClean="0"/>
              <a:t>molecules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react to yield </a:t>
            </a:r>
            <a:r>
              <a:rPr lang="en-US" sz="2400" b="0" i="1" u="none" strike="noStrike" baseline="0" dirty="0"/>
              <a:t>one </a:t>
            </a:r>
            <a:r>
              <a:rPr lang="en-US" sz="2400" b="0" i="0" u="none" strike="noStrike" baseline="0" dirty="0"/>
              <a:t>carbon dioxide molecule and </a:t>
            </a:r>
            <a:r>
              <a:rPr lang="en-US" sz="2400" b="0" i="1" u="none" strike="noStrike" baseline="0" dirty="0"/>
              <a:t>two </a:t>
            </a:r>
            <a:r>
              <a:rPr lang="en-US" sz="2400" b="0" i="0" u="none" strike="noStrike" baseline="0" dirty="0"/>
              <a:t>water molecules.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solidFill>
                  <a:srgbClr val="FF0000"/>
                </a:solidFill>
              </a:rPr>
              <a:t>One</a:t>
            </a:r>
            <a:r>
              <a:rPr lang="en-US" sz="2400" b="0" i="1" u="none" strike="noStrike" baseline="0" dirty="0"/>
              <a:t>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dozen</a:t>
            </a:r>
            <a:r>
              <a:rPr lang="en-US" sz="2400" b="0" i="1" u="none" strike="noStrike" baseline="0" dirty="0"/>
              <a:t> </a:t>
            </a:r>
            <a:r>
              <a:rPr lang="en-US" sz="2400" b="0" i="0" u="none" strike="noStrike" baseline="0" dirty="0"/>
              <a:t>methane molecules and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two dozen </a:t>
            </a:r>
            <a:r>
              <a:rPr lang="en-US" sz="2400" b="0" i="0" u="none" strike="noStrike" baseline="0" dirty="0"/>
              <a:t>oxygen </a:t>
            </a:r>
            <a:r>
              <a:rPr lang="en-US" sz="2400" b="0" i="0" u="none" strike="noStrike" baseline="0" dirty="0" smtClean="0"/>
              <a:t>molecules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react to yield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one dozen </a:t>
            </a:r>
            <a:r>
              <a:rPr lang="en-US" sz="2400" b="0" i="0" u="none" strike="noStrike" baseline="0" dirty="0"/>
              <a:t>carbon dioxide molecules and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two dozen </a:t>
            </a:r>
            <a:r>
              <a:rPr lang="en-US" sz="2400" b="0" i="0" u="none" strike="noStrike" baseline="0" dirty="0"/>
              <a:t>water molecules.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•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One mole </a:t>
            </a:r>
            <a:r>
              <a:rPr lang="en-US" sz="2400" b="0" i="0" u="none" strike="noStrike" baseline="0" dirty="0"/>
              <a:t>of methane molecules and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two moles </a:t>
            </a:r>
            <a:r>
              <a:rPr lang="en-US" sz="2400" b="0" i="0" u="none" strike="noStrike" baseline="0" dirty="0"/>
              <a:t>of oxygen </a:t>
            </a:r>
            <a:r>
              <a:rPr lang="en-US" sz="2400" b="0" i="0" u="none" strike="noStrike" baseline="0" dirty="0" smtClean="0"/>
              <a:t>molecules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react to yield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one mole </a:t>
            </a:r>
            <a:r>
              <a:rPr lang="en-US" sz="2400" b="0" i="0" u="none" strike="noStrike" baseline="0" dirty="0"/>
              <a:t>of carbon dioxide molecules and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two moles </a:t>
            </a:r>
            <a:r>
              <a:rPr lang="en-US" sz="2400" b="0" i="0" u="none" strike="noStrike" baseline="0" dirty="0"/>
              <a:t>of water molecules.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64752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3"/>
            <a:ext cx="3252716" cy="487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Limiting reactant</a:t>
            </a:r>
            <a:endParaRPr lang="en-US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04" y="274825"/>
            <a:ext cx="1202018" cy="81699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B8B261-D93D-40F4-B5FA-F5BB02DF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5" y="1425575"/>
            <a:ext cx="10160000" cy="437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reaction of the provided chlorine would produce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580A3-0F9F-43D9-9A49-2D8A4AD7C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61" y="2599491"/>
            <a:ext cx="7403517" cy="70921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4353" y="3911457"/>
            <a:ext cx="11111344" cy="1885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chlorine will be completely consumed once 4 moles of </a:t>
            </a:r>
            <a:r>
              <a:rPr lang="en-US" sz="2400" dirty="0" err="1"/>
              <a:t>HCl</a:t>
            </a:r>
            <a:r>
              <a:rPr lang="en-US" sz="2400" dirty="0"/>
              <a:t> have been produced. Since enough </a:t>
            </a:r>
            <a:r>
              <a:rPr lang="en-US" sz="2400" dirty="0" smtClean="0"/>
              <a:t>hydrogen was </a:t>
            </a:r>
            <a:r>
              <a:rPr lang="en-US" sz="2400" dirty="0"/>
              <a:t>provided to yield 6 moles of </a:t>
            </a:r>
            <a:r>
              <a:rPr lang="en-US" sz="2400" dirty="0" err="1"/>
              <a:t>HCl</a:t>
            </a:r>
            <a:r>
              <a:rPr lang="en-US" sz="2400" dirty="0"/>
              <a:t>, there will be unreacted hydrogen </a:t>
            </a:r>
            <a:r>
              <a:rPr lang="en-US" sz="2400" dirty="0" smtClean="0"/>
              <a:t>remaining, </a:t>
            </a:r>
            <a:r>
              <a:rPr lang="en-US" sz="2400" dirty="0"/>
              <a:t>once this reaction is complete.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Chlorine, therefore, is the </a:t>
            </a:r>
            <a:r>
              <a:rPr lang="en-US" sz="2400" b="1" i="1" dirty="0">
                <a:solidFill>
                  <a:srgbClr val="FF0000"/>
                </a:solidFill>
              </a:rPr>
              <a:t>limiting reactant </a:t>
            </a:r>
            <a:r>
              <a:rPr lang="en-US" sz="2400" dirty="0"/>
              <a:t>and hydrogen is </a:t>
            </a:r>
            <a:r>
              <a:rPr lang="en-US" sz="2400" b="1" i="1" dirty="0">
                <a:solidFill>
                  <a:srgbClr val="FF0000"/>
                </a:solidFill>
              </a:rPr>
              <a:t>the excess reactant</a:t>
            </a:r>
            <a:r>
              <a:rPr lang="en-US" sz="2400" b="1" i="1" dirty="0" smtClean="0">
                <a:solidFill>
                  <a:srgbClr val="FF0000"/>
                </a:solidFill>
              </a:rPr>
              <a:t> 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282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354583"/>
            <a:ext cx="2244436" cy="546279"/>
          </a:xfrm>
        </p:spPr>
        <p:txBody>
          <a:bodyPr/>
          <a:lstStyle/>
          <a:p>
            <a:r>
              <a:rPr lang="en-US" dirty="0"/>
              <a:t>Figure 4.13</a:t>
            </a:r>
          </a:p>
        </p:txBody>
      </p:sp>
      <p:pic>
        <p:nvPicPr>
          <p:cNvPr id="2" name="Picture Placeholder 1" descr="CNX_Chem_04_04_limiti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2" r="-2312"/>
          <a:stretch>
            <a:fillRect/>
          </a:stretch>
        </p:blipFill>
        <p:spPr>
          <a:xfrm>
            <a:off x="1125159" y="914231"/>
            <a:ext cx="9230807" cy="400704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0219" y="4934647"/>
            <a:ext cx="11734799" cy="1780051"/>
          </a:xfrm>
        </p:spPr>
        <p:txBody>
          <a:bodyPr>
            <a:noAutofit/>
          </a:bodyPr>
          <a:lstStyle/>
          <a:p>
            <a:r>
              <a:rPr lang="en-US" sz="2400" dirty="0"/>
              <a:t>When H</a:t>
            </a:r>
            <a:r>
              <a:rPr lang="en-US" sz="2400" baseline="-25000" dirty="0"/>
              <a:t>2</a:t>
            </a:r>
            <a:r>
              <a:rPr lang="en-US" sz="2400" dirty="0"/>
              <a:t> and Cl</a:t>
            </a:r>
            <a:r>
              <a:rPr lang="en-US" sz="2400" baseline="-25000" dirty="0"/>
              <a:t>2</a:t>
            </a:r>
            <a:r>
              <a:rPr lang="en-US" sz="2400" dirty="0"/>
              <a:t> are combined in nonstoichiometric amounts, one of these reactants will limit the amount of </a:t>
            </a:r>
            <a:r>
              <a:rPr lang="en-US" sz="2400" dirty="0" err="1" smtClean="0"/>
              <a:t>HCl</a:t>
            </a:r>
            <a:r>
              <a:rPr lang="en-US" sz="2400" dirty="0" smtClean="0"/>
              <a:t>, </a:t>
            </a:r>
            <a:r>
              <a:rPr lang="en-US" sz="2400" dirty="0"/>
              <a:t>that can be produced.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illustration shows a </a:t>
            </a:r>
            <a:r>
              <a:rPr lang="en-US" sz="2400" dirty="0" smtClean="0"/>
              <a:t>reaction, </a:t>
            </a:r>
            <a:r>
              <a:rPr lang="en-US" sz="2400" dirty="0"/>
              <a:t>in which hydrogen is present in excess and chlorine is the limiting reactant.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6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6671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327"/>
            <a:ext cx="2761397" cy="659535"/>
          </a:xfrm>
        </p:spPr>
        <p:txBody>
          <a:bodyPr/>
          <a:lstStyle/>
          <a:p>
            <a:r>
              <a:rPr lang="en-US" b="1" dirty="0"/>
              <a:t>Example 4.12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991953"/>
            <a:ext cx="10750549" cy="58660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Identifying the Limiting Reactant</a:t>
            </a:r>
          </a:p>
          <a:p>
            <a:pPr algn="just"/>
            <a:r>
              <a:rPr lang="en-US" dirty="0"/>
              <a:t>Silicon nitride is a very hard, high-temperature-resistant ceramic </a:t>
            </a:r>
            <a:r>
              <a:rPr lang="en-US" dirty="0" smtClean="0"/>
              <a:t>used, </a:t>
            </a:r>
            <a:r>
              <a:rPr lang="en-US" dirty="0"/>
              <a:t>as a component of turbine blades </a:t>
            </a:r>
            <a:r>
              <a:rPr lang="en-US" dirty="0" smtClean="0"/>
              <a:t>in jet </a:t>
            </a:r>
            <a:r>
              <a:rPr lang="en-US" dirty="0"/>
              <a:t>engines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prepared according to the following equation:</a:t>
            </a:r>
          </a:p>
          <a:p>
            <a:pPr algn="ctr"/>
            <a:r>
              <a:rPr lang="en-US" b="1" dirty="0"/>
              <a:t>3Si(</a:t>
            </a:r>
            <a:r>
              <a:rPr lang="en-US" b="1" i="1" dirty="0"/>
              <a:t>s</a:t>
            </a:r>
            <a:r>
              <a:rPr lang="en-US" b="1" dirty="0"/>
              <a:t>) + 2N</a:t>
            </a:r>
            <a:r>
              <a:rPr lang="en-US" b="1" baseline="-25000" dirty="0"/>
              <a:t>2</a:t>
            </a:r>
            <a:r>
              <a:rPr lang="en-US" b="1" dirty="0"/>
              <a:t>(</a:t>
            </a:r>
            <a:r>
              <a:rPr lang="en-US" b="1" i="1" dirty="0"/>
              <a:t>g</a:t>
            </a:r>
            <a:r>
              <a:rPr lang="en-US" b="1" dirty="0"/>
              <a:t>) ⟶ Si</a:t>
            </a:r>
            <a:r>
              <a:rPr lang="en-US" b="1" baseline="-25000" dirty="0"/>
              <a:t>3</a:t>
            </a:r>
            <a:r>
              <a:rPr lang="en-US" b="1" dirty="0"/>
              <a:t> N</a:t>
            </a:r>
            <a:r>
              <a:rPr lang="en-US" b="1" baseline="-25000" dirty="0"/>
              <a:t>4</a:t>
            </a:r>
            <a:r>
              <a:rPr lang="en-US" b="1" dirty="0"/>
              <a:t>(</a:t>
            </a:r>
            <a:r>
              <a:rPr lang="en-US" b="1" i="1" dirty="0"/>
              <a:t>s</a:t>
            </a:r>
            <a:r>
              <a:rPr lang="en-US" b="1" dirty="0"/>
              <a:t>)</a:t>
            </a:r>
          </a:p>
          <a:p>
            <a:r>
              <a:rPr lang="en-US" dirty="0"/>
              <a:t>Which is the limiting </a:t>
            </a:r>
            <a:r>
              <a:rPr lang="en-US" dirty="0" smtClean="0"/>
              <a:t>reactant</a:t>
            </a:r>
            <a:r>
              <a:rPr lang="ka-G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when 2.00 g of Si and 1.50 g of N</a:t>
            </a:r>
            <a:r>
              <a:rPr lang="en-US" baseline="-25000" dirty="0"/>
              <a:t>2</a:t>
            </a:r>
            <a:r>
              <a:rPr lang="en-US" dirty="0"/>
              <a:t> react</a:t>
            </a:r>
            <a:r>
              <a:rPr lang="en-US" dirty="0" smtClean="0"/>
              <a:t>?</a:t>
            </a:r>
            <a:endParaRPr lang="ka-GE" dirty="0" smtClean="0"/>
          </a:p>
          <a:p>
            <a:r>
              <a:rPr lang="en-US" b="1" dirty="0">
                <a:solidFill>
                  <a:srgbClr val="002060"/>
                </a:solidFill>
              </a:rPr>
              <a:t>Solution</a:t>
            </a:r>
          </a:p>
          <a:p>
            <a:pPr algn="just"/>
            <a:r>
              <a:rPr lang="en-US" dirty="0"/>
              <a:t>Compute the provided molar amounts of reactants, and then compare these amounts to the </a:t>
            </a:r>
            <a:r>
              <a:rPr lang="en-US" dirty="0" smtClean="0"/>
              <a:t>balanced</a:t>
            </a:r>
            <a:r>
              <a:rPr lang="ka-GE" dirty="0" smtClean="0"/>
              <a:t> </a:t>
            </a:r>
            <a:r>
              <a:rPr lang="en-US" dirty="0" smtClean="0"/>
              <a:t>equation</a:t>
            </a:r>
            <a:r>
              <a:rPr lang="ka-G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to identify the limiting reactant</a:t>
            </a:r>
            <a:r>
              <a:rPr lang="en-US" dirty="0" smtClean="0"/>
              <a:t>.</a:t>
            </a:r>
            <a:endParaRPr lang="ka-GE" dirty="0" smtClean="0"/>
          </a:p>
          <a:p>
            <a:pPr algn="ctr"/>
            <a:endParaRPr lang="ka-GE" dirty="0" smtClean="0"/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910" y="357074"/>
            <a:ext cx="1226434" cy="833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12" y="4997113"/>
            <a:ext cx="6620652" cy="15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96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8017"/>
            <a:ext cx="3266364" cy="623566"/>
          </a:xfrm>
        </p:spPr>
        <p:txBody>
          <a:bodyPr/>
          <a:lstStyle/>
          <a:p>
            <a:r>
              <a:rPr lang="en-US" b="1" dirty="0"/>
              <a:t>Example 4.12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0001"/>
            <a:ext cx="10160000" cy="5409163"/>
          </a:xfrm>
        </p:spPr>
        <p:txBody>
          <a:bodyPr>
            <a:normAutofit/>
          </a:bodyPr>
          <a:lstStyle/>
          <a:p>
            <a:r>
              <a:rPr lang="en-US" dirty="0"/>
              <a:t>The provided Si:N</a:t>
            </a:r>
            <a:r>
              <a:rPr lang="en-US" baseline="-25000" dirty="0"/>
              <a:t>2</a:t>
            </a:r>
            <a:r>
              <a:rPr lang="en-US" dirty="0"/>
              <a:t> molar </a:t>
            </a:r>
            <a:r>
              <a:rPr lang="en-US" dirty="0" smtClean="0"/>
              <a:t>ratio </a:t>
            </a:r>
            <a:r>
              <a:rPr lang="en-US" dirty="0"/>
              <a:t>is</a:t>
            </a:r>
            <a:r>
              <a:rPr lang="en-US" dirty="0" smtClean="0"/>
              <a:t>:</a:t>
            </a:r>
            <a:endParaRPr lang="ka-GE" dirty="0" smtClean="0"/>
          </a:p>
          <a:p>
            <a:pPr algn="ctr"/>
            <a:endParaRPr lang="ka-GE" dirty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pPr algn="ctr"/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910" y="357074"/>
            <a:ext cx="1226434" cy="83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02" y="1574841"/>
            <a:ext cx="4168801" cy="1114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9" y="2940468"/>
            <a:ext cx="4109593" cy="49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964" y="3730084"/>
            <a:ext cx="3896340" cy="12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40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4606"/>
            <a:ext cx="2652215" cy="541679"/>
          </a:xfrm>
        </p:spPr>
        <p:txBody>
          <a:bodyPr/>
          <a:lstStyle/>
          <a:p>
            <a:r>
              <a:rPr lang="en-US" b="1" dirty="0"/>
              <a:t>Example 4.12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39529"/>
            <a:ext cx="11113827" cy="5461522"/>
          </a:xfrm>
        </p:spPr>
        <p:txBody>
          <a:bodyPr>
            <a:normAutofit/>
          </a:bodyPr>
          <a:lstStyle/>
          <a:p>
            <a:r>
              <a:rPr lang="en-US" dirty="0" smtClean="0"/>
              <a:t>Comparing these ratios</a:t>
            </a:r>
            <a:r>
              <a:rPr lang="ka-GE" dirty="0" smtClean="0"/>
              <a:t>,</a:t>
            </a:r>
            <a:r>
              <a:rPr lang="en-US" dirty="0" smtClean="0"/>
              <a:t> shows that Si is provided in a less-than-stoichiometric amount, and so is the </a:t>
            </a:r>
            <a:r>
              <a:rPr lang="en-US" b="1" dirty="0" smtClean="0">
                <a:solidFill>
                  <a:srgbClr val="FF0000"/>
                </a:solidFill>
              </a:rPr>
              <a:t>limiting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reactant.</a:t>
            </a:r>
            <a:endParaRPr lang="ka-GE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Alternatively</a:t>
            </a:r>
            <a:r>
              <a:rPr lang="en-US" dirty="0"/>
              <a:t>, compute the amount of </a:t>
            </a:r>
            <a:r>
              <a:rPr lang="en-US" dirty="0" smtClean="0"/>
              <a:t>product</a:t>
            </a:r>
            <a:r>
              <a:rPr lang="ka-G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expected for complete reaction of each of the provided</a:t>
            </a:r>
            <a:r>
              <a:rPr lang="ka-GE" dirty="0"/>
              <a:t> </a:t>
            </a:r>
            <a:r>
              <a:rPr lang="en-US" dirty="0"/>
              <a:t>reactants. </a:t>
            </a:r>
            <a:endParaRPr lang="ka-GE" dirty="0" smtClean="0"/>
          </a:p>
          <a:p>
            <a:r>
              <a:rPr lang="en-US" dirty="0" smtClean="0"/>
              <a:t>The </a:t>
            </a:r>
            <a:r>
              <a:rPr lang="en-US" dirty="0"/>
              <a:t>0.0712 moles of silicon would yield</a:t>
            </a:r>
            <a:endParaRPr lang="ka-GE" dirty="0"/>
          </a:p>
          <a:p>
            <a:pPr algn="ctr"/>
            <a:endParaRPr lang="ka-GE" dirty="0"/>
          </a:p>
          <a:p>
            <a:endParaRPr lang="ka-GE" dirty="0" smtClean="0"/>
          </a:p>
          <a:p>
            <a:r>
              <a:rPr lang="en-US" dirty="0" smtClean="0"/>
              <a:t>while </a:t>
            </a:r>
            <a:r>
              <a:rPr lang="en-US" dirty="0"/>
              <a:t>the 0.0535 moles of nitrogen would </a:t>
            </a:r>
            <a:r>
              <a:rPr lang="en-US" dirty="0" smtClean="0"/>
              <a:t>produce</a:t>
            </a:r>
            <a:endParaRPr lang="ka-GE" dirty="0" smtClean="0"/>
          </a:p>
          <a:p>
            <a:pPr algn="ctr"/>
            <a:endParaRPr lang="en-US" dirty="0"/>
          </a:p>
          <a:p>
            <a:endParaRPr lang="ka-GE" dirty="0"/>
          </a:p>
          <a:p>
            <a:endParaRPr lang="ka-GE" dirty="0" smtClean="0"/>
          </a:p>
          <a:p>
            <a:r>
              <a:rPr lang="en-US" dirty="0" smtClean="0"/>
              <a:t>Since </a:t>
            </a:r>
            <a:r>
              <a:rPr lang="en-US" dirty="0"/>
              <a:t>silicon yields the lesser amount of product, </a:t>
            </a:r>
            <a:r>
              <a:rPr lang="en-US" dirty="0">
                <a:solidFill>
                  <a:srgbClr val="FF0000"/>
                </a:solidFill>
              </a:rPr>
              <a:t>it is the limiting reactant.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81" y="372954"/>
            <a:ext cx="1226434" cy="83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28" y="3090275"/>
            <a:ext cx="9173945" cy="800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45" y="4709153"/>
            <a:ext cx="10222022" cy="10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97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66666" y="553551"/>
            <a:ext cx="6553200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900" b="1" dirty="0">
                <a:solidFill>
                  <a:srgbClr val="000090"/>
                </a:solidFill>
                <a:latin typeface="Arial" pitchFamily="-110" charset="0"/>
              </a:rPr>
              <a:t>Theoretical and actual yields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60218" y="1510102"/>
            <a:ext cx="11471564" cy="4442182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The amount of product, that </a:t>
            </a:r>
            <a:r>
              <a:rPr lang="en-US" sz="2400" i="1" dirty="0"/>
              <a:t>may be</a:t>
            </a:r>
            <a:r>
              <a:rPr lang="en-US" sz="2400" dirty="0"/>
              <a:t> produced by a </a:t>
            </a:r>
            <a:r>
              <a:rPr lang="en-US" sz="2400" dirty="0" smtClean="0"/>
              <a:t>reaction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as calculated per the stoichiometry of an appropriate balanced chemical equation, is called the </a:t>
            </a:r>
            <a:r>
              <a:rPr lang="en-US" sz="2400" b="1" i="1" dirty="0">
                <a:solidFill>
                  <a:srgbClr val="000090"/>
                </a:solidFill>
              </a:rPr>
              <a:t>theoretical yield </a:t>
            </a:r>
            <a:r>
              <a:rPr lang="en-US" sz="2400" dirty="0"/>
              <a:t>of the reaction.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 amount of </a:t>
            </a:r>
            <a:r>
              <a:rPr lang="en-US" sz="2400" dirty="0" smtClean="0"/>
              <a:t>product </a:t>
            </a:r>
            <a:r>
              <a:rPr lang="en-US" sz="2400" dirty="0"/>
              <a:t>obtained is called the </a:t>
            </a:r>
            <a:r>
              <a:rPr lang="en-US" sz="2400" b="1" i="1" dirty="0">
                <a:solidFill>
                  <a:srgbClr val="000090"/>
                </a:solidFill>
              </a:rPr>
              <a:t>actual yield</a:t>
            </a:r>
            <a:r>
              <a:rPr lang="en-US" sz="2400" dirty="0"/>
              <a:t>, and it is often less than the theoretical yield for a number of reasons.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53" y="56215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45483" y="1041919"/>
            <a:ext cx="3414017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Percent yield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4481"/>
            <a:ext cx="11582400" cy="4546101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The </a:t>
            </a:r>
            <a:r>
              <a:rPr lang="en-US" sz="2400" dirty="0" smtClean="0"/>
              <a:t>extent, </a:t>
            </a:r>
            <a:r>
              <a:rPr lang="en-US" sz="2400" dirty="0"/>
              <a:t>to which a reaction’s theoretical yield is achieved</a:t>
            </a:r>
            <a:r>
              <a:rPr lang="ka-GE" sz="2400" dirty="0"/>
              <a:t>,</a:t>
            </a:r>
            <a:r>
              <a:rPr lang="en-US" sz="2400" dirty="0"/>
              <a:t> is commonly expressed as its </a:t>
            </a:r>
            <a:r>
              <a:rPr lang="en-US" sz="2400" b="1" i="1" dirty="0">
                <a:solidFill>
                  <a:srgbClr val="000090"/>
                </a:solidFill>
              </a:rPr>
              <a:t>percent yield:</a:t>
            </a:r>
          </a:p>
          <a:p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When calculating percent yield, both </a:t>
            </a:r>
            <a:r>
              <a:rPr lang="en-US" sz="2400" dirty="0" smtClean="0"/>
              <a:t>yields, </a:t>
            </a:r>
            <a:r>
              <a:rPr lang="en-US" sz="2400" dirty="0"/>
              <a:t>must be expressed using the same units, so that these units will cancel.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69" y="879123"/>
            <a:ext cx="1226434" cy="833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64613C-60D5-4150-A285-D601F61A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80" y="3179898"/>
            <a:ext cx="7805526" cy="117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956197"/>
            <a:ext cx="2563091" cy="659535"/>
          </a:xfrm>
        </p:spPr>
        <p:txBody>
          <a:bodyPr/>
          <a:lstStyle/>
          <a:p>
            <a:r>
              <a:rPr lang="en-US" dirty="0"/>
              <a:t>Example 4.13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1217" y="2070100"/>
            <a:ext cx="10487313" cy="1166382"/>
          </a:xfrm>
        </p:spPr>
        <p:txBody>
          <a:bodyPr>
            <a:noAutofit/>
          </a:bodyPr>
          <a:lstStyle/>
          <a:p>
            <a:r>
              <a:rPr lang="en-US" sz="2400" dirty="0"/>
              <a:t>Upon reaction of 1.274 </a:t>
            </a:r>
            <a:r>
              <a:rPr lang="en-US" sz="2400" dirty="0" err="1"/>
              <a:t>g</a:t>
            </a:r>
            <a:r>
              <a:rPr lang="en-US" sz="2400" dirty="0"/>
              <a:t> of copper sulfate with excess zinc metal, 0.392 </a:t>
            </a:r>
            <a:r>
              <a:rPr lang="en-US" sz="2400" dirty="0" err="1"/>
              <a:t>g</a:t>
            </a:r>
            <a:r>
              <a:rPr lang="en-US" sz="2400" dirty="0"/>
              <a:t> copper metal was obtained according to the equation:</a:t>
            </a:r>
          </a:p>
          <a:p>
            <a:endParaRPr lang="en-US" sz="2400" dirty="0"/>
          </a:p>
          <a:p>
            <a:pPr algn="ctr"/>
            <a:r>
              <a:rPr lang="en-US" sz="2400" dirty="0"/>
              <a:t>CuSO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+  </a:t>
            </a:r>
            <a:r>
              <a:rPr lang="en-US" sz="2400" dirty="0" err="1"/>
              <a:t>Zn(</a:t>
            </a:r>
            <a:r>
              <a:rPr lang="en-US" sz="2400" i="1" dirty="0" err="1"/>
              <a:t>s</a:t>
            </a:r>
            <a:r>
              <a:rPr lang="en-US" sz="2400" dirty="0"/>
              <a:t>)  ⟶  </a:t>
            </a:r>
            <a:r>
              <a:rPr lang="en-US" sz="2400" dirty="0" err="1"/>
              <a:t>Cu(</a:t>
            </a:r>
            <a:r>
              <a:rPr lang="en-US" sz="2400" i="1" dirty="0" err="1"/>
              <a:t>s</a:t>
            </a:r>
            <a:r>
              <a:rPr lang="en-US" sz="2400" dirty="0"/>
              <a:t>)  +  ZnSO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is the percent yield?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Solution</a:t>
            </a:r>
          </a:p>
          <a:p>
            <a:pPr algn="just"/>
            <a:r>
              <a:rPr lang="en-US" sz="2400" dirty="0"/>
              <a:t>The provided information identifies copper sulfate as the limiting reactant, and so the theoretical yield </a:t>
            </a:r>
            <a:r>
              <a:rPr lang="en-US" sz="2400" dirty="0" smtClean="0"/>
              <a:t>is</a:t>
            </a:r>
            <a:r>
              <a:rPr lang="ru-RU" sz="2400" dirty="0" smtClean="0"/>
              <a:t> </a:t>
            </a:r>
            <a:r>
              <a:rPr lang="en-US" sz="2400" dirty="0" smtClean="0"/>
              <a:t>found </a:t>
            </a:r>
            <a:r>
              <a:rPr lang="en-US" sz="2400" dirty="0"/>
              <a:t>by the approach illustrated in the previous module, as shown here: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78214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76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2031321"/>
            <a:ext cx="5049672" cy="659535"/>
          </a:xfrm>
        </p:spPr>
        <p:txBody>
          <a:bodyPr>
            <a:noAutofit/>
          </a:bodyPr>
          <a:lstStyle/>
          <a:p>
            <a:r>
              <a:rPr lang="en-US" sz="2400" dirty="0"/>
              <a:t>First determine the theoretical yield.</a:t>
            </a:r>
          </a:p>
          <a:p>
            <a:endParaRPr lang="en-US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371FD6-ECE6-45C4-A534-FC6649ED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9" y="3188189"/>
            <a:ext cx="11250853" cy="12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76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952120"/>
            <a:ext cx="2660073" cy="659535"/>
          </a:xfrm>
        </p:spPr>
        <p:txBody>
          <a:bodyPr/>
          <a:lstStyle/>
          <a:p>
            <a:r>
              <a:rPr lang="en-US" dirty="0"/>
              <a:t>Example 4.13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39636" y="2240587"/>
            <a:ext cx="8062912" cy="659535"/>
          </a:xfrm>
        </p:spPr>
        <p:txBody>
          <a:bodyPr>
            <a:noAutofit/>
          </a:bodyPr>
          <a:lstStyle/>
          <a:p>
            <a:r>
              <a:rPr lang="en-US" sz="2400" dirty="0"/>
              <a:t>Next calculate the percent yield.</a:t>
            </a:r>
          </a:p>
          <a:p>
            <a:endParaRPr lang="en-US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12" y="797442"/>
            <a:ext cx="1226434" cy="833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5E346D-D9FB-475E-89F2-6F6CC721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4" y="3279054"/>
            <a:ext cx="11652283" cy="24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766" y="624794"/>
            <a:ext cx="2448314" cy="659535"/>
          </a:xfrm>
        </p:spPr>
        <p:txBody>
          <a:bodyPr/>
          <a:lstStyle/>
          <a:p>
            <a:r>
              <a:rPr lang="en-US" dirty="0"/>
              <a:t>Figure 4.3</a:t>
            </a:r>
          </a:p>
        </p:txBody>
      </p:sp>
      <p:pic>
        <p:nvPicPr>
          <p:cNvPr id="2" name="Picture Placeholder 1" descr="CNX_Chem_04_01_rxn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1045711" y="1111043"/>
            <a:ext cx="9827020" cy="426586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7043" y="5627370"/>
            <a:ext cx="10950048" cy="8335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Regardless</a:t>
            </a:r>
            <a:r>
              <a:rPr lang="ka-G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of the absolute number of </a:t>
            </a:r>
            <a:r>
              <a:rPr lang="en-US" dirty="0" smtClean="0"/>
              <a:t>molecules</a:t>
            </a:r>
            <a:r>
              <a:rPr lang="ka-GE" dirty="0" smtClean="0"/>
              <a:t>,</a:t>
            </a:r>
            <a:r>
              <a:rPr lang="en-US" dirty="0" smtClean="0"/>
              <a:t> involved </a:t>
            </a:r>
            <a:r>
              <a:rPr lang="en-US" dirty="0"/>
              <a:t>the ratios between numbers of molecules, are the </a:t>
            </a:r>
            <a:r>
              <a:rPr lang="en-US" dirty="0" smtClean="0"/>
              <a:t>same</a:t>
            </a:r>
            <a:r>
              <a:rPr lang="ka-G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as that given in the chemical equation</a:t>
            </a:r>
            <a:r>
              <a:rPr lang="en-US" dirty="0" smtClean="0"/>
              <a:t>.</a:t>
            </a:r>
            <a:r>
              <a:rPr lang="ka-GE" dirty="0" smtClean="0"/>
              <a:t> (</a:t>
            </a:r>
            <a:r>
              <a:rPr lang="en-US" dirty="0"/>
              <a:t>space-filling molecular </a:t>
            </a:r>
            <a:r>
              <a:rPr lang="en-US" dirty="0" smtClean="0"/>
              <a:t>models</a:t>
            </a:r>
            <a:r>
              <a:rPr lang="ka-GE" dirty="0" smtClean="0"/>
              <a:t>)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776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768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33" y="498198"/>
            <a:ext cx="5559188" cy="659535"/>
          </a:xfrm>
        </p:spPr>
        <p:txBody>
          <a:bodyPr/>
          <a:lstStyle/>
          <a:p>
            <a:r>
              <a:rPr lang="en-US" b="1" dirty="0"/>
              <a:t>How Sciences Interconnect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308" y="1501253"/>
            <a:ext cx="11682484" cy="48586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Green Chemistry and Atom </a:t>
            </a:r>
            <a:r>
              <a:rPr lang="en-US" sz="2800" b="1" dirty="0" smtClean="0">
                <a:solidFill>
                  <a:srgbClr val="002060"/>
                </a:solidFill>
              </a:rPr>
              <a:t>Economy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The purposeful design of chemical products and </a:t>
            </a:r>
            <a:r>
              <a:rPr lang="en-US" sz="2800" dirty="0" smtClean="0"/>
              <a:t>processes, </a:t>
            </a:r>
            <a:r>
              <a:rPr lang="en-US" sz="2800" dirty="0"/>
              <a:t>that minimize the use of </a:t>
            </a:r>
            <a:r>
              <a:rPr lang="en-US" sz="2800" dirty="0" smtClean="0"/>
              <a:t>environmentally hazardous substances, </a:t>
            </a:r>
            <a:r>
              <a:rPr lang="en-US" sz="2800" dirty="0"/>
              <a:t>and the generation of </a:t>
            </a:r>
            <a:r>
              <a:rPr lang="en-US" sz="2800" dirty="0" smtClean="0"/>
              <a:t>waste, </a:t>
            </a:r>
            <a:r>
              <a:rPr lang="en-US" sz="2800" dirty="0"/>
              <a:t>is known as </a:t>
            </a:r>
            <a:r>
              <a:rPr lang="en-US" sz="2800" i="1" dirty="0"/>
              <a:t>green chemistry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Green </a:t>
            </a:r>
            <a:r>
              <a:rPr lang="en-US" sz="2800" dirty="0"/>
              <a:t>chemistry is </a:t>
            </a:r>
            <a:r>
              <a:rPr lang="en-US" sz="2800" dirty="0" smtClean="0"/>
              <a:t>a philosophical approach, </a:t>
            </a:r>
            <a:r>
              <a:rPr lang="en-US" sz="2800" dirty="0"/>
              <a:t>that is being applied to many areas of science and technology, and its practice </a:t>
            </a:r>
            <a:r>
              <a:rPr lang="en-US" sz="2800" dirty="0" smtClean="0"/>
              <a:t>is summarized </a:t>
            </a:r>
            <a:r>
              <a:rPr lang="en-US" sz="2800" dirty="0"/>
              <a:t>by </a:t>
            </a:r>
            <a:r>
              <a:rPr lang="en-US" sz="2800" dirty="0" smtClean="0"/>
              <a:t>guidelines, </a:t>
            </a:r>
            <a:r>
              <a:rPr lang="en-US" sz="2800" dirty="0"/>
              <a:t>known as the “Twelve Principles of Green Chemistry</a:t>
            </a:r>
            <a:r>
              <a:rPr lang="en-US" sz="2800" dirty="0" smtClean="0"/>
              <a:t>”.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One </a:t>
            </a:r>
            <a:r>
              <a:rPr lang="en-US" sz="2800" dirty="0"/>
              <a:t>of the 12 </a:t>
            </a:r>
            <a:r>
              <a:rPr lang="en-US" sz="2800" dirty="0" smtClean="0"/>
              <a:t>principles, </a:t>
            </a:r>
            <a:r>
              <a:rPr lang="en-US" sz="2800" dirty="0"/>
              <a:t>is aimed specifically at </a:t>
            </a:r>
            <a:r>
              <a:rPr lang="en-US" sz="2800" dirty="0" smtClean="0"/>
              <a:t>maximizing the </a:t>
            </a:r>
            <a:r>
              <a:rPr lang="en-US" sz="2800" dirty="0"/>
              <a:t>efficiency of </a:t>
            </a:r>
            <a:r>
              <a:rPr lang="en-US" sz="2800" dirty="0" smtClean="0"/>
              <a:t>processes, </a:t>
            </a:r>
            <a:r>
              <a:rPr lang="en-US" sz="2800" dirty="0"/>
              <a:t>for synthesizing chemical products.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74" y="498198"/>
            <a:ext cx="1184849" cy="8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74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70" y="394999"/>
            <a:ext cx="5572836" cy="659535"/>
          </a:xfrm>
        </p:spPr>
        <p:txBody>
          <a:bodyPr/>
          <a:lstStyle/>
          <a:p>
            <a:r>
              <a:rPr lang="en-US" b="1" dirty="0"/>
              <a:t>How Sciences Interconnect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6478" y="1131140"/>
            <a:ext cx="11737074" cy="552501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i="1" dirty="0"/>
              <a:t>atom economy </a:t>
            </a:r>
            <a:r>
              <a:rPr lang="en-US" sz="2400" dirty="0"/>
              <a:t>of a </a:t>
            </a:r>
            <a:r>
              <a:rPr lang="en-US" sz="2400" dirty="0" smtClean="0"/>
              <a:t>process, </a:t>
            </a:r>
            <a:r>
              <a:rPr lang="en-US" sz="2400" dirty="0"/>
              <a:t>is a measure of this efficiency, defined as the percentage by mass of the final product of a synthesis relative to the masses of </a:t>
            </a:r>
            <a:r>
              <a:rPr lang="en-US" sz="2400" i="1" dirty="0"/>
              <a:t>all </a:t>
            </a:r>
            <a:r>
              <a:rPr lang="en-US" sz="2400" dirty="0"/>
              <a:t>the reactants used</a:t>
            </a:r>
            <a:r>
              <a:rPr lang="en-US" sz="2400" dirty="0" smtClean="0"/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Though </a:t>
            </a:r>
            <a:r>
              <a:rPr lang="en-US" sz="2400" dirty="0"/>
              <a:t>the definition of atom </a:t>
            </a:r>
            <a:r>
              <a:rPr lang="en-US" sz="2400" dirty="0" smtClean="0"/>
              <a:t>economy, </a:t>
            </a:r>
            <a:r>
              <a:rPr lang="en-US" sz="2400" dirty="0"/>
              <a:t>at first glance appears very similar to </a:t>
            </a:r>
            <a:r>
              <a:rPr lang="en-US" sz="2400" dirty="0" smtClean="0"/>
              <a:t>that, </a:t>
            </a:r>
            <a:r>
              <a:rPr lang="en-US" sz="2400" dirty="0"/>
              <a:t>for percent yield, </a:t>
            </a:r>
            <a:r>
              <a:rPr lang="en-US" sz="2400" dirty="0" smtClean="0"/>
              <a:t>be aware, </a:t>
            </a:r>
            <a:r>
              <a:rPr lang="en-US" sz="2400" dirty="0"/>
              <a:t>that this property represents a difference in the </a:t>
            </a:r>
            <a:r>
              <a:rPr lang="en-US" sz="2400" i="1" dirty="0"/>
              <a:t>theoretical </a:t>
            </a:r>
            <a:r>
              <a:rPr lang="en-US" sz="2400" dirty="0"/>
              <a:t>efficiencies of </a:t>
            </a:r>
            <a:r>
              <a:rPr lang="en-US" sz="2400" i="1" dirty="0"/>
              <a:t>different </a:t>
            </a:r>
            <a:r>
              <a:rPr lang="en-US" sz="2400" dirty="0"/>
              <a:t>chemical processes.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percent yield of a given chemical process, on the other hand, evaluates the efficiency of a </a:t>
            </a:r>
            <a:r>
              <a:rPr lang="en-US" sz="2400" dirty="0" smtClean="0"/>
              <a:t>process, by comparing </a:t>
            </a:r>
            <a:r>
              <a:rPr lang="en-US" sz="2400" dirty="0"/>
              <a:t>the yield of product actually </a:t>
            </a:r>
            <a:r>
              <a:rPr lang="en-US" sz="2400" dirty="0" smtClean="0"/>
              <a:t>obtained, </a:t>
            </a:r>
            <a:r>
              <a:rPr lang="en-US" sz="2400" dirty="0"/>
              <a:t>to the maximum yield predicted by stoichiometry.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23" y="498198"/>
            <a:ext cx="1077600" cy="73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44" y="2424021"/>
            <a:ext cx="6224037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09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778032"/>
            <a:ext cx="5709313" cy="659535"/>
          </a:xfrm>
        </p:spPr>
        <p:txBody>
          <a:bodyPr/>
          <a:lstStyle/>
          <a:p>
            <a:r>
              <a:rPr lang="en-US" b="1" dirty="0"/>
              <a:t>How Sciences Interconnect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0108" y="2006331"/>
            <a:ext cx="11289349" cy="388950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synthesis of the common nonprescription pain medication, ibuprofen, nicely illustrates the success of </a:t>
            </a:r>
            <a:r>
              <a:rPr lang="en-US" sz="2400" dirty="0" smtClean="0"/>
              <a:t>a green </a:t>
            </a:r>
            <a:r>
              <a:rPr lang="en-US" sz="2400" dirty="0"/>
              <a:t>chemistry approach 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First </a:t>
            </a:r>
            <a:r>
              <a:rPr lang="en-US" sz="2400" dirty="0"/>
              <a:t>marketed in the early 1960s, ibuprofen was produced </a:t>
            </a:r>
            <a:r>
              <a:rPr lang="en-US" sz="2400" dirty="0" smtClean="0"/>
              <a:t>using a </a:t>
            </a:r>
            <a:r>
              <a:rPr lang="en-US" sz="2400" dirty="0"/>
              <a:t>six-step </a:t>
            </a:r>
            <a:r>
              <a:rPr lang="en-US" sz="2400" dirty="0" smtClean="0"/>
              <a:t>synthesis, </a:t>
            </a:r>
            <a:r>
              <a:rPr lang="en-US" sz="2400" dirty="0"/>
              <a:t>that required 514 g of reactants to </a:t>
            </a:r>
            <a:r>
              <a:rPr lang="en-US" sz="2400" dirty="0" smtClean="0"/>
              <a:t>generate </a:t>
            </a:r>
            <a:r>
              <a:rPr lang="en-US" sz="2400" dirty="0"/>
              <a:t>each mole (206 g) of ibuprofen, an </a:t>
            </a:r>
            <a:r>
              <a:rPr lang="en-US" sz="2400" dirty="0" smtClean="0"/>
              <a:t>atom economy </a:t>
            </a:r>
            <a:r>
              <a:rPr lang="en-US" sz="2400" dirty="0"/>
              <a:t>of 40</a:t>
            </a:r>
            <a:r>
              <a:rPr lang="en-US" sz="2400" dirty="0" smtClean="0"/>
              <a:t>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the 1990s, an alternative process was developed by the BHC Company (now </a:t>
            </a:r>
            <a:r>
              <a:rPr lang="en-US" sz="2400" dirty="0" smtClean="0"/>
              <a:t>BASF Corporation</a:t>
            </a:r>
            <a:r>
              <a:rPr lang="en-US" sz="2400" dirty="0"/>
              <a:t>) that </a:t>
            </a:r>
            <a:r>
              <a:rPr lang="en-US" sz="2400" dirty="0" smtClean="0"/>
              <a:t>requires </a:t>
            </a:r>
            <a:r>
              <a:rPr lang="en-US" sz="2400" dirty="0"/>
              <a:t>only three </a:t>
            </a:r>
            <a:r>
              <a:rPr lang="en-US" sz="2400" dirty="0" smtClean="0"/>
              <a:t>steps, </a:t>
            </a:r>
            <a:r>
              <a:rPr lang="en-US" sz="2400" dirty="0"/>
              <a:t>and has an atom economy of ~80%, nearly </a:t>
            </a:r>
            <a:r>
              <a:rPr lang="en-US" sz="2400" dirty="0" smtClean="0"/>
              <a:t>twice, </a:t>
            </a:r>
            <a:r>
              <a:rPr lang="en-US" sz="2400" dirty="0"/>
              <a:t>that of the </a:t>
            </a:r>
            <a:r>
              <a:rPr lang="en-US" sz="2400" dirty="0" smtClean="0"/>
              <a:t>original process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39" y="741583"/>
            <a:ext cx="1077600" cy="7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82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8654" y="900862"/>
            <a:ext cx="2216727" cy="659535"/>
          </a:xfrm>
        </p:spPr>
        <p:txBody>
          <a:bodyPr/>
          <a:lstStyle/>
          <a:p>
            <a:r>
              <a:rPr lang="en-US" dirty="0"/>
              <a:t>Figure 4.14</a:t>
            </a:r>
          </a:p>
        </p:txBody>
      </p:sp>
      <p:pic>
        <p:nvPicPr>
          <p:cNvPr id="2" name="Picture Placeholder 1" descr="CNX_Chem_04_04_GreenChe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36" r="-51936"/>
          <a:stretch>
            <a:fillRect/>
          </a:stretch>
        </p:blipFill>
        <p:spPr>
          <a:xfrm>
            <a:off x="1030434" y="215636"/>
            <a:ext cx="10682487" cy="463721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18364" y="4847099"/>
            <a:ext cx="11764370" cy="1968487"/>
          </a:xfrm>
        </p:spPr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2400" dirty="0"/>
              <a:t>Ibuprofen is a popular nonprescription pain </a:t>
            </a:r>
            <a:r>
              <a:rPr lang="en-US" sz="2400" dirty="0" smtClean="0"/>
              <a:t>medication, </a:t>
            </a:r>
            <a:r>
              <a:rPr lang="en-US" sz="2400" dirty="0"/>
              <a:t>commonly sold as 200 mg tablets.</a:t>
            </a:r>
          </a:p>
          <a:p>
            <a:pPr marL="342900" indent="-342900">
              <a:buFontTx/>
              <a:buAutoNum type="alphaLcParenBoth"/>
            </a:pPr>
            <a:r>
              <a:rPr lang="en-US" sz="2400" dirty="0"/>
              <a:t>The BHC process for synthesizing ibuprofen requires only three steps and exhibits an impressive atom economy. (credit a: modification of work by Derrick Coetzee)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87" y="70558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512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122"/>
            <a:ext cx="7251509" cy="65953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4.5 quantitative chemical analysis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8348" y="2620371"/>
            <a:ext cx="10750549" cy="3057098"/>
          </a:xfrm>
        </p:spPr>
        <p:txBody>
          <a:bodyPr>
            <a:normAutofit/>
          </a:bodyPr>
          <a:lstStyle/>
          <a:p>
            <a:r>
              <a:rPr lang="en-US" sz="2800" dirty="0"/>
              <a:t>By the end of this section, you will be able to:</a:t>
            </a:r>
          </a:p>
          <a:p>
            <a:r>
              <a:rPr lang="en-US" sz="2800" dirty="0"/>
              <a:t>• Describe the fundamental aspects of titrations and gravimetric analysis.</a:t>
            </a:r>
          </a:p>
          <a:p>
            <a:r>
              <a:rPr lang="en-US" sz="2800" dirty="0"/>
              <a:t>• Perform stoichiometric calculations using typical titration and gravimetric data.</a:t>
            </a:r>
            <a:endParaRPr lang="en-US" sz="2800" dirty="0"/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63" y="48406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693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094"/>
            <a:ext cx="5504597" cy="659535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quantitative chemical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828800"/>
            <a:ext cx="10750549" cy="369854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the 18th century, the strength (actually the concentration) of vinegar samples was determined by noting the </a:t>
            </a:r>
            <a:r>
              <a:rPr lang="en-US" sz="2400" dirty="0" smtClean="0"/>
              <a:t>amount</a:t>
            </a:r>
            <a:r>
              <a:rPr lang="ru-RU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potassium carbonate, K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, which had to be added, a little at a time, before bubbling ceased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greater </a:t>
            </a:r>
            <a:r>
              <a:rPr lang="en-US" sz="2400" dirty="0" smtClean="0"/>
              <a:t>the</a:t>
            </a:r>
            <a:r>
              <a:rPr lang="ru-RU" sz="2400" dirty="0" smtClean="0"/>
              <a:t> </a:t>
            </a:r>
            <a:r>
              <a:rPr lang="en-US" sz="2400" dirty="0" smtClean="0"/>
              <a:t>weight </a:t>
            </a:r>
            <a:r>
              <a:rPr lang="en-US" sz="2400" dirty="0"/>
              <a:t>of potassium carbonate added to reach the point where the bubbling ended, the more concentrated the vinegar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We now know that the effervescence that occurred during this process was due to reaction with acetic acid, CH</a:t>
            </a:r>
            <a:r>
              <a:rPr lang="en-US" sz="2400" baseline="-25000" dirty="0"/>
              <a:t>3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compound primarily responsible for the odor and taste of vinegar.</a:t>
            </a:r>
            <a:endParaRPr lang="en-US" sz="2400" dirty="0"/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084" y="476811"/>
            <a:ext cx="1109065" cy="7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66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6036"/>
            <a:ext cx="7721600" cy="828282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quantitative chemical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09110" cy="4373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Acetic acid reacts with potassium </a:t>
            </a:r>
            <a:r>
              <a:rPr lang="en-US" sz="2800" dirty="0" smtClean="0"/>
              <a:t>carbonate</a:t>
            </a:r>
            <a:r>
              <a:rPr lang="ru-RU" sz="2800" dirty="0" smtClean="0"/>
              <a:t> </a:t>
            </a:r>
            <a:r>
              <a:rPr lang="en-US" sz="2800" dirty="0" smtClean="0"/>
              <a:t>according </a:t>
            </a:r>
            <a:r>
              <a:rPr lang="en-US" sz="2800" dirty="0"/>
              <a:t>to the following equation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ctr"/>
            <a:r>
              <a:rPr lang="pl-PL" sz="2800" dirty="0" smtClean="0"/>
              <a:t>2CH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CO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</a:t>
            </a:r>
            <a:r>
              <a:rPr lang="pl-PL" sz="2800" dirty="0"/>
              <a:t>H(</a:t>
            </a:r>
            <a:r>
              <a:rPr lang="pl-PL" sz="2800" i="1" dirty="0"/>
              <a:t>aq</a:t>
            </a:r>
            <a:r>
              <a:rPr lang="pl-PL" sz="2800" dirty="0"/>
              <a:t>) + </a:t>
            </a:r>
            <a:r>
              <a:rPr lang="pl-PL" sz="2800" dirty="0" smtClean="0"/>
              <a:t>K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CO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(</a:t>
            </a:r>
            <a:r>
              <a:rPr lang="pl-PL" sz="2800" i="1" dirty="0" smtClean="0"/>
              <a:t>s</a:t>
            </a:r>
            <a:r>
              <a:rPr lang="pl-PL" sz="2800" dirty="0"/>
              <a:t>) ⟶ </a:t>
            </a:r>
            <a:r>
              <a:rPr lang="pl-PL" sz="2800" dirty="0" smtClean="0"/>
              <a:t>2CH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CO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</a:t>
            </a:r>
            <a:r>
              <a:rPr lang="pl-PL" sz="2800" dirty="0"/>
              <a:t>K(</a:t>
            </a:r>
            <a:r>
              <a:rPr lang="pl-PL" sz="2800" i="1" dirty="0"/>
              <a:t>aq</a:t>
            </a:r>
            <a:r>
              <a:rPr lang="pl-PL" sz="2800" dirty="0"/>
              <a:t>) + CO</a:t>
            </a:r>
            <a:r>
              <a:rPr lang="pl-PL" sz="2800" baseline="-25000" dirty="0"/>
              <a:t>2</a:t>
            </a:r>
            <a:r>
              <a:rPr lang="pl-PL" sz="2800" dirty="0"/>
              <a:t>(</a:t>
            </a:r>
            <a:r>
              <a:rPr lang="pl-PL" sz="2800" i="1" dirty="0"/>
              <a:t>g</a:t>
            </a:r>
            <a:r>
              <a:rPr lang="pl-PL" sz="2800" dirty="0"/>
              <a:t>) + </a:t>
            </a:r>
            <a:r>
              <a:rPr lang="pl-PL" sz="2800" dirty="0" smtClean="0"/>
              <a:t>H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O(</a:t>
            </a:r>
            <a:r>
              <a:rPr lang="pl-PL" sz="2800" i="1" dirty="0" smtClean="0"/>
              <a:t>l</a:t>
            </a:r>
            <a:r>
              <a:rPr lang="pl-PL" sz="2800" dirty="0"/>
              <a:t>)</a:t>
            </a:r>
          </a:p>
          <a:p>
            <a:endParaRPr lang="ru-RU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bubbling was due to the production of CO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  <a:endParaRPr lang="ru-RU" sz="28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084" y="476811"/>
            <a:ext cx="1109065" cy="7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306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8990"/>
            <a:ext cx="5654722" cy="555327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quantitative chemical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2977"/>
            <a:ext cx="10160000" cy="372015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test of vinegar with potassium carbonate is one type of </a:t>
            </a:r>
            <a:r>
              <a:rPr lang="en-US" sz="2400" b="1" dirty="0"/>
              <a:t>quantitative analysis</a:t>
            </a:r>
            <a:r>
              <a:rPr lang="en-US" sz="2400" dirty="0"/>
              <a:t>—the determination of the </a:t>
            </a:r>
            <a:r>
              <a:rPr lang="en-US" sz="2400" dirty="0" smtClean="0"/>
              <a:t>amount</a:t>
            </a:r>
            <a:r>
              <a:rPr lang="ru-RU" sz="2400" dirty="0" smtClean="0"/>
              <a:t> </a:t>
            </a:r>
            <a:r>
              <a:rPr lang="en-US" sz="2400" dirty="0" smtClean="0"/>
              <a:t>or </a:t>
            </a:r>
            <a:r>
              <a:rPr lang="en-US" sz="2400" dirty="0"/>
              <a:t>concentration of a substance in a </a:t>
            </a:r>
            <a:r>
              <a:rPr lang="en-US" sz="2400" dirty="0" smtClean="0"/>
              <a:t>sample.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the analysis of vinegar, the concentration of the solute (acetic acid</a:t>
            </a:r>
            <a:r>
              <a:rPr lang="en-US" sz="2400" dirty="0" smtClean="0"/>
              <a:t>), was </a:t>
            </a:r>
            <a:r>
              <a:rPr lang="en-US" sz="2400" dirty="0"/>
              <a:t>determined from the amount of </a:t>
            </a:r>
            <a:r>
              <a:rPr lang="en-US" sz="2400" dirty="0" smtClean="0"/>
              <a:t>reactant, </a:t>
            </a:r>
            <a:r>
              <a:rPr lang="en-US" sz="2400" dirty="0"/>
              <a:t>that combined with the solute present in a known volume of the solution.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other types of chemical analyses, the amount of a substance present in a </a:t>
            </a:r>
            <a:r>
              <a:rPr lang="en-US" sz="2400" dirty="0" smtClean="0"/>
              <a:t>sample, is  determined </a:t>
            </a:r>
            <a:r>
              <a:rPr lang="en-US" sz="2400" dirty="0"/>
              <a:t>by measuring </a:t>
            </a:r>
            <a:r>
              <a:rPr lang="en-US" sz="2400" dirty="0" smtClean="0"/>
              <a:t>the amount </a:t>
            </a:r>
            <a:r>
              <a:rPr lang="en-US" sz="2400" dirty="0"/>
              <a:t>of product that results.</a:t>
            </a:r>
            <a:endParaRPr lang="ru-RU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66" y="869744"/>
            <a:ext cx="1109065" cy="7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360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4" y="701034"/>
            <a:ext cx="8341668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4.5 quantitative chemical analysis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23331" y="1796197"/>
            <a:ext cx="7983941" cy="641445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cs typeface="MS PGothic" pitchFamily="34" charset="-128"/>
              </a:rPr>
              <a:t>We will discuss two </a:t>
            </a:r>
            <a:r>
              <a:rPr lang="en-US" sz="2400" dirty="0" smtClean="0">
                <a:solidFill>
                  <a:srgbClr val="000000"/>
                </a:solidFill>
                <a:cs typeface="MS PGothic" pitchFamily="34" charset="-128"/>
              </a:rPr>
              <a:t>main </a:t>
            </a:r>
            <a:r>
              <a:rPr lang="en-US" sz="2400" dirty="0">
                <a:solidFill>
                  <a:srgbClr val="000000"/>
                </a:solidFill>
                <a:cs typeface="MS PGothic" pitchFamily="34" charset="-128"/>
              </a:rPr>
              <a:t>types of quantitative analysis</a:t>
            </a:r>
            <a:r>
              <a:rPr lang="en-US" sz="2400" dirty="0" smtClean="0">
                <a:solidFill>
                  <a:srgbClr val="000000"/>
                </a:solidFill>
                <a:cs typeface="MS PGothic" pitchFamily="34" charset="-128"/>
              </a:rPr>
              <a:t>:</a:t>
            </a:r>
          </a:p>
          <a:p>
            <a:pPr>
              <a:buClrTx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MS PGothic" pitchFamily="34" charset="-128"/>
            </a:endParaRP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434057"/>
            <a:ext cx="1226434" cy="833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7550" y="3024805"/>
            <a:ext cx="5558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cs typeface="MS PGothic" pitchFamily="34" charset="-128"/>
              </a:rPr>
              <a:t>1) </a:t>
            </a:r>
            <a:r>
              <a:rPr lang="en-US" sz="2400" dirty="0">
                <a:solidFill>
                  <a:srgbClr val="000000"/>
                </a:solidFill>
                <a:cs typeface="MS PGothic" pitchFamily="34" charset="-128"/>
              </a:rPr>
              <a:t>Titration</a:t>
            </a:r>
          </a:p>
          <a:p>
            <a:endParaRPr lang="en-US" sz="2400" dirty="0">
              <a:solidFill>
                <a:srgbClr val="000000"/>
              </a:solidFill>
              <a:cs typeface="MS PGothic" pitchFamily="34" charset="-128"/>
            </a:endParaRPr>
          </a:p>
          <a:p>
            <a:r>
              <a:rPr lang="en-US" sz="2400" b="1" dirty="0">
                <a:solidFill>
                  <a:srgbClr val="000000"/>
                </a:solidFill>
                <a:cs typeface="MS PGothic" pitchFamily="34" charset="-128"/>
              </a:rPr>
              <a:t>2) </a:t>
            </a:r>
            <a:r>
              <a:rPr lang="en-US" sz="2400" dirty="0">
                <a:solidFill>
                  <a:srgbClr val="000000"/>
                </a:solidFill>
                <a:cs typeface="MS PGothic" pitchFamily="34" charset="-128"/>
              </a:rPr>
              <a:t>Gravimetric Analysis</a:t>
            </a:r>
          </a:p>
          <a:p>
            <a:endParaRPr lang="en-US" sz="2400" dirty="0">
              <a:solidFill>
                <a:srgbClr val="000000"/>
              </a:solidFill>
              <a:cs typeface="MS PGothic" pitchFamily="34" charset="-128"/>
            </a:endParaRPr>
          </a:p>
          <a:p>
            <a:r>
              <a:rPr lang="en-US" sz="2400" dirty="0">
                <a:solidFill>
                  <a:srgbClr val="000000"/>
                </a:solidFill>
                <a:cs typeface="MS PGothic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356692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7104"/>
            <a:ext cx="6446293" cy="6372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quantitative chemical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0" y="2093795"/>
            <a:ext cx="10769600" cy="437356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 described approach to measuring vinegar </a:t>
            </a:r>
            <a:r>
              <a:rPr lang="en-US" sz="2800" dirty="0" smtClean="0"/>
              <a:t>strength, </a:t>
            </a:r>
            <a:r>
              <a:rPr lang="en-US" sz="2800" dirty="0"/>
              <a:t>was an early version of the </a:t>
            </a:r>
            <a:r>
              <a:rPr lang="en-US" sz="2800" b="1" i="1" dirty="0">
                <a:solidFill>
                  <a:srgbClr val="FF0000"/>
                </a:solidFill>
              </a:rPr>
              <a:t>analytical </a:t>
            </a:r>
            <a:r>
              <a:rPr lang="en-US" sz="2800" b="1" i="1" dirty="0" smtClean="0">
                <a:solidFill>
                  <a:srgbClr val="FF0000"/>
                </a:solidFill>
              </a:rPr>
              <a:t>technique, </a:t>
            </a:r>
            <a:r>
              <a:rPr lang="en-US" sz="2800" dirty="0"/>
              <a:t>known </a:t>
            </a:r>
            <a:r>
              <a:rPr lang="en-US" sz="2800" dirty="0" smtClean="0"/>
              <a:t>as </a:t>
            </a:r>
            <a:r>
              <a:rPr lang="en-US" sz="2800" b="1" dirty="0" smtClean="0"/>
              <a:t>titration </a:t>
            </a:r>
            <a:r>
              <a:rPr lang="en-US" sz="2800" b="1" dirty="0"/>
              <a:t>analysis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typical titration analysis involves the use of a </a:t>
            </a:r>
            <a:r>
              <a:rPr lang="en-US" sz="2800" b="1" dirty="0" err="1" smtClean="0"/>
              <a:t>buret</a:t>
            </a:r>
            <a:r>
              <a:rPr lang="en-US" sz="2800" b="1" dirty="0" smtClean="0"/>
              <a:t>, </a:t>
            </a:r>
            <a:r>
              <a:rPr lang="en-US" sz="2800" dirty="0" smtClean="0"/>
              <a:t>to </a:t>
            </a:r>
            <a:r>
              <a:rPr lang="en-US" sz="2800" dirty="0"/>
              <a:t>make </a:t>
            </a:r>
            <a:r>
              <a:rPr lang="en-US" sz="2800" dirty="0" smtClean="0"/>
              <a:t>incremental additions </a:t>
            </a:r>
            <a:r>
              <a:rPr lang="en-US" sz="2800" dirty="0"/>
              <a:t>of a </a:t>
            </a:r>
            <a:r>
              <a:rPr lang="en-US" sz="2800" dirty="0" smtClean="0"/>
              <a:t>solution, </a:t>
            </a:r>
            <a:r>
              <a:rPr lang="en-US" sz="2800" dirty="0"/>
              <a:t>containing a known concentration of some substance (the </a:t>
            </a:r>
            <a:r>
              <a:rPr lang="en-US" sz="2800" b="1" dirty="0"/>
              <a:t>titrant</a:t>
            </a:r>
            <a:r>
              <a:rPr lang="en-US" sz="2800" dirty="0" smtClean="0"/>
              <a:t>), </a:t>
            </a:r>
            <a:r>
              <a:rPr lang="en-US" sz="2800" dirty="0"/>
              <a:t>to a sample </a:t>
            </a:r>
            <a:r>
              <a:rPr lang="en-US" sz="2800" dirty="0" smtClean="0"/>
              <a:t>solution, containing </a:t>
            </a:r>
            <a:r>
              <a:rPr lang="en-US" sz="2800" dirty="0"/>
              <a:t>the </a:t>
            </a:r>
            <a:r>
              <a:rPr lang="en-US" sz="2800" dirty="0" smtClean="0"/>
              <a:t>substance, </a:t>
            </a:r>
            <a:r>
              <a:rPr lang="en-US" sz="2800" dirty="0"/>
              <a:t>whose concentration is to be measured (the </a:t>
            </a:r>
            <a:r>
              <a:rPr lang="en-US" sz="2800" b="1" dirty="0" err="1"/>
              <a:t>analyte</a:t>
            </a:r>
            <a:r>
              <a:rPr lang="en-US" sz="2800" dirty="0"/>
              <a:t>).</a:t>
            </a:r>
            <a:endParaRPr lang="en-US" sz="28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88" y="67548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35181" y="1224347"/>
            <a:ext cx="4689764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68927" y="2110937"/>
            <a:ext cx="10432473" cy="3734468"/>
          </a:xfrm>
        </p:spPr>
        <p:txBody>
          <a:bodyPr>
            <a:normAutofit/>
          </a:bodyPr>
          <a:lstStyle/>
          <a:p>
            <a:pPr marL="60325" lvl="1" indent="214313" algn="just">
              <a:buClrTx/>
              <a:buFont typeface="Arial"/>
              <a:buChar char="•"/>
            </a:pPr>
            <a:r>
              <a:rPr lang="en-US" sz="2400" dirty="0"/>
              <a:t>Equal numbers of atoms for each element</a:t>
            </a:r>
            <a:r>
              <a:rPr lang="ka-GE" sz="2400" dirty="0"/>
              <a:t>,</a:t>
            </a:r>
            <a:r>
              <a:rPr lang="en-US" sz="2400" dirty="0"/>
              <a:t> are represented on the reactant and product sides. </a:t>
            </a:r>
            <a:endParaRPr lang="ka-GE" sz="2400" dirty="0"/>
          </a:p>
          <a:p>
            <a:pPr marL="60325" lvl="1" indent="214313" algn="just">
              <a:buClrTx/>
              <a:buFont typeface="Arial"/>
              <a:buChar char="•"/>
            </a:pPr>
            <a:r>
              <a:rPr lang="en-US" sz="2400" dirty="0"/>
              <a:t>This is a requirement the equation</a:t>
            </a:r>
            <a:r>
              <a:rPr lang="ka-GE" sz="2400" dirty="0"/>
              <a:t>,</a:t>
            </a:r>
            <a:r>
              <a:rPr lang="en-US" sz="2400" dirty="0"/>
              <a:t> must </a:t>
            </a:r>
            <a:r>
              <a:rPr lang="en-US" sz="2400" dirty="0" smtClean="0"/>
              <a:t>satisfy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to be consistent with the law of conservation of matter. </a:t>
            </a:r>
          </a:p>
          <a:p>
            <a:pPr marL="60325" lvl="1" indent="214313" algn="just">
              <a:buClrTx/>
              <a:buFont typeface="Arial"/>
              <a:buChar char="•"/>
            </a:pPr>
            <a:r>
              <a:rPr lang="en-US" sz="2400" dirty="0"/>
              <a:t>It may be confirmed</a:t>
            </a:r>
            <a:r>
              <a:rPr lang="ka-GE" sz="2400" dirty="0"/>
              <a:t>,</a:t>
            </a:r>
            <a:r>
              <a:rPr lang="en-US" sz="2400" dirty="0"/>
              <a:t> by simply summing the numbers of </a:t>
            </a:r>
            <a:r>
              <a:rPr lang="en-US" sz="2400" dirty="0" smtClean="0"/>
              <a:t>atoms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on either side of the arrow</a:t>
            </a:r>
            <a:r>
              <a:rPr lang="ka-GE" sz="2400" dirty="0"/>
              <a:t>,</a:t>
            </a:r>
            <a:r>
              <a:rPr lang="en-US" sz="2400" dirty="0"/>
              <a:t> and comparing these sums</a:t>
            </a:r>
            <a:r>
              <a:rPr lang="ka-GE" sz="2400" dirty="0"/>
              <a:t>,</a:t>
            </a:r>
            <a:r>
              <a:rPr lang="en-US" sz="2400" dirty="0"/>
              <a:t> to ensure</a:t>
            </a:r>
            <a:r>
              <a:rPr lang="ka-GE" sz="2400" dirty="0"/>
              <a:t>,</a:t>
            </a:r>
            <a:r>
              <a:rPr lang="en-US" sz="2400" dirty="0"/>
              <a:t> they are equal.</a:t>
            </a:r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The number of atoms for a given element</a:t>
            </a:r>
            <a:r>
              <a:rPr lang="ka-GE" sz="2400" dirty="0"/>
              <a:t>,</a:t>
            </a:r>
            <a:r>
              <a:rPr lang="en-US" sz="2400" dirty="0"/>
              <a:t> is calculated by multiplying the coefficient of any formula</a:t>
            </a:r>
            <a:r>
              <a:rPr lang="ka-GE" sz="2400" dirty="0"/>
              <a:t>,</a:t>
            </a:r>
            <a:r>
              <a:rPr lang="en-US" sz="2400" dirty="0"/>
              <a:t> containing that element</a:t>
            </a:r>
            <a:r>
              <a:rPr lang="ka-GE" sz="2400" dirty="0"/>
              <a:t>,</a:t>
            </a:r>
            <a:r>
              <a:rPr lang="en-US" sz="2400" dirty="0"/>
              <a:t> by the element’s subscript in the formula.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48" y="1061551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1307" y="536194"/>
            <a:ext cx="2401395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titration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41446" y="887472"/>
            <a:ext cx="10904560" cy="5923308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>
                <a:cs typeface="MS PGothic" pitchFamily="34" charset="-128"/>
              </a:rPr>
              <a:t> Titrations involve two solutions:</a:t>
            </a:r>
          </a:p>
          <a:p>
            <a:pPr>
              <a:buClrTx/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  <a:p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Measuring the volume of </a:t>
            </a:r>
            <a:r>
              <a:rPr lang="en-US" sz="2400" dirty="0" err="1"/>
              <a:t>titrant</a:t>
            </a:r>
            <a:r>
              <a:rPr lang="en-US" sz="2400" dirty="0"/>
              <a:t> solution required for complete reaction with the </a:t>
            </a:r>
            <a:r>
              <a:rPr lang="en-US" sz="2400" dirty="0" err="1"/>
              <a:t>analyte</a:t>
            </a:r>
            <a:r>
              <a:rPr lang="en-US" sz="2400" dirty="0"/>
              <a:t> (the </a:t>
            </a:r>
            <a:r>
              <a:rPr lang="en-US" sz="2400" b="1" i="1" dirty="0">
                <a:solidFill>
                  <a:srgbClr val="000090"/>
                </a:solidFill>
              </a:rPr>
              <a:t>equivalence point </a:t>
            </a:r>
            <a:r>
              <a:rPr lang="en-US" sz="2400" dirty="0"/>
              <a:t>of the titration) allows calculation of the </a:t>
            </a:r>
            <a:r>
              <a:rPr lang="en-US" sz="2400" dirty="0" err="1"/>
              <a:t>analyte</a:t>
            </a:r>
            <a:r>
              <a:rPr lang="en-US" sz="2400" dirty="0"/>
              <a:t> concentration.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2005" y="1974841"/>
            <a:ext cx="8241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/>
            <a:r>
              <a:rPr lang="en-US" sz="2400" b="1" i="1" dirty="0">
                <a:solidFill>
                  <a:srgbClr val="000090"/>
                </a:solidFill>
                <a:cs typeface="MS PGothic" pitchFamily="34" charset="-128"/>
              </a:rPr>
              <a:t>1) </a:t>
            </a:r>
            <a:r>
              <a:rPr lang="en-US" sz="2400" b="1" i="1" dirty="0" err="1">
                <a:solidFill>
                  <a:srgbClr val="000090"/>
                </a:solidFill>
                <a:cs typeface="MS PGothic" pitchFamily="34" charset="-128"/>
              </a:rPr>
              <a:t>Titrant</a:t>
            </a:r>
            <a:r>
              <a:rPr lang="en-US" sz="2400" b="1" i="1" dirty="0">
                <a:solidFill>
                  <a:srgbClr val="000090"/>
                </a:solidFill>
                <a:cs typeface="MS PGothic" pitchFamily="34" charset="-128"/>
              </a:rPr>
              <a:t> – </a:t>
            </a:r>
            <a:r>
              <a:rPr lang="en-US" sz="2400" dirty="0">
                <a:cs typeface="MS PGothic" pitchFamily="34" charset="-128"/>
              </a:rPr>
              <a:t>Solution containing a known concentration of one reactant. </a:t>
            </a:r>
          </a:p>
          <a:p>
            <a:pPr marL="273050" lvl="1"/>
            <a:endParaRPr lang="en-US" sz="2400" b="1" dirty="0">
              <a:cs typeface="MS PGothic" pitchFamily="34" charset="-128"/>
            </a:endParaRPr>
          </a:p>
          <a:p>
            <a:pPr marL="273050" lvl="1"/>
            <a:r>
              <a:rPr lang="en-US" sz="2400" b="1" i="1" dirty="0">
                <a:solidFill>
                  <a:srgbClr val="000090"/>
                </a:solidFill>
                <a:cs typeface="MS PGothic" pitchFamily="34" charset="-128"/>
              </a:rPr>
              <a:t>2) </a:t>
            </a:r>
            <a:r>
              <a:rPr lang="en-US" sz="2400" b="1" i="1" dirty="0" err="1">
                <a:solidFill>
                  <a:srgbClr val="000090"/>
                </a:solidFill>
                <a:cs typeface="MS PGothic" pitchFamily="34" charset="-128"/>
              </a:rPr>
              <a:t>Analyte</a:t>
            </a:r>
            <a:r>
              <a:rPr lang="en-US" sz="2400" b="1" i="1" dirty="0">
                <a:solidFill>
                  <a:srgbClr val="000090"/>
                </a:solidFill>
                <a:cs typeface="MS PGothic" pitchFamily="34" charset="-128"/>
              </a:rPr>
              <a:t> – </a:t>
            </a:r>
            <a:r>
              <a:rPr lang="en-US" sz="2400" dirty="0">
                <a:cs typeface="MS PGothic" pitchFamily="34" charset="-128"/>
              </a:rPr>
              <a:t>Solution containing a reactant of unknown amount or concentration. </a:t>
            </a:r>
          </a:p>
        </p:txBody>
      </p:sp>
    </p:spTree>
    <p:extLst>
      <p:ext uri="{BB962C8B-B14F-4D97-AF65-F5344CB8AC3E}">
        <p14:creationId xmlns:p14="http://schemas.microsoft.com/office/powerpoint/2010/main" val="298126397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557" y="1061551"/>
            <a:ext cx="2401395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titration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18866" y="1787305"/>
            <a:ext cx="11273050" cy="4093961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000090"/>
                </a:solidFill>
              </a:rPr>
              <a:t>Indicators</a:t>
            </a:r>
            <a:r>
              <a:rPr lang="en-US" sz="2400" dirty="0"/>
              <a:t> are added to the </a:t>
            </a:r>
            <a:r>
              <a:rPr lang="en-US" sz="2400" dirty="0" err="1"/>
              <a:t>analyte</a:t>
            </a:r>
            <a:r>
              <a:rPr lang="en-US" sz="2400" dirty="0"/>
              <a:t> solution to impart a change in color at or very near the equivalence point of the titration.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 volume of </a:t>
            </a:r>
            <a:r>
              <a:rPr lang="en-US" sz="2400" dirty="0" err="1"/>
              <a:t>titrant</a:t>
            </a:r>
            <a:r>
              <a:rPr lang="en-US" sz="2400" dirty="0"/>
              <a:t> actually measured is called the </a:t>
            </a:r>
            <a:r>
              <a:rPr lang="en-US" sz="2400" b="1" i="1" dirty="0">
                <a:solidFill>
                  <a:srgbClr val="000090"/>
                </a:solidFill>
              </a:rPr>
              <a:t>end point.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 difference between the equivalence and end points should be negligible.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25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4398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4.15</a:t>
            </a:r>
          </a:p>
        </p:txBody>
      </p:sp>
      <p:pic>
        <p:nvPicPr>
          <p:cNvPr id="2" name="Picture Placeholder 1" descr="CNX_Chem_04_05_titra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02" r="-38602"/>
          <a:stretch>
            <a:fillRect/>
          </a:stretch>
        </p:blipFill>
        <p:spPr>
          <a:xfrm>
            <a:off x="1443468" y="1226973"/>
            <a:ext cx="9158345" cy="397559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5202566"/>
            <a:ext cx="11263952" cy="1416598"/>
          </a:xfrm>
        </p:spPr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dirty="0"/>
              <a:t>A student fills a </a:t>
            </a:r>
            <a:r>
              <a:rPr lang="en-US" dirty="0" err="1"/>
              <a:t>buret</a:t>
            </a:r>
            <a:r>
              <a:rPr lang="en-US" dirty="0"/>
              <a:t> in preparation for a titration analysis.</a:t>
            </a:r>
          </a:p>
          <a:p>
            <a:pPr marL="342900" indent="-342900">
              <a:buFontTx/>
              <a:buAutoNum type="alphaLcParenBoth"/>
            </a:pPr>
            <a:r>
              <a:rPr lang="en-US" dirty="0"/>
              <a:t>A typical </a:t>
            </a:r>
            <a:r>
              <a:rPr lang="en-US" dirty="0" err="1"/>
              <a:t>buret</a:t>
            </a:r>
            <a:r>
              <a:rPr lang="en-US" dirty="0"/>
              <a:t> permits volume measurements to the nearest 0.01 </a:t>
            </a:r>
            <a:r>
              <a:rPr lang="en-US" dirty="0" err="1"/>
              <a:t>mL.</a:t>
            </a:r>
            <a:r>
              <a:rPr lang="en-US" dirty="0"/>
              <a:t> (credit a: modification of work by Mark </a:t>
            </a:r>
            <a:r>
              <a:rPr lang="en-US" dirty="0" err="1"/>
              <a:t>Blaser</a:t>
            </a:r>
            <a:r>
              <a:rPr lang="en-US" dirty="0"/>
              <a:t> and Matt Evans; credit b: modification of work by Mark </a:t>
            </a:r>
            <a:r>
              <a:rPr lang="en-US" dirty="0" err="1"/>
              <a:t>Blaser</a:t>
            </a:r>
            <a:r>
              <a:rPr lang="en-US" dirty="0"/>
              <a:t> and Matt Evans)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0705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145793"/>
            <a:ext cx="2583976" cy="659535"/>
          </a:xfrm>
        </p:spPr>
        <p:txBody>
          <a:bodyPr/>
          <a:lstStyle/>
          <a:p>
            <a:r>
              <a:rPr lang="en-US" dirty="0"/>
              <a:t>Example 4.14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1" y="910483"/>
            <a:ext cx="10918209" cy="836430"/>
          </a:xfrm>
        </p:spPr>
        <p:txBody>
          <a:bodyPr>
            <a:noAutofit/>
          </a:bodyPr>
          <a:lstStyle/>
          <a:p>
            <a:r>
              <a:rPr lang="en-US" sz="2400" dirty="0"/>
              <a:t>The end point in a titration of a 50.00-mL sample of aqueous </a:t>
            </a:r>
            <a:r>
              <a:rPr lang="en-US" sz="2400" dirty="0" err="1"/>
              <a:t>HCl</a:t>
            </a:r>
            <a:r>
              <a:rPr lang="en-US" sz="2400" dirty="0"/>
              <a:t> was reached by addition of 35.23 </a:t>
            </a:r>
            <a:r>
              <a:rPr lang="en-US" sz="2400" dirty="0" err="1"/>
              <a:t>mL</a:t>
            </a:r>
            <a:r>
              <a:rPr lang="en-US" sz="2400" dirty="0"/>
              <a:t> of 0.250 M </a:t>
            </a:r>
            <a:r>
              <a:rPr lang="en-US" sz="2400" dirty="0" err="1"/>
              <a:t>NaOH</a:t>
            </a:r>
            <a:r>
              <a:rPr lang="en-US" sz="2400" dirty="0"/>
              <a:t> </a:t>
            </a:r>
            <a:r>
              <a:rPr lang="en-US" sz="2400" dirty="0" err="1"/>
              <a:t>titrant</a:t>
            </a:r>
            <a:r>
              <a:rPr lang="en-US" sz="2400" dirty="0"/>
              <a:t>. The titration reaction is:</a:t>
            </a:r>
          </a:p>
          <a:p>
            <a:pPr algn="ctr"/>
            <a:r>
              <a:rPr lang="en-US" sz="2400" dirty="0" err="1" smtClean="0"/>
              <a:t>HCl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aq</a:t>
            </a:r>
            <a:r>
              <a:rPr lang="en-US" sz="2400" dirty="0"/>
              <a:t>)  +  </a:t>
            </a:r>
            <a:r>
              <a:rPr lang="en-US" sz="2400" dirty="0" err="1"/>
              <a:t>NaOH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 ⟶  </a:t>
            </a:r>
            <a:r>
              <a:rPr lang="en-US" sz="2400" dirty="0" err="1"/>
              <a:t>NaCl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 + 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is the molarity of the </a:t>
            </a:r>
            <a:r>
              <a:rPr lang="en-US" sz="2400" dirty="0" err="1"/>
              <a:t>HCl</a:t>
            </a:r>
            <a:r>
              <a:rPr lang="en-US" sz="2400" dirty="0" smtClean="0"/>
              <a:t>?</a:t>
            </a:r>
            <a:endParaRPr lang="ka-GE" sz="2400" dirty="0" smtClean="0"/>
          </a:p>
          <a:p>
            <a:r>
              <a:rPr lang="en-US" sz="2400" b="1" dirty="0">
                <a:solidFill>
                  <a:srgbClr val="002060"/>
                </a:solidFill>
              </a:rPr>
              <a:t>Solution</a:t>
            </a:r>
          </a:p>
          <a:p>
            <a:pPr algn="just"/>
            <a:r>
              <a:rPr lang="en-US" sz="2400" dirty="0"/>
              <a:t>As for all reaction stoichiometry calculations, the key issue is the relation between the molar amounts </a:t>
            </a:r>
            <a:r>
              <a:rPr lang="en-US" sz="2400" dirty="0" smtClean="0"/>
              <a:t>of</a:t>
            </a:r>
            <a:r>
              <a:rPr lang="ka-GE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chemical species of interest as depicted in the balanced chemical equation. </a:t>
            </a:r>
            <a:endParaRPr lang="ka-GE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approach outlined </a:t>
            </a:r>
            <a:r>
              <a:rPr lang="en-US" sz="2400" dirty="0" smtClean="0"/>
              <a:t>in</a:t>
            </a:r>
            <a:r>
              <a:rPr lang="ka-GE" sz="2400" dirty="0" smtClean="0"/>
              <a:t> </a:t>
            </a:r>
            <a:r>
              <a:rPr lang="en-US" sz="2400" dirty="0" smtClean="0"/>
              <a:t>previous </a:t>
            </a:r>
            <a:r>
              <a:rPr lang="en-US" sz="2400" dirty="0"/>
              <a:t>modules of this chapter is followed, with additional considerations required, since the amounts </a:t>
            </a:r>
            <a:r>
              <a:rPr lang="en-US" sz="2400" dirty="0" smtClean="0"/>
              <a:t>of</a:t>
            </a:r>
            <a:r>
              <a:rPr lang="ka-GE" sz="2400" dirty="0" smtClean="0"/>
              <a:t> </a:t>
            </a:r>
            <a:r>
              <a:rPr lang="en-US" sz="2400" dirty="0" smtClean="0"/>
              <a:t>reactants </a:t>
            </a:r>
            <a:r>
              <a:rPr lang="en-US" sz="2400" dirty="0"/>
              <a:t>provided and requested are expressed as solution concentrations.</a:t>
            </a:r>
          </a:p>
          <a:p>
            <a:pPr algn="just"/>
            <a:r>
              <a:rPr lang="en-US" sz="2400" dirty="0"/>
              <a:t>For this exercise, the calculation will follow the following outlined steps: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24132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50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180" y="203216"/>
            <a:ext cx="2461146" cy="65953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4.14</a:t>
            </a:r>
          </a:p>
        </p:txBody>
      </p:sp>
      <p:pic>
        <p:nvPicPr>
          <p:cNvPr id="2" name="Picture Placeholder 1" descr="CNX_Chem_04_05_map7_img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r="-1141"/>
          <a:stretch>
            <a:fillRect/>
          </a:stretch>
        </p:blipFill>
        <p:spPr>
          <a:xfrm>
            <a:off x="2273636" y="862751"/>
            <a:ext cx="8058283" cy="349806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93" y="241327"/>
            <a:ext cx="1226434" cy="83359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43004"/>
              </p:ext>
            </p:extLst>
          </p:nvPr>
        </p:nvGraphicFramePr>
        <p:xfrm>
          <a:off x="2273636" y="4753259"/>
          <a:ext cx="79803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Уравнение" r:id="rId5" imgW="3606480" imgH="685800" progId="Equation.3">
                  <p:embed/>
                </p:oleObj>
              </mc:Choice>
              <mc:Fallback>
                <p:oleObj name="Уравнение" r:id="rId5" imgW="36064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636" y="4753259"/>
                        <a:ext cx="7980363" cy="1517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5240472" y="524903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15790" y="4742782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082118" y="4742781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977531" y="5249033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9048447" y="524903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473821" y="503929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6095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1327"/>
            <a:ext cx="2665863" cy="659535"/>
          </a:xfrm>
        </p:spPr>
        <p:txBody>
          <a:bodyPr/>
          <a:lstStyle/>
          <a:p>
            <a:r>
              <a:rPr lang="en-US" dirty="0"/>
              <a:t>Example 4.14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81200" y="1377372"/>
            <a:ext cx="8062912" cy="1166382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03" y="241327"/>
            <a:ext cx="1226434" cy="83359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16116"/>
              </p:ext>
            </p:extLst>
          </p:nvPr>
        </p:nvGraphicFramePr>
        <p:xfrm>
          <a:off x="2637442" y="2331479"/>
          <a:ext cx="601345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Уравнение" r:id="rId4" imgW="2184120" imgH="1320480" progId="Equation.3">
                  <p:embed/>
                </p:oleObj>
              </mc:Choice>
              <mc:Fallback>
                <p:oleObj name="Уравнение" r:id="rId4" imgW="2184120" imgH="1320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42" y="2331479"/>
                        <a:ext cx="6013450" cy="363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6132113" y="5486043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40493" y="5217102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9600" y="1159584"/>
            <a:ext cx="11400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the provided volume of </a:t>
            </a:r>
            <a:r>
              <a:rPr lang="en-US" sz="2800" dirty="0" err="1"/>
              <a:t>HCl</a:t>
            </a:r>
            <a:r>
              <a:rPr lang="en-US" sz="2800" dirty="0"/>
              <a:t> solution and the definition of molarity, the </a:t>
            </a:r>
            <a:r>
              <a:rPr lang="en-US" sz="2800" dirty="0" err="1"/>
              <a:t>HCl</a:t>
            </a:r>
            <a:r>
              <a:rPr lang="en-US" sz="2800" dirty="0"/>
              <a:t> concentration is:</a:t>
            </a:r>
          </a:p>
        </p:txBody>
      </p:sp>
    </p:spTree>
    <p:extLst>
      <p:ext uri="{BB962C8B-B14F-4D97-AF65-F5344CB8AC3E}">
        <p14:creationId xmlns:p14="http://schemas.microsoft.com/office/powerpoint/2010/main" val="38812910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79" y="948601"/>
            <a:ext cx="5403902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Gravimetric analysis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2138" y="1597156"/>
            <a:ext cx="11423176" cy="509024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b="1" dirty="0">
                <a:latin typeface="Arial"/>
                <a:cs typeface="MS PGothic" pitchFamily="34" charset="-128"/>
              </a:rPr>
              <a:t> </a:t>
            </a:r>
            <a:r>
              <a:rPr lang="en-US" sz="2400" b="1" i="1" dirty="0">
                <a:solidFill>
                  <a:srgbClr val="000090"/>
                </a:solidFill>
                <a:latin typeface="Arial"/>
                <a:ea typeface="Times New Roman" pitchFamily="-110" charset="0"/>
                <a:cs typeface="Times New Roman" pitchFamily="-110" charset="0"/>
              </a:rPr>
              <a:t>Gravimetric Analysis – </a:t>
            </a:r>
            <a:r>
              <a:rPr lang="en-US" sz="2400" dirty="0">
                <a:latin typeface="Arial"/>
                <a:ea typeface="Times New Roman" pitchFamily="-110" charset="0"/>
                <a:cs typeface="Times New Roman" pitchFamily="-110" charset="0"/>
              </a:rPr>
              <a:t>A type of analysis in which a sample is subjected to some treatment that causes a change in the physical state of the </a:t>
            </a:r>
            <a:r>
              <a:rPr lang="en-US" sz="2400" dirty="0" err="1">
                <a:latin typeface="Arial"/>
                <a:ea typeface="Times New Roman" pitchFamily="-110" charset="0"/>
                <a:cs typeface="Times New Roman" pitchFamily="-110" charset="0"/>
              </a:rPr>
              <a:t>analyte</a:t>
            </a:r>
            <a:r>
              <a:rPr lang="en-US" sz="2400" dirty="0">
                <a:latin typeface="Arial"/>
                <a:ea typeface="Times New Roman" pitchFamily="-110" charset="0"/>
                <a:cs typeface="Times New Roman" pitchFamily="-110" charset="0"/>
              </a:rPr>
              <a:t> that permits its separation from the other components of the sample. </a:t>
            </a:r>
          </a:p>
          <a:p>
            <a:pPr algn="just">
              <a:buClrTx/>
              <a:buFont typeface="Arial"/>
              <a:buChar char="•"/>
            </a:pPr>
            <a:endParaRPr lang="en-US" sz="2400" dirty="0">
              <a:latin typeface="Arial"/>
              <a:ea typeface="Times New Roman" pitchFamily="-110" charset="0"/>
              <a:cs typeface="Times New Roman" pitchFamily="-110" charset="0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2400" dirty="0"/>
              <a:t>Mass measurements of the sample, the isolated </a:t>
            </a:r>
            <a:r>
              <a:rPr lang="en-US" sz="2400" dirty="0" err="1"/>
              <a:t>analyte</a:t>
            </a:r>
            <a:r>
              <a:rPr lang="en-US" sz="2400" dirty="0"/>
              <a:t>, or some other component of the system, used along with the known </a:t>
            </a:r>
            <a:r>
              <a:rPr lang="en-US" sz="2400" dirty="0" err="1"/>
              <a:t>stoichiometry</a:t>
            </a:r>
            <a:r>
              <a:rPr lang="en-US" sz="2400" dirty="0"/>
              <a:t> of the compounds involved, permit calculation of the </a:t>
            </a:r>
            <a:r>
              <a:rPr lang="en-US" sz="2400" dirty="0" err="1"/>
              <a:t>analyte</a:t>
            </a:r>
            <a:r>
              <a:rPr lang="en-US" sz="2400" dirty="0"/>
              <a:t> concentration. </a:t>
            </a:r>
          </a:p>
          <a:p>
            <a:pPr algn="just">
              <a:buClrTx/>
              <a:buFont typeface="Arial"/>
              <a:buChar char="•"/>
            </a:pPr>
            <a:endParaRPr lang="en-US" sz="2400" dirty="0">
              <a:latin typeface="Arial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/>
              </a:rPr>
              <a:t> Commonly, the </a:t>
            </a:r>
            <a:r>
              <a:rPr lang="en-US" sz="2400" dirty="0" err="1">
                <a:latin typeface="Arial"/>
              </a:rPr>
              <a:t>analyte</a:t>
            </a:r>
            <a:r>
              <a:rPr lang="en-US" sz="2400" dirty="0">
                <a:latin typeface="Arial"/>
              </a:rPr>
              <a:t> is separated by subjecting it to a precipitation reaction.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69328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49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107" y="241327"/>
            <a:ext cx="2366274" cy="65953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Figure 4.16</a:t>
            </a:r>
            <a:endParaRPr lang="en-US" dirty="0"/>
          </a:p>
        </p:txBody>
      </p:sp>
      <p:pic>
        <p:nvPicPr>
          <p:cNvPr id="2" name="Picture Placeholder 1" descr="CNX_Chem_04_05_filter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14" r="-12114"/>
          <a:stretch>
            <a:fillRect/>
          </a:stretch>
        </p:blipFill>
        <p:spPr>
          <a:xfrm>
            <a:off x="837049" y="1307402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31247" y="4699784"/>
            <a:ext cx="5991678" cy="102732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precipitate may be removed from a reaction mixture by filtration.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16" y="369942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356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1327"/>
            <a:ext cx="2638567" cy="659535"/>
          </a:xfrm>
        </p:spPr>
        <p:txBody>
          <a:bodyPr/>
          <a:lstStyle/>
          <a:p>
            <a:r>
              <a:rPr lang="en-US" dirty="0"/>
              <a:t>Example 4.15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3331" y="1213599"/>
            <a:ext cx="10972799" cy="997338"/>
          </a:xfrm>
        </p:spPr>
        <p:txBody>
          <a:bodyPr>
            <a:noAutofit/>
          </a:bodyPr>
          <a:lstStyle/>
          <a:p>
            <a:r>
              <a:rPr lang="en-US" sz="2400" dirty="0"/>
              <a:t>A 0.4550-g solid mixture containing MgSO</a:t>
            </a:r>
            <a:r>
              <a:rPr lang="en-US" sz="2400" baseline="-25000" dirty="0"/>
              <a:t>4</a:t>
            </a:r>
            <a:r>
              <a:rPr lang="en-US" sz="2400" dirty="0"/>
              <a:t> is dissolved in water and treated with an excess of Ba(NO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, resulting in the precipitation of 0.6168 </a:t>
            </a:r>
            <a:r>
              <a:rPr lang="en-US" sz="2400" dirty="0" err="1"/>
              <a:t>g</a:t>
            </a:r>
            <a:r>
              <a:rPr lang="en-US" sz="2400" dirty="0"/>
              <a:t> of BaSO</a:t>
            </a:r>
            <a:r>
              <a:rPr lang="en-US" sz="2400" baseline="-25000" dirty="0"/>
              <a:t>4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algn="ctr"/>
            <a:r>
              <a:rPr lang="en-US" sz="2400" dirty="0"/>
              <a:t>MgSO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+  Ba(NO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⟶  BaSO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+  Mg(NO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is the concentration (mass percent) of MgSO</a:t>
            </a:r>
            <a:r>
              <a:rPr lang="en-US" sz="2400" baseline="-25000" dirty="0"/>
              <a:t>4</a:t>
            </a:r>
            <a:r>
              <a:rPr lang="en-US" sz="2400" dirty="0"/>
              <a:t> in the mixture?</a:t>
            </a:r>
          </a:p>
          <a:p>
            <a:r>
              <a:rPr lang="en-US" b="1" dirty="0"/>
              <a:t>Solution</a:t>
            </a:r>
          </a:p>
          <a:p>
            <a:pPr algn="just"/>
            <a:r>
              <a:rPr lang="en-US" sz="2400" dirty="0"/>
              <a:t>The plan for this calculation is similar to others used in stoichiometric calculations, the central step </a:t>
            </a:r>
            <a:r>
              <a:rPr lang="en-US" sz="2400" dirty="0" smtClean="0"/>
              <a:t>being</a:t>
            </a:r>
            <a:r>
              <a:rPr lang="ka-GE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connection between the moles of BaSO</a:t>
            </a:r>
            <a:r>
              <a:rPr lang="en-US" sz="2400" baseline="-25000" dirty="0"/>
              <a:t>4</a:t>
            </a:r>
            <a:r>
              <a:rPr lang="en-US" sz="2400" dirty="0"/>
              <a:t> and MgSO4 through their stoichiometric factor. </a:t>
            </a:r>
            <a:endParaRPr lang="ka-GE" sz="2400" dirty="0" smtClean="0"/>
          </a:p>
          <a:p>
            <a:pPr algn="just"/>
            <a:r>
              <a:rPr lang="en-US" sz="2400" dirty="0" smtClean="0"/>
              <a:t>Once </a:t>
            </a:r>
            <a:r>
              <a:rPr lang="en-US" sz="2400" dirty="0"/>
              <a:t>the </a:t>
            </a:r>
            <a:r>
              <a:rPr lang="en-US" sz="2400" dirty="0" smtClean="0"/>
              <a:t>mass</a:t>
            </a:r>
            <a:r>
              <a:rPr lang="ka-GE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MgSO</a:t>
            </a:r>
            <a:r>
              <a:rPr lang="en-US" sz="2400" baseline="-25000" dirty="0"/>
              <a:t>4</a:t>
            </a:r>
            <a:r>
              <a:rPr lang="en-US" sz="2400" dirty="0"/>
              <a:t> is computed, it may be used along with the mass of the sample mixture to calculate the </a:t>
            </a:r>
            <a:r>
              <a:rPr lang="en-US" sz="2400" dirty="0" smtClean="0"/>
              <a:t>requested percentage </a:t>
            </a:r>
            <a:r>
              <a:rPr lang="en-US" sz="2400" dirty="0"/>
              <a:t>concentration.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69" y="25200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234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1327"/>
            <a:ext cx="2632635" cy="659535"/>
          </a:xfrm>
        </p:spPr>
        <p:txBody>
          <a:bodyPr/>
          <a:lstStyle/>
          <a:p>
            <a:r>
              <a:rPr lang="en-US" dirty="0"/>
              <a:t>Example 4.15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3693" y="900862"/>
            <a:ext cx="7415404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288795"/>
            <a:ext cx="1226434" cy="833592"/>
          </a:xfrm>
          <a:prstGeom prst="rect">
            <a:avLst/>
          </a:prstGeom>
        </p:spPr>
      </p:pic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82958"/>
              </p:ext>
            </p:extLst>
          </p:nvPr>
        </p:nvGraphicFramePr>
        <p:xfrm>
          <a:off x="2622550" y="4431052"/>
          <a:ext cx="66214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Уравнение" r:id="rId5" imgW="2781000" imgH="888840" progId="Equation.3">
                  <p:embed/>
                </p:oleObj>
              </mc:Choice>
              <mc:Fallback>
                <p:oleObj name="Уравнение" r:id="rId5" imgW="2781000" imgH="888840" progId="Equation.3">
                  <p:embed/>
                  <p:pic>
                    <p:nvPicPr>
                      <p:cNvPr id="149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431052"/>
                        <a:ext cx="6621463" cy="211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6295400" y="5123086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36219" y="4585203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157882" y="5054358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456707" y="4486356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21435" y="6125898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012565" y="4730932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4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4345" y="1299232"/>
            <a:ext cx="4703618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4128" y="2044912"/>
            <a:ext cx="11263744" cy="481308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800" dirty="0"/>
              <a:t>If an element</a:t>
            </a:r>
            <a:r>
              <a:rPr lang="ka-GE" sz="2800" dirty="0"/>
              <a:t>,</a:t>
            </a:r>
            <a:r>
              <a:rPr lang="en-US" sz="2800" dirty="0"/>
              <a:t> appears in more than one formula on a given side of the equation, the number of atoms</a:t>
            </a:r>
            <a:r>
              <a:rPr lang="ka-GE" sz="2800" dirty="0"/>
              <a:t>,</a:t>
            </a:r>
            <a:r>
              <a:rPr lang="en-US" sz="2800" dirty="0"/>
              <a:t> represented in each</a:t>
            </a:r>
            <a:r>
              <a:rPr lang="ka-GE" sz="2800" dirty="0"/>
              <a:t>,</a:t>
            </a:r>
            <a:r>
              <a:rPr lang="en-US" sz="2800" dirty="0"/>
              <a:t> must be computed</a:t>
            </a:r>
            <a:r>
              <a:rPr lang="ka-GE" sz="2800" dirty="0"/>
              <a:t>,</a:t>
            </a:r>
            <a:r>
              <a:rPr lang="en-US" sz="2800" dirty="0"/>
              <a:t> and then added together. </a:t>
            </a:r>
          </a:p>
          <a:p>
            <a:pPr algn="l"/>
            <a:r>
              <a:rPr lang="en-US" dirty="0"/>
              <a:t> </a:t>
            </a:r>
            <a:r>
              <a:rPr lang="en-US" sz="2600" dirty="0"/>
              <a:t>For example, both product species in the example reaction, CO</a:t>
            </a:r>
            <a:r>
              <a:rPr lang="en-US" sz="2600" baseline="-25000" dirty="0"/>
              <a:t>2</a:t>
            </a:r>
            <a:r>
              <a:rPr lang="en-US" sz="2600" dirty="0"/>
              <a:t> and H</a:t>
            </a:r>
            <a:r>
              <a:rPr lang="en-US" sz="2600" baseline="-25000" dirty="0"/>
              <a:t>2</a:t>
            </a:r>
            <a:r>
              <a:rPr lang="en-US" sz="2600" dirty="0"/>
              <a:t>O, </a:t>
            </a:r>
            <a:r>
              <a:rPr lang="en-US" sz="2600" b="0" i="0" u="none" strike="noStrike" baseline="0" dirty="0"/>
              <a:t>contain the element oxygen, and so the number of oxygen atoms on the product side of the equation is</a:t>
            </a:r>
            <a:endParaRPr lang="en-US" sz="2600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21" y="973640"/>
            <a:ext cx="1226434" cy="833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9A02A-74DD-4681-A28A-8052E243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5" y="5088492"/>
            <a:ext cx="10991530" cy="940551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241327"/>
            <a:ext cx="2706806" cy="659535"/>
          </a:xfrm>
        </p:spPr>
        <p:txBody>
          <a:bodyPr/>
          <a:lstStyle/>
          <a:p>
            <a:r>
              <a:rPr lang="en-US" dirty="0"/>
              <a:t>Example 4.15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08" y="265648"/>
            <a:ext cx="1226434" cy="83359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732326"/>
              </p:ext>
            </p:extLst>
          </p:nvPr>
        </p:nvGraphicFramePr>
        <p:xfrm>
          <a:off x="2478004" y="2450607"/>
          <a:ext cx="7315199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Уравнение" r:id="rId4" imgW="2539800" imgH="1104840" progId="Equation.3">
                  <p:embed/>
                </p:oleObj>
              </mc:Choice>
              <mc:Fallback>
                <p:oleObj name="Уравнение" r:id="rId4" imgW="2539800" imgH="11048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04" y="2450607"/>
                        <a:ext cx="7315199" cy="2847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18866" y="1444902"/>
            <a:ext cx="1063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concentration of MgSO</a:t>
            </a:r>
            <a:r>
              <a:rPr lang="en-US" sz="2400" baseline="-25000" dirty="0"/>
              <a:t>4</a:t>
            </a:r>
            <a:r>
              <a:rPr lang="en-US" sz="2400" dirty="0"/>
              <a:t> in the sample mixture is then calculated to be</a:t>
            </a:r>
          </a:p>
        </p:txBody>
      </p:sp>
    </p:spTree>
    <p:extLst>
      <p:ext uri="{BB962C8B-B14F-4D97-AF65-F5344CB8AC3E}">
        <p14:creationId xmlns:p14="http://schemas.microsoft.com/office/powerpoint/2010/main" val="1590926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8191" y="921305"/>
            <a:ext cx="5021765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combustion analysis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187356" y="1569860"/>
            <a:ext cx="9905201" cy="4285029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>
              <a:latin typeface="Arial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>
                <a:latin typeface="Arial"/>
                <a:cs typeface="MS PGothic" pitchFamily="34" charset="-128"/>
              </a:rPr>
              <a:t> </a:t>
            </a:r>
            <a:r>
              <a:rPr lang="en-US" sz="2400" dirty="0"/>
              <a:t>The elemental composition of hydrocarbons and related compounds may be determined via a gravimetric method known as </a:t>
            </a:r>
            <a:r>
              <a:rPr lang="en-US" sz="2400" b="1" i="1" dirty="0">
                <a:solidFill>
                  <a:srgbClr val="000090"/>
                </a:solidFill>
              </a:rPr>
              <a:t>combustion analysis.</a:t>
            </a:r>
            <a:endParaRPr lang="en-US" sz="2400" b="1" i="1" dirty="0">
              <a:solidFill>
                <a:srgbClr val="000090"/>
              </a:solidFill>
              <a:latin typeface="Arial"/>
              <a:ea typeface="Times New Roman" pitchFamily="-110" charset="0"/>
              <a:cs typeface="Times New Roman" pitchFamily="-110" charset="0"/>
            </a:endParaRPr>
          </a:p>
          <a:p>
            <a:pPr>
              <a:buClrTx/>
              <a:buFont typeface="Arial"/>
              <a:buChar char="•"/>
            </a:pPr>
            <a:endParaRPr lang="en-US" sz="2400" dirty="0">
              <a:latin typeface="Arial"/>
              <a:ea typeface="Times New Roman" pitchFamily="-110" charset="0"/>
              <a:cs typeface="Times New Roman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>
                <a:latin typeface="Arial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2400" dirty="0"/>
              <a:t>A weighed sample of the compound is heated to a high temperature under a stream of oxygen gas, resulting in its complete combustion to yield gaseous products of known identities.</a:t>
            </a:r>
          </a:p>
          <a:p>
            <a:pPr>
              <a:buClrTx/>
            </a:pPr>
            <a:endParaRPr lang="en-US" sz="2400" dirty="0">
              <a:latin typeface="Arial"/>
            </a:endParaRP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3" y="92130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445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81" y="807551"/>
            <a:ext cx="6553200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combustion analysis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91319" y="1521914"/>
            <a:ext cx="11204812" cy="4742408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>
              <a:latin typeface="Arial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/>
              </a:rPr>
              <a:t> </a:t>
            </a:r>
            <a:r>
              <a:rPr lang="en-US" sz="2400" dirty="0"/>
              <a:t>The complete combustion of hydrocarbons, for example, will yield carbon dioxide and water vapor as the only products.</a:t>
            </a:r>
          </a:p>
          <a:p>
            <a:pPr algn="just">
              <a:buClrTx/>
              <a:buFont typeface="Arial"/>
              <a:buChar char="•"/>
            </a:pPr>
            <a:endParaRPr lang="en-US" sz="2400" dirty="0">
              <a:latin typeface="Arial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The gaseous combustion products are swept through separate, </a:t>
            </a:r>
            <a:r>
              <a:rPr lang="en-US" sz="2400" dirty="0" err="1"/>
              <a:t>preweighed</a:t>
            </a:r>
            <a:r>
              <a:rPr lang="en-US" sz="2400" dirty="0"/>
              <a:t> collection devices containing compounds that selectively absorb each product. </a:t>
            </a:r>
          </a:p>
          <a:p>
            <a:pPr algn="just">
              <a:buClrTx/>
              <a:buFont typeface="Arial"/>
              <a:buChar char="•"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The mass of the absorbed product can then be used in an appropriate </a:t>
            </a:r>
            <a:r>
              <a:rPr lang="en-US" sz="2400" dirty="0" err="1"/>
              <a:t>stoichiometric</a:t>
            </a:r>
            <a:r>
              <a:rPr lang="en-US" sz="2400" dirty="0"/>
              <a:t> calculation to derive the moles and mass of the relevant element. 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69899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9154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09077"/>
            <a:ext cx="2338316" cy="659535"/>
          </a:xfrm>
        </p:spPr>
        <p:txBody>
          <a:bodyPr/>
          <a:lstStyle/>
          <a:p>
            <a:r>
              <a:rPr lang="en-US" dirty="0"/>
              <a:t>Figure 4.17</a:t>
            </a:r>
          </a:p>
        </p:txBody>
      </p:sp>
      <p:pic>
        <p:nvPicPr>
          <p:cNvPr id="2" name="Picture Placeholder 1" descr="CNX_Chem_04_05_combus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01" b="-37901"/>
          <a:stretch>
            <a:fillRect/>
          </a:stretch>
        </p:blipFill>
        <p:spPr>
          <a:xfrm>
            <a:off x="1786966" y="1182150"/>
            <a:ext cx="8635062" cy="37484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4628685"/>
            <a:ext cx="11072884" cy="1166382"/>
          </a:xfrm>
        </p:spPr>
        <p:txBody>
          <a:bodyPr>
            <a:normAutofit/>
          </a:bodyPr>
          <a:lstStyle/>
          <a:p>
            <a:r>
              <a:rPr lang="en-US" dirty="0"/>
              <a:t>This schematic diagram illustrates the basic components of a combustion analysis device for determining the carbon and hydrogen content of a sample.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17" y="48406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507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6980" y="484066"/>
            <a:ext cx="2679510" cy="659535"/>
          </a:xfrm>
        </p:spPr>
        <p:txBody>
          <a:bodyPr/>
          <a:lstStyle/>
          <a:p>
            <a:r>
              <a:rPr lang="en-US" dirty="0"/>
              <a:t>Example 4.16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980" y="1377371"/>
            <a:ext cx="11013742" cy="5282736"/>
          </a:xfrm>
        </p:spPr>
        <p:txBody>
          <a:bodyPr>
            <a:noAutofit/>
          </a:bodyPr>
          <a:lstStyle/>
          <a:p>
            <a:r>
              <a:rPr lang="en-US" sz="2400" dirty="0"/>
              <a:t>Polyethylene is a hydrocarbon polymer used to produce food-storage bags and many other flexible plastic items.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combustion analysis of a 0.00126-g sample of polyethylene yields 0.00394 g of CO</a:t>
            </a:r>
            <a:r>
              <a:rPr lang="en-US" sz="2400" baseline="-25000" dirty="0"/>
              <a:t>2</a:t>
            </a:r>
            <a:r>
              <a:rPr lang="en-US" sz="2400" dirty="0"/>
              <a:t> and 0.00161 g of H</a:t>
            </a:r>
            <a:r>
              <a:rPr lang="en-US" sz="2400" baseline="-25000" dirty="0"/>
              <a:t>2</a:t>
            </a:r>
            <a:r>
              <a:rPr lang="en-US" sz="2400" dirty="0"/>
              <a:t>O. </a:t>
            </a:r>
          </a:p>
          <a:p>
            <a:r>
              <a:rPr lang="en-US" sz="2400" dirty="0"/>
              <a:t>What is the empirical formula of polyethylene?</a:t>
            </a:r>
          </a:p>
          <a:p>
            <a:r>
              <a:rPr lang="en-US" sz="2400" b="1" dirty="0"/>
              <a:t>Solution</a:t>
            </a:r>
          </a:p>
          <a:p>
            <a:r>
              <a:rPr lang="en-US" sz="2400" dirty="0"/>
              <a:t>The primary assumption in this exercise is that all the carbon in the sample combusted is converted to </a:t>
            </a:r>
            <a:r>
              <a:rPr lang="en-US" sz="2400" dirty="0" smtClean="0"/>
              <a:t>carbon dioxide</a:t>
            </a:r>
            <a:r>
              <a:rPr lang="en-US" sz="2400" dirty="0"/>
              <a:t>, and all the hydrogen in the sample is converted to water:</a:t>
            </a:r>
            <a:endParaRPr lang="en-US" sz="2400" dirty="0" smtClean="0"/>
          </a:p>
          <a:p>
            <a:pPr algn="ctr"/>
            <a:r>
              <a:rPr lang="en-US" sz="2400" dirty="0" err="1" smtClean="0"/>
              <a:t>C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/>
              <a:t>)  +  excess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⟶  xCO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+     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15" y="484066"/>
            <a:ext cx="1226434" cy="83359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54896"/>
              </p:ext>
            </p:extLst>
          </p:nvPr>
        </p:nvGraphicFramePr>
        <p:xfrm flipH="1">
          <a:off x="8440263" y="5080919"/>
          <a:ext cx="267009" cy="99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Уравнение" r:id="rId4" imgW="164880" imgH="393480" progId="Equation.3">
                  <p:embed/>
                </p:oleObj>
              </mc:Choice>
              <mc:Fallback>
                <p:oleObj name="Уравнение" r:id="rId4" imgW="16488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440263" y="5080919"/>
                        <a:ext cx="267009" cy="9986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47350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048"/>
            <a:ext cx="2734101" cy="596270"/>
          </a:xfrm>
        </p:spPr>
        <p:txBody>
          <a:bodyPr/>
          <a:lstStyle/>
          <a:p>
            <a:r>
              <a:rPr lang="en-US" dirty="0"/>
              <a:t>Example 4.16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752601"/>
            <a:ext cx="11764370" cy="4373563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Note, </a:t>
            </a:r>
            <a:r>
              <a:rPr lang="en-US" sz="2800" dirty="0"/>
              <a:t>that a balanced equation is not necessary for the task at hand. To derive the empirical formula of </a:t>
            </a:r>
            <a:r>
              <a:rPr lang="en-US" sz="2800" dirty="0" smtClean="0"/>
              <a:t>the compound</a:t>
            </a:r>
            <a:r>
              <a:rPr lang="en-US" sz="2800" dirty="0"/>
              <a:t>, only the subscripts </a:t>
            </a:r>
            <a:r>
              <a:rPr lang="en-US" sz="2800" i="1" dirty="0"/>
              <a:t>x </a:t>
            </a:r>
            <a:r>
              <a:rPr lang="en-US" sz="2800" dirty="0"/>
              <a:t>and </a:t>
            </a:r>
            <a:r>
              <a:rPr lang="en-US" sz="2800" i="1" dirty="0"/>
              <a:t>y </a:t>
            </a:r>
            <a:r>
              <a:rPr lang="en-US" sz="2800" dirty="0"/>
              <a:t>are needed.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First, calculate the molar amounts of carbon and hydrogen in the sample, using the provided masses of </a:t>
            </a:r>
            <a:r>
              <a:rPr lang="en-US" sz="2800" dirty="0" smtClean="0"/>
              <a:t>the carbon </a:t>
            </a:r>
            <a:r>
              <a:rPr lang="en-US" sz="2800" dirty="0"/>
              <a:t>dioxide and water, respectively.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With </a:t>
            </a:r>
            <a:r>
              <a:rPr lang="en-US" sz="2800" dirty="0"/>
              <a:t>these molar amounts, the empirical formula for the </a:t>
            </a:r>
            <a:r>
              <a:rPr lang="en-US" sz="2800" dirty="0" smtClean="0"/>
              <a:t>compound may </a:t>
            </a:r>
            <a:r>
              <a:rPr lang="en-US" sz="2800" dirty="0"/>
              <a:t>be written as described in the previous chapter of this text. An outline of this approach is given in </a:t>
            </a:r>
            <a:r>
              <a:rPr lang="en-US" sz="2800" dirty="0" smtClean="0"/>
              <a:t>the following </a:t>
            </a:r>
            <a:r>
              <a:rPr lang="en-US" sz="2800" dirty="0"/>
              <a:t>flow chart:</a:t>
            </a:r>
            <a:endParaRPr lang="en-US" sz="28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15" y="69072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166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1327"/>
            <a:ext cx="2638567" cy="659535"/>
          </a:xfrm>
        </p:spPr>
        <p:txBody>
          <a:bodyPr/>
          <a:lstStyle/>
          <a:p>
            <a:r>
              <a:rPr lang="en-US" dirty="0"/>
              <a:t>Example 4.16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257871"/>
            <a:ext cx="1226434" cy="833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03" y="1080790"/>
            <a:ext cx="7540024" cy="54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5480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6729" y="3451897"/>
            <a:ext cx="11232108" cy="1166382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empirical formula for the compound is then derived by identifying the smallest whole-number multiples for these mole amounts. The H-to-C mole ratio 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and the empirical formula for polyethylene is CH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  <a:endParaRPr lang="en-US" dirty="0"/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84169"/>
              </p:ext>
            </p:extLst>
          </p:nvPr>
        </p:nvGraphicFramePr>
        <p:xfrm>
          <a:off x="1219200" y="1152525"/>
          <a:ext cx="9421813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Уравнение" r:id="rId4" imgW="3466800" imgH="1104840" progId="Equation.3">
                  <p:embed/>
                </p:oleObj>
              </mc:Choice>
              <mc:Fallback>
                <p:oleObj name="Уравнение" r:id="rId4" imgW="3466800" imgH="11048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52525"/>
                        <a:ext cx="9421813" cy="217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916"/>
              </p:ext>
            </p:extLst>
          </p:nvPr>
        </p:nvGraphicFramePr>
        <p:xfrm>
          <a:off x="3135313" y="4460415"/>
          <a:ext cx="57054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Уравнение" r:id="rId6" imgW="2222280" imgH="457200" progId="Equation.3">
                  <p:embed/>
                </p:oleObj>
              </mc:Choice>
              <mc:Fallback>
                <p:oleObj name="Уравнение" r:id="rId6" imgW="2222280" imgH="4572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4460415"/>
                        <a:ext cx="5705475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4840274" y="1598323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585888" y="1205808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321985" y="1669851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78426" y="1400909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098979" y="2959387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05394" y="2465808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341491" y="2929851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211045" y="2690445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592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981200" y="1107618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copyright 2017, Rice University. All Rights Reserved.</a:t>
            </a:r>
          </a:p>
          <a:p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8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6763-E6CF-4F38-ADEC-B7AF6157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3672"/>
            <a:ext cx="4087091" cy="540645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9186-2CA5-4F53-B2D7-22B19CD6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2071256"/>
            <a:ext cx="10160000" cy="3650672"/>
          </a:xfrm>
        </p:spPr>
        <p:txBody>
          <a:bodyPr/>
          <a:lstStyle/>
          <a:p>
            <a:pPr algn="ctr"/>
            <a:r>
              <a:rPr lang="en-US" sz="2400" b="0" i="0" dirty="0">
                <a:effectLst/>
              </a:rPr>
              <a:t>Methane Combustion Reaction</a:t>
            </a:r>
          </a:p>
          <a:p>
            <a:pPr algn="ctr">
              <a:buClrTx/>
            </a:pPr>
            <a:r>
              <a:rPr lang="en-US" sz="2800" b="1" i="0" dirty="0">
                <a:effectLst/>
              </a:rPr>
              <a:t>CH</a:t>
            </a:r>
            <a:r>
              <a:rPr lang="en-US" sz="2800" b="1" i="0" baseline="-25000" dirty="0">
                <a:effectLst/>
              </a:rPr>
              <a:t>4</a:t>
            </a:r>
            <a:r>
              <a:rPr lang="en-US" sz="2800" b="1" i="0" dirty="0">
                <a:effectLst/>
              </a:rPr>
              <a:t> + O</a:t>
            </a:r>
            <a:r>
              <a:rPr lang="en-US" sz="2800" b="1" i="0" baseline="-25000" dirty="0">
                <a:effectLst/>
              </a:rPr>
              <a:t>2</a:t>
            </a:r>
            <a:r>
              <a:rPr lang="en-US" sz="2800" b="1" i="0" dirty="0">
                <a:effectLst/>
              </a:rPr>
              <a:t>→CO</a:t>
            </a:r>
            <a:r>
              <a:rPr lang="en-US" sz="2800" b="1" i="0" baseline="-25000" dirty="0">
                <a:effectLst/>
              </a:rPr>
              <a:t>2</a:t>
            </a:r>
            <a:r>
              <a:rPr lang="en-US" sz="2800" b="1" i="0" dirty="0">
                <a:effectLst/>
              </a:rPr>
              <a:t> + H</a:t>
            </a:r>
            <a:r>
              <a:rPr lang="en-US" sz="2800" b="1" i="0" baseline="-25000" dirty="0">
                <a:effectLst/>
              </a:rPr>
              <a:t>2</a:t>
            </a:r>
            <a:r>
              <a:rPr lang="en-US" sz="2800" b="1" i="0" dirty="0">
                <a:effectLst/>
              </a:rPr>
              <a:t>O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First look at the C atoms. At first ,they are balanced with 1 C on each side.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Now look at the H atoms. They are not balanced. There are 4 H atoms on the left side and 2 H atoms on the right. Place a coefficient of 2 in front of the H</a:t>
            </a:r>
            <a:r>
              <a:rPr lang="en-US" sz="24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O. We now have 4 H atoms on both sides.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93D0799F-A68C-4CCA-A672-6F08CEAFC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21" y="73183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50" y="695726"/>
            <a:ext cx="4634345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63" y="568064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782" y="1550259"/>
            <a:ext cx="11457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</a:t>
            </a:r>
            <a:r>
              <a:rPr lang="en-US" sz="2400" b="1" baseline="-25000" dirty="0"/>
              <a:t>4 </a:t>
            </a:r>
            <a:r>
              <a:rPr lang="en-US" sz="2400" b="1" dirty="0"/>
              <a:t>+ O</a:t>
            </a:r>
            <a:r>
              <a:rPr lang="en-US" sz="2400" b="1" baseline="-25000" dirty="0"/>
              <a:t>2 </a:t>
            </a:r>
            <a:r>
              <a:rPr lang="en-US" sz="2400" b="1" dirty="0"/>
              <a:t>⟶ CO</a:t>
            </a:r>
            <a:r>
              <a:rPr lang="en-US" sz="2400" b="1" baseline="-25000" dirty="0"/>
              <a:t>2</a:t>
            </a:r>
            <a:r>
              <a:rPr lang="en-US" sz="2400" b="1" dirty="0"/>
              <a:t> + 2H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Now look at the O atoms. They are not balanced. There are 2 O atoms on the left side and 4 on the right. Place a coefficient of 2 in front of the O</a:t>
            </a:r>
            <a:r>
              <a:rPr lang="en-US" sz="2400" baseline="-25000" dirty="0"/>
              <a:t>2</a:t>
            </a:r>
            <a:r>
              <a:rPr lang="en-US" sz="2400" dirty="0"/>
              <a:t>. We now have 4 O atoms on both sides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</a:p>
          <a:p>
            <a:pPr algn="ctr" fontAlgn="base"/>
            <a:r>
              <a:rPr lang="en-US" sz="2400" b="1" dirty="0">
                <a:solidFill>
                  <a:srgbClr val="333333"/>
                </a:solidFill>
                <a:latin typeface="MJXc-TeX-main-R"/>
              </a:rPr>
              <a:t>CH</a:t>
            </a:r>
            <a:r>
              <a:rPr lang="en-US" sz="2400" b="1" baseline="-25000" dirty="0">
                <a:solidFill>
                  <a:srgbClr val="333333"/>
                </a:solidFill>
                <a:latin typeface="MJXc-TeX-main-R"/>
              </a:rPr>
              <a:t>4</a:t>
            </a:r>
            <a:r>
              <a:rPr lang="en-US" sz="2400" b="1" dirty="0">
                <a:solidFill>
                  <a:srgbClr val="333333"/>
                </a:solidFill>
                <a:latin typeface="MJXc-TeX-main-R"/>
              </a:rPr>
              <a:t> + 2O</a:t>
            </a:r>
            <a:r>
              <a:rPr lang="en-US" sz="2400" b="1" baseline="-25000" dirty="0">
                <a:solidFill>
                  <a:srgbClr val="333333"/>
                </a:solidFill>
                <a:latin typeface="MJXc-TeX-main-R"/>
              </a:rPr>
              <a:t>2</a:t>
            </a:r>
            <a:r>
              <a:rPr lang="en-US" sz="2400" b="1" dirty="0"/>
              <a:t> ⟶ </a:t>
            </a:r>
            <a:r>
              <a:rPr lang="en-US" sz="2400" b="1" dirty="0">
                <a:solidFill>
                  <a:srgbClr val="333333"/>
                </a:solidFill>
                <a:latin typeface="MJXc-TeX-main-R"/>
              </a:rPr>
              <a:t>CO</a:t>
            </a:r>
            <a:r>
              <a:rPr lang="en-US" sz="2400" b="1" baseline="-25000" dirty="0">
                <a:solidFill>
                  <a:srgbClr val="333333"/>
                </a:solidFill>
                <a:latin typeface="MJXc-TeX-main-R"/>
              </a:rPr>
              <a:t>2</a:t>
            </a:r>
            <a:r>
              <a:rPr lang="en-US" sz="2400" b="1" dirty="0">
                <a:solidFill>
                  <a:srgbClr val="333333"/>
                </a:solidFill>
                <a:latin typeface="MJXc-TeX-main-R"/>
              </a:rPr>
              <a:t> + 2H</a:t>
            </a:r>
            <a:r>
              <a:rPr lang="en-US" sz="2400" b="1" baseline="-25000" dirty="0">
                <a:solidFill>
                  <a:srgbClr val="333333"/>
                </a:solidFill>
                <a:latin typeface="MJXc-TeX-main-R"/>
              </a:rPr>
              <a:t>2</a:t>
            </a:r>
            <a:r>
              <a:rPr lang="en-US" sz="2400" b="1" dirty="0">
                <a:solidFill>
                  <a:srgbClr val="333333"/>
                </a:solidFill>
                <a:latin typeface="MJXc-TeX-main-R"/>
              </a:rPr>
              <a:t>O</a:t>
            </a:r>
            <a:endParaRPr lang="en-US" sz="2400" b="1" dirty="0">
              <a:solidFill>
                <a:srgbClr val="333333"/>
              </a:solidFill>
              <a:latin typeface="Nunito Sans"/>
            </a:endParaRPr>
          </a:p>
          <a:p>
            <a:pPr algn="l" fontAlgn="base"/>
            <a:r>
              <a:rPr lang="en-US" sz="2400" dirty="0">
                <a:solidFill>
                  <a:srgbClr val="333333"/>
                </a:solidFill>
              </a:rPr>
              <a:t>The equation is now balanced. Each side has 1 C atom, 4 H atoms, and 4 O atoms.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Element 	Reactants 	Products 		Balanced?</a:t>
            </a:r>
          </a:p>
          <a:p>
            <a:r>
              <a:rPr lang="en-US" sz="2400" dirty="0"/>
              <a:t>C 		1 × 1 = 1 	1 × 1 = 1 		1 = 1, yes</a:t>
            </a:r>
          </a:p>
          <a:p>
            <a:r>
              <a:rPr lang="en-US" sz="2400" dirty="0"/>
              <a:t>H 		1 × 4 = 4 	2 × 2 = 4 		4 = 4, yes</a:t>
            </a:r>
          </a:p>
          <a:p>
            <a:r>
              <a:rPr lang="en-US" sz="2400" dirty="0"/>
              <a:t>O 		2 × 2 = 4 	</a:t>
            </a:r>
            <a:r>
              <a:rPr lang="en-US" sz="2000" dirty="0"/>
              <a:t>(1 × 2) + (2 × 1) = 4 </a:t>
            </a:r>
            <a:r>
              <a:rPr lang="en-US" sz="2400" dirty="0"/>
              <a:t>	4 = 4, yes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0177" y="766834"/>
            <a:ext cx="467590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89" y="541809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422" y="1547557"/>
            <a:ext cx="11333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 An unbalanced chemical reaction can be balanced by a fairly simple approach, known as balancing by </a:t>
            </a:r>
            <a:r>
              <a:rPr lang="en-US" sz="2400" b="1" i="1" dirty="0">
                <a:solidFill>
                  <a:srgbClr val="FF0000"/>
                </a:solidFill>
              </a:rPr>
              <a:t>inspection.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Example: Decomposition of </a:t>
            </a:r>
            <a:r>
              <a:rPr lang="en-US" sz="2400" dirty="0" smtClean="0"/>
              <a:t>water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to yield</a:t>
            </a:r>
            <a:r>
              <a:rPr lang="ka-GE" sz="2400" dirty="0"/>
              <a:t> </a:t>
            </a:r>
            <a:r>
              <a:rPr lang="en-US" sz="2400" dirty="0"/>
              <a:t>molecular hydrogen and oxygen. This process is represented qualitatively by an </a:t>
            </a:r>
            <a:r>
              <a:rPr lang="en-US" sz="2400" i="1" dirty="0"/>
              <a:t>unbalanced </a:t>
            </a:r>
            <a:r>
              <a:rPr lang="en-US" sz="2400" dirty="0"/>
              <a:t>chemical equation:</a:t>
            </a:r>
          </a:p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⟶ H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		</a:t>
            </a:r>
            <a:r>
              <a:rPr lang="en-US" sz="2400" i="1" dirty="0"/>
              <a:t>(unbalanced)</a:t>
            </a:r>
          </a:p>
          <a:p>
            <a:endParaRPr lang="en-US" sz="2400" dirty="0"/>
          </a:p>
          <a:p>
            <a:r>
              <a:rPr lang="en-US" sz="2400" b="1" dirty="0"/>
              <a:t>Element 	Reactants 	Products 		Balanced?</a:t>
            </a:r>
          </a:p>
          <a:p>
            <a:r>
              <a:rPr lang="en-US" sz="2400" dirty="0"/>
              <a:t>H 		1 × 2 = 2 	1 × 2 = 2 		2 = 2, yes</a:t>
            </a:r>
          </a:p>
          <a:p>
            <a:r>
              <a:rPr lang="en-US" sz="2400" dirty="0"/>
              <a:t>O 		1 × 1 = 1 	1 × 2 = 2 		1 ≠ 2, no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The numbers of H atoms are balanced, but the numbers of O atoms are not.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7F39C-EE69-424F-8FFE-69E5B6232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98" y="172327"/>
            <a:ext cx="10627509" cy="52483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D0FFC-24B5-4DDB-8879-1ACC4438FB6D}"/>
              </a:ext>
            </a:extLst>
          </p:cNvPr>
          <p:cNvSpPr txBox="1"/>
          <p:nvPr/>
        </p:nvSpPr>
        <p:spPr>
          <a:xfrm>
            <a:off x="1071598" y="5395289"/>
            <a:ext cx="10363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Figure 4.1 </a:t>
            </a:r>
            <a:r>
              <a:rPr lang="en-US" sz="2400" dirty="0" smtClean="0">
                <a:solidFill>
                  <a:srgbClr val="000000"/>
                </a:solidFill>
              </a:rPr>
              <a:t>Many </a:t>
            </a:r>
            <a:r>
              <a:rPr lang="en-US" sz="2400" dirty="0">
                <a:solidFill>
                  <a:srgbClr val="000000"/>
                </a:solidFill>
              </a:rPr>
              <a:t>modern rocket fuels</a:t>
            </a:r>
            <a:r>
              <a:rPr lang="ka-GE" sz="2400" dirty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are solid mixtures of substances</a:t>
            </a:r>
            <a:r>
              <a:rPr lang="ka-GE" sz="2400" dirty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combined in carefully measured amounts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and ignited to yield a thrust-generating chemical reaction. (credit: modification of work by NASA)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7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64120"/>
            <a:ext cx="467590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94" y="1152373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764" y="2432200"/>
            <a:ext cx="11333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en-US" sz="3200" dirty="0"/>
              <a:t>Please note:</a:t>
            </a:r>
          </a:p>
          <a:p>
            <a:pPr algn="just">
              <a:buFont typeface="Arial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Subscripts define the identity of the substance</a:t>
            </a:r>
            <a:r>
              <a:rPr lang="en-US" sz="3200" dirty="0"/>
              <a:t>, and so these </a:t>
            </a:r>
            <a:r>
              <a:rPr lang="en-US" sz="3200" b="1" i="1" dirty="0">
                <a:solidFill>
                  <a:srgbClr val="FF0000"/>
                </a:solidFill>
              </a:rPr>
              <a:t>cannot be changed </a:t>
            </a:r>
            <a:r>
              <a:rPr lang="en-US" sz="3200" dirty="0"/>
              <a:t>without altering</a:t>
            </a:r>
            <a:r>
              <a:rPr lang="ka-GE" sz="3200" dirty="0"/>
              <a:t>,</a:t>
            </a:r>
            <a:r>
              <a:rPr lang="en-US" sz="3200" dirty="0"/>
              <a:t> the qualitative meaning of the equation. 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018" y="1184238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885118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19" y="2209690"/>
            <a:ext cx="104601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The O atom balance may be achieved by changing the coefficient for H</a:t>
            </a:r>
            <a:r>
              <a:rPr lang="en-US" sz="2400" baseline="-25000" dirty="0"/>
              <a:t>2</a:t>
            </a:r>
            <a:r>
              <a:rPr lang="en-US" sz="2400" dirty="0"/>
              <a:t>O to 2. </a:t>
            </a:r>
          </a:p>
          <a:p>
            <a:endParaRPr lang="en-US" sz="2400" dirty="0"/>
          </a:p>
          <a:p>
            <a:pPr algn="ctr"/>
            <a:r>
              <a:rPr lang="en-US" sz="2400" dirty="0"/>
              <a:t>2H</a:t>
            </a:r>
            <a:r>
              <a:rPr lang="en-US" sz="2400" baseline="-25000" dirty="0"/>
              <a:t>2</a:t>
            </a:r>
            <a:r>
              <a:rPr lang="en-US" sz="2400" dirty="0"/>
              <a:t>O ⟶ H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		</a:t>
            </a:r>
            <a:r>
              <a:rPr lang="en-US" sz="2400" i="1" dirty="0"/>
              <a:t>(unbalanced)</a:t>
            </a:r>
          </a:p>
          <a:p>
            <a:endParaRPr lang="en-US" sz="2400" dirty="0"/>
          </a:p>
          <a:p>
            <a:r>
              <a:rPr lang="en-US" sz="2400" b="1" dirty="0"/>
              <a:t>Element 	Reactants 	Products 		Balanced?</a:t>
            </a:r>
          </a:p>
          <a:p>
            <a:r>
              <a:rPr lang="en-US" sz="2400" dirty="0"/>
              <a:t>H 		2 × 2 = 4 	1 × 2 = 2 		4 ≠ 2, no</a:t>
            </a:r>
          </a:p>
          <a:p>
            <a:r>
              <a:rPr lang="en-US" sz="2400" dirty="0"/>
              <a:t>O 		2 × 1 = 2 	1 × 2 = 2 		2 = 2, yes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309" y="949150"/>
            <a:ext cx="4620491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94" y="780306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6691" y="1736394"/>
            <a:ext cx="109312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 The H atom balance was upset by this change, but it is easily reestablished by changing the coefficient for H</a:t>
            </a:r>
            <a:r>
              <a:rPr lang="en-US" sz="2400" baseline="-25000" dirty="0"/>
              <a:t>2</a:t>
            </a:r>
            <a:r>
              <a:rPr lang="en-US" sz="2400" dirty="0"/>
              <a:t> to 2. </a:t>
            </a:r>
          </a:p>
          <a:p>
            <a:endParaRPr lang="en-US" sz="2400" dirty="0"/>
          </a:p>
          <a:p>
            <a:pPr algn="ctr"/>
            <a:r>
              <a:rPr lang="en-US" sz="2400" dirty="0"/>
              <a:t>2H</a:t>
            </a:r>
            <a:r>
              <a:rPr lang="en-US" sz="2400" baseline="-25000" dirty="0"/>
              <a:t>2</a:t>
            </a:r>
            <a:r>
              <a:rPr lang="en-US" sz="2400" dirty="0"/>
              <a:t>O ⟶ 2H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		</a:t>
            </a:r>
            <a:r>
              <a:rPr lang="en-US" sz="2400" i="1" dirty="0"/>
              <a:t>(balanced)</a:t>
            </a:r>
          </a:p>
          <a:p>
            <a:endParaRPr lang="en-US" sz="2400" dirty="0"/>
          </a:p>
          <a:p>
            <a:r>
              <a:rPr lang="en-US" sz="2400" b="1" dirty="0"/>
              <a:t>Element 	Reactants 	Products 		Balanced?</a:t>
            </a:r>
          </a:p>
          <a:p>
            <a:r>
              <a:rPr lang="en-US" sz="2400" dirty="0"/>
              <a:t>H 		2 × 2 = 4 	2 × 2 = 4 		4 = 4, yes</a:t>
            </a:r>
          </a:p>
          <a:p>
            <a:r>
              <a:rPr lang="en-US" sz="2400" dirty="0"/>
              <a:t>O 		2 × 1 = 2 	1 × 2 = 2 		2 = 2, yes</a:t>
            </a:r>
          </a:p>
          <a:p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These coefficients yield equal numbers of both H and O atoms on the reactant and product sides, and </a:t>
            </a:r>
            <a:r>
              <a:rPr lang="en-US" sz="2400" b="1" dirty="0"/>
              <a:t>the equation is therefore balanced!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88514" y="1000165"/>
            <a:ext cx="4606636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09" y="746165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102870"/>
            <a:ext cx="115131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 It is sometimes convenient to use fractions, instead of integers as intermediate coefficients.</a:t>
            </a:r>
          </a:p>
          <a:p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 +    O</a:t>
            </a:r>
            <a:r>
              <a:rPr lang="en-US" sz="2400" baseline="-25000" dirty="0"/>
              <a:t>2</a:t>
            </a:r>
            <a:r>
              <a:rPr lang="en-US" sz="2400" dirty="0"/>
              <a:t> ⟶ 3H</a:t>
            </a:r>
            <a:r>
              <a:rPr lang="en-US" sz="2400" baseline="-25000" dirty="0"/>
              <a:t>2</a:t>
            </a:r>
            <a:r>
              <a:rPr lang="en-US" sz="2400" dirty="0"/>
              <a:t>O + 2CO</a:t>
            </a:r>
            <a:r>
              <a:rPr lang="en-US" sz="2400" baseline="-25000" dirty="0"/>
              <a:t>2</a:t>
            </a:r>
            <a:r>
              <a:rPr lang="en-US" sz="2400" dirty="0"/>
              <a:t>		</a:t>
            </a:r>
            <a:r>
              <a:rPr lang="en-US" sz="2400" i="1" dirty="0"/>
              <a:t>(balanced)</a:t>
            </a:r>
          </a:p>
          <a:p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When balance is achieved, all the equation’s </a:t>
            </a:r>
            <a:r>
              <a:rPr lang="en-US" sz="2400" dirty="0" smtClean="0"/>
              <a:t>coefficients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may then be multiplied by a whole </a:t>
            </a:r>
            <a:r>
              <a:rPr lang="en-US" sz="2400" dirty="0" smtClean="0"/>
              <a:t>number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to convert the fractional coefficients to integers.  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Multiplying each coefficient by 2: 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 algn="ctr"/>
            <a:r>
              <a:rPr lang="en-US" sz="2400" dirty="0"/>
              <a:t>2C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 + 7O</a:t>
            </a:r>
            <a:r>
              <a:rPr lang="en-US" sz="2400" baseline="-25000" dirty="0"/>
              <a:t>2</a:t>
            </a:r>
            <a:r>
              <a:rPr lang="en-US" sz="2400" dirty="0"/>
              <a:t> ⟶ 6H</a:t>
            </a:r>
            <a:r>
              <a:rPr lang="en-US" sz="2400" baseline="-25000" dirty="0"/>
              <a:t>2</a:t>
            </a:r>
            <a:r>
              <a:rPr lang="en-US" sz="2400" dirty="0"/>
              <a:t>O + 4CO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  <a:r>
              <a:rPr lang="en-US" sz="2400" i="1" dirty="0"/>
              <a:t>(balanced)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05842"/>
              </p:ext>
            </p:extLst>
          </p:nvPr>
        </p:nvGraphicFramePr>
        <p:xfrm>
          <a:off x="3786273" y="3075913"/>
          <a:ext cx="277426" cy="70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" name="Equation" r:id="rId4" imgW="139700" imgH="355600" progId="Equation.3">
                  <p:embed/>
                </p:oleObj>
              </mc:Choice>
              <mc:Fallback>
                <p:oleObj name="Equation" r:id="rId4" imgW="139700" imgH="355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273" y="3075913"/>
                        <a:ext cx="277426" cy="706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9142-35B9-4677-8DA4-B66FD9F3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06" y="881149"/>
            <a:ext cx="5343994" cy="5349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equations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7158-E9D5-46EF-A975-5A5A1D6F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1644001"/>
            <a:ext cx="11111346" cy="46043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/>
              <a:t>Finally</a:t>
            </a:r>
            <a:r>
              <a:rPr lang="ka-GE" sz="2600" dirty="0"/>
              <a:t>,</a:t>
            </a:r>
            <a:r>
              <a:rPr lang="en-US" sz="2600" dirty="0"/>
              <a:t> with regard to balanced </a:t>
            </a:r>
            <a:r>
              <a:rPr lang="en-US" sz="2600" dirty="0" smtClean="0"/>
              <a:t>equations recall</a:t>
            </a:r>
            <a:r>
              <a:rPr lang="ka-GE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/>
              <a:t>that convention dictates use of the smallest whole-number coefficients. </a:t>
            </a:r>
            <a:endParaRPr lang="ru-RU" sz="2600" dirty="0"/>
          </a:p>
          <a:p>
            <a:pPr algn="just"/>
            <a:r>
              <a:rPr lang="en-US" sz="2600" dirty="0" smtClean="0"/>
              <a:t>Although</a:t>
            </a:r>
            <a:r>
              <a:rPr lang="ka-GE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/>
              <a:t>the equation for the reaction between molecular nitrogen and molecular </a:t>
            </a:r>
            <a:r>
              <a:rPr lang="en-US" sz="2600" dirty="0" smtClean="0"/>
              <a:t>hydrogen</a:t>
            </a:r>
            <a:r>
              <a:rPr lang="ka-GE" sz="2600" dirty="0"/>
              <a:t>,</a:t>
            </a:r>
            <a:r>
              <a:rPr lang="en-US" sz="2600" dirty="0" smtClean="0"/>
              <a:t> </a:t>
            </a:r>
            <a:r>
              <a:rPr lang="en-US" sz="2600" dirty="0"/>
              <a:t>to produce </a:t>
            </a:r>
            <a:r>
              <a:rPr lang="en-US" sz="2600" dirty="0" smtClean="0"/>
              <a:t>ammonia</a:t>
            </a:r>
            <a:r>
              <a:rPr lang="ka-GE" sz="2600" dirty="0" smtClean="0"/>
              <a:t>,</a:t>
            </a:r>
            <a:r>
              <a:rPr lang="en-US" sz="2600" dirty="0" smtClean="0"/>
              <a:t> is </a:t>
            </a:r>
            <a:r>
              <a:rPr lang="en-US" sz="2600" dirty="0"/>
              <a:t>indeed </a:t>
            </a:r>
            <a:r>
              <a:rPr lang="en-US" sz="2600" dirty="0" smtClean="0"/>
              <a:t>balanced</a:t>
            </a:r>
            <a:r>
              <a:rPr lang="ka-GE" sz="2600" dirty="0" smtClean="0"/>
              <a:t>:</a:t>
            </a:r>
            <a:r>
              <a:rPr lang="en-US" sz="2600" dirty="0" smtClean="0"/>
              <a:t> </a:t>
            </a:r>
            <a:endParaRPr lang="ka-GE" sz="2600" dirty="0"/>
          </a:p>
          <a:p>
            <a:pPr algn="ctr"/>
            <a:r>
              <a:rPr lang="en-US" sz="2600" dirty="0"/>
              <a:t>3N</a:t>
            </a:r>
            <a:r>
              <a:rPr lang="en-US" sz="2600" baseline="-25000" dirty="0"/>
              <a:t>2</a:t>
            </a:r>
            <a:r>
              <a:rPr lang="en-US" sz="2600" dirty="0"/>
              <a:t>+9H</a:t>
            </a:r>
            <a:r>
              <a:rPr lang="en-US" sz="2600" baseline="-25000" dirty="0"/>
              <a:t>2</a:t>
            </a:r>
            <a:r>
              <a:rPr lang="en-US" sz="2600" dirty="0"/>
              <a:t> ⟶ 6NH</a:t>
            </a:r>
            <a:r>
              <a:rPr lang="en-US" sz="2600" baseline="-25000" dirty="0"/>
              <a:t>3</a:t>
            </a:r>
            <a:r>
              <a:rPr lang="en-US" sz="2600" dirty="0"/>
              <a:t> </a:t>
            </a:r>
            <a:endParaRPr lang="ka-GE" sz="2600" dirty="0"/>
          </a:p>
          <a:p>
            <a:pPr algn="just"/>
            <a:r>
              <a:rPr lang="en-US" sz="2600" dirty="0"/>
              <a:t>the coefficients are not the smallest possible integers</a:t>
            </a:r>
            <a:r>
              <a:rPr lang="ka-GE" sz="2600" dirty="0"/>
              <a:t>,</a:t>
            </a:r>
            <a:r>
              <a:rPr lang="en-US" sz="2600" dirty="0"/>
              <a:t> representing the relative numbers of reactant and product molecules. </a:t>
            </a:r>
            <a:endParaRPr lang="ka-GE" sz="2600" dirty="0" smtClean="0"/>
          </a:p>
          <a:p>
            <a:pPr algn="just"/>
            <a:r>
              <a:rPr lang="en-US" sz="2600" dirty="0" smtClean="0"/>
              <a:t>Dividing </a:t>
            </a:r>
            <a:r>
              <a:rPr lang="en-US" sz="2600" dirty="0"/>
              <a:t>each coefficient by the greatest common factor, 3, gives the preferred equation: </a:t>
            </a:r>
            <a:endParaRPr lang="ka-GE" sz="2600" dirty="0"/>
          </a:p>
          <a:p>
            <a:pPr algn="ctr"/>
            <a:r>
              <a:rPr lang="en-US" sz="2600" dirty="0"/>
              <a:t>N</a:t>
            </a:r>
            <a:r>
              <a:rPr lang="en-US" sz="2600" baseline="-25000" dirty="0"/>
              <a:t>2</a:t>
            </a:r>
            <a:r>
              <a:rPr lang="en-US" sz="2600" dirty="0"/>
              <a:t>+3H</a:t>
            </a:r>
            <a:r>
              <a:rPr lang="en-US" sz="2600" baseline="-25000" dirty="0"/>
              <a:t>2</a:t>
            </a:r>
            <a:r>
              <a:rPr lang="en-US" sz="2600" dirty="0"/>
              <a:t> ⟶ 2NH</a:t>
            </a:r>
            <a:r>
              <a:rPr lang="en-US" sz="2600" baseline="-25000" dirty="0"/>
              <a:t>3</a:t>
            </a:r>
          </a:p>
          <a:p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437F75E1-6FC7-4BE2-AF1B-7B7B7AAF8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69646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8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61744" y="989751"/>
            <a:ext cx="9708472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Additional information in chemical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38" y="896361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745" y="1620040"/>
            <a:ext cx="11111346" cy="409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The physical states of reactants and products</a:t>
            </a:r>
            <a:r>
              <a:rPr lang="ka-GE" sz="2400" dirty="0"/>
              <a:t>,</a:t>
            </a:r>
            <a:r>
              <a:rPr lang="en-US" sz="2400" dirty="0"/>
              <a:t> are often indicated with a parenthetical abbreviation</a:t>
            </a:r>
            <a:r>
              <a:rPr lang="ka-GE" sz="2400" dirty="0"/>
              <a:t>,</a:t>
            </a:r>
            <a:r>
              <a:rPr lang="en-US" sz="2400" dirty="0"/>
              <a:t> following the formulas. </a:t>
            </a:r>
            <a:endParaRPr lang="ka-GE" sz="2400" dirty="0"/>
          </a:p>
          <a:p>
            <a:pPr>
              <a:buFont typeface="Arial"/>
              <a:buChar char="•"/>
            </a:pPr>
            <a:r>
              <a:rPr lang="en-US" sz="2400" b="0" i="0" u="none" strike="noStrike" baseline="0" dirty="0"/>
              <a:t>Common abbreviations include</a:t>
            </a:r>
            <a:r>
              <a:rPr lang="ka-GE" sz="2400" b="0" i="0" u="none" strike="noStrike" baseline="0" dirty="0"/>
              <a:t>:</a:t>
            </a:r>
            <a:endParaRPr lang="en-US" sz="2400" dirty="0"/>
          </a:p>
          <a:p>
            <a:pPr lvl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cs typeface="Times New Roman" charset="0"/>
              </a:rPr>
              <a:t>(</a:t>
            </a:r>
            <a:r>
              <a:rPr lang="en-US" sz="2800" b="1" i="1" dirty="0" err="1">
                <a:cs typeface="Times New Roman" charset="0"/>
              </a:rPr>
              <a:t>g</a:t>
            </a:r>
            <a:r>
              <a:rPr lang="en-US" sz="2800" b="1" dirty="0">
                <a:cs typeface="Times New Roman" charset="0"/>
              </a:rPr>
              <a:t>) gas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cs typeface="Times New Roman" charset="0"/>
              </a:rPr>
              <a:t>(</a:t>
            </a:r>
            <a:r>
              <a:rPr lang="en-US" sz="2800" b="1" i="1" dirty="0" err="1">
                <a:cs typeface="Times New Roman" charset="0"/>
              </a:rPr>
              <a:t>l</a:t>
            </a:r>
            <a:r>
              <a:rPr lang="en-US" sz="2800" b="1" dirty="0">
                <a:cs typeface="Times New Roman" charset="0"/>
              </a:rPr>
              <a:t>) 	liquid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cs typeface="Times New Roman" charset="0"/>
              </a:rPr>
              <a:t>(</a:t>
            </a:r>
            <a:r>
              <a:rPr lang="en-US" sz="2800" b="1" i="1" dirty="0" err="1">
                <a:cs typeface="Times New Roman" charset="0"/>
              </a:rPr>
              <a:t>s</a:t>
            </a:r>
            <a:r>
              <a:rPr lang="en-US" sz="2800" b="1" dirty="0">
                <a:cs typeface="Times New Roman" charset="0"/>
              </a:rPr>
              <a:t>) solid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cs typeface="Times New Roman" charset="0"/>
              </a:rPr>
              <a:t>(</a:t>
            </a:r>
            <a:r>
              <a:rPr lang="en-US" sz="2800" b="1" i="1" dirty="0" err="1">
                <a:cs typeface="Times New Roman" charset="0"/>
              </a:rPr>
              <a:t>aq</a:t>
            </a:r>
            <a:r>
              <a:rPr lang="en-US" sz="2800" b="1" dirty="0">
                <a:cs typeface="Times New Roman" charset="0"/>
              </a:rPr>
              <a:t>) </a:t>
            </a:r>
            <a:r>
              <a:rPr lang="en-US" sz="2800" b="1" i="1" dirty="0">
                <a:cs typeface="Times New Roman" charset="0"/>
              </a:rPr>
              <a:t>aqueous</a:t>
            </a:r>
            <a:r>
              <a:rPr lang="ka-GE" sz="2800" b="1" i="1" dirty="0">
                <a:cs typeface="Times New Roman" charset="0"/>
              </a:rPr>
              <a:t>- </a:t>
            </a:r>
            <a:r>
              <a:rPr lang="en-US" sz="2400" b="0" i="0" u="none" strike="noStrike" baseline="0" dirty="0"/>
              <a:t>for substances dissolved in water (</a:t>
            </a:r>
            <a:r>
              <a:rPr lang="en-US" sz="2400" b="0" i="1" u="none" strike="noStrike" baseline="0" dirty="0"/>
              <a:t>aqueous solutions</a:t>
            </a:r>
            <a:r>
              <a:rPr lang="en-US" sz="2400" b="0" i="0" u="none" strike="noStrike" baseline="0" dirty="0"/>
              <a:t>).</a:t>
            </a:r>
            <a:endParaRPr lang="en-US" sz="2400" b="1" dirty="0">
              <a:cs typeface="Times New Roman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DFB3-4EA7-477B-AD4C-1CFCDB8D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28" y="556765"/>
            <a:ext cx="8603673" cy="679191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Additional information in chemical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8397-E5E3-4468-BB37-0D2DBA24C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11374582" cy="4373563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/>
              <a:t>These notations are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illustrated in the example equation here:</a:t>
            </a:r>
            <a:endParaRPr lang="ka-GE" sz="2400" b="0" i="0" u="none" strike="noStrike" baseline="0" dirty="0"/>
          </a:p>
          <a:p>
            <a:pPr algn="ctr"/>
            <a:endParaRPr lang="ka-GE" sz="2400" b="0" i="0" u="none" strike="noStrike" baseline="0" dirty="0"/>
          </a:p>
          <a:p>
            <a:pPr algn="ctr"/>
            <a:r>
              <a:rPr lang="pt-BR" sz="2400" b="0" i="0" u="none" strike="noStrike" baseline="0" dirty="0"/>
              <a:t>2Na(</a:t>
            </a:r>
            <a:r>
              <a:rPr lang="pt-BR" sz="2400" b="0" i="1" u="none" strike="noStrike" baseline="0" dirty="0"/>
              <a:t>s</a:t>
            </a:r>
            <a:r>
              <a:rPr lang="pt-BR" sz="2400" b="0" i="0" u="none" strike="noStrike" baseline="0" dirty="0"/>
              <a:t>) + 2H</a:t>
            </a:r>
            <a:r>
              <a:rPr lang="pt-BR" sz="2400" baseline="-25000" dirty="0"/>
              <a:t>2</a:t>
            </a:r>
            <a:r>
              <a:rPr lang="pt-BR" sz="2400" b="0" i="0" u="none" strike="noStrike" baseline="0" dirty="0"/>
              <a:t>O(</a:t>
            </a:r>
            <a:r>
              <a:rPr lang="pt-BR" sz="2400" b="0" i="1" u="none" strike="noStrike" baseline="0" dirty="0"/>
              <a:t>l</a:t>
            </a:r>
            <a:r>
              <a:rPr lang="pt-BR" sz="2400" b="0" i="0" u="none" strike="noStrike" baseline="0" dirty="0"/>
              <a:t>) ⟶ 2NaOH(</a:t>
            </a:r>
            <a:r>
              <a:rPr lang="pt-BR" sz="2400" b="0" i="1" u="none" strike="noStrike" baseline="0" dirty="0"/>
              <a:t>aq</a:t>
            </a:r>
            <a:r>
              <a:rPr lang="pt-BR" sz="2400" b="0" i="0" u="none" strike="noStrike" baseline="0" dirty="0"/>
              <a:t>) + H</a:t>
            </a:r>
            <a:r>
              <a:rPr lang="pt-BR" sz="2400" b="0" i="0" u="none" strike="noStrike" baseline="-25000" dirty="0"/>
              <a:t>2</a:t>
            </a:r>
            <a:r>
              <a:rPr lang="pt-BR" sz="2400" b="0" i="0" u="none" strike="noStrike" baseline="0" dirty="0"/>
              <a:t>(</a:t>
            </a:r>
            <a:r>
              <a:rPr lang="pt-BR" sz="2400" b="0" i="1" u="none" strike="noStrike" baseline="0" dirty="0"/>
              <a:t>g</a:t>
            </a:r>
            <a:r>
              <a:rPr lang="pt-BR" sz="2400" b="0" i="0" u="none" strike="noStrike" baseline="0" dirty="0"/>
              <a:t>)</a:t>
            </a:r>
            <a:endParaRPr lang="ka-GE" sz="2400" b="0" i="0" u="none" strike="noStrike" baseline="0" dirty="0"/>
          </a:p>
          <a:p>
            <a:pPr algn="ctr"/>
            <a:endParaRPr lang="ka-GE" sz="2400" b="0" i="0" u="none" strike="noStrike" baseline="0" dirty="0"/>
          </a:p>
          <a:p>
            <a:pPr algn="just"/>
            <a:r>
              <a:rPr lang="en-US" sz="2400" b="0" i="0" u="none" strike="noStrike" baseline="0" dirty="0"/>
              <a:t>This equation represents the reaction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that takes place when </a:t>
            </a:r>
            <a:r>
              <a:rPr lang="en-US" sz="2400" b="1" i="1" u="none" strike="noStrike" baseline="0" dirty="0">
                <a:solidFill>
                  <a:srgbClr val="FF0000"/>
                </a:solidFill>
              </a:rPr>
              <a:t>sodium metal is placed in water. </a:t>
            </a:r>
            <a:endParaRPr lang="ka-GE" sz="2400" b="1" i="1" u="none" strike="noStrike" baseline="0" dirty="0">
              <a:solidFill>
                <a:srgbClr val="FF0000"/>
              </a:solidFill>
            </a:endParaRPr>
          </a:p>
          <a:p>
            <a:pPr algn="just"/>
            <a:r>
              <a:rPr lang="en-US" sz="2400" b="0" i="0" u="none" strike="noStrike" baseline="0" dirty="0"/>
              <a:t>The solid sodium reacts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with liquid </a:t>
            </a:r>
            <a:r>
              <a:rPr lang="en-US" sz="2400" b="0" i="0" u="none" strike="noStrike" baseline="0" dirty="0" smtClean="0"/>
              <a:t>water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to produce molecular hydrogen gas and the ionic </a:t>
            </a:r>
            <a:r>
              <a:rPr lang="en-US" sz="2400" b="0" i="0" u="none" strike="noStrike" baseline="0" dirty="0" smtClean="0"/>
              <a:t>compound</a:t>
            </a:r>
            <a:r>
              <a:rPr lang="ka-GE" sz="2400" b="0" i="0" u="none" strike="noStrike" baseline="0" dirty="0" smtClean="0"/>
              <a:t>-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sodium hydroxide (a solid in pure form,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but readily dissolved in water).</a:t>
            </a:r>
            <a:endParaRPr lang="ka-GE" sz="2400" b="0" i="0" u="none" strike="noStrike" baseline="0" dirty="0"/>
          </a:p>
          <a:p>
            <a:pPr algn="l"/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5E82DF57-62D0-492B-B806-4331131C8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38" y="47956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9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6473" y="1353902"/>
            <a:ext cx="97237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Additional information in chemical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52" y="1020369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873" y="1923987"/>
            <a:ext cx="11346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Special conditions necessary for a reaction</a:t>
            </a:r>
            <a:r>
              <a:rPr lang="ka-GE" sz="2400" dirty="0"/>
              <a:t>,</a:t>
            </a:r>
            <a:r>
              <a:rPr lang="en-US" sz="2400" dirty="0"/>
              <a:t> are sometimes designated by writing a word or symbol </a:t>
            </a:r>
            <a:r>
              <a:rPr lang="en-US" sz="2400" dirty="0" smtClean="0"/>
              <a:t>above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or below the equation’s arrow. 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 algn="just">
              <a:buFont typeface="Arial"/>
              <a:buChar char="•"/>
            </a:pPr>
            <a:r>
              <a:rPr lang="en-US" sz="2400" dirty="0"/>
              <a:t> For example, a reaction</a:t>
            </a:r>
            <a:r>
              <a:rPr lang="ka-GE" sz="2400" dirty="0"/>
              <a:t>,</a:t>
            </a:r>
            <a:r>
              <a:rPr lang="en-US" sz="2400" dirty="0"/>
              <a:t> carried out by heating</a:t>
            </a:r>
            <a:r>
              <a:rPr lang="ka-GE" sz="2400" dirty="0"/>
              <a:t>,</a:t>
            </a:r>
            <a:r>
              <a:rPr lang="en-US" sz="2400" dirty="0"/>
              <a:t> may be indicated by the uppercase Greek letter delta </a:t>
            </a:r>
            <a:r>
              <a:rPr lang="en-US" sz="2400" b="1" dirty="0">
                <a:solidFill>
                  <a:srgbClr val="FF0000"/>
                </a:solidFill>
              </a:rPr>
              <a:t>(Δ)</a:t>
            </a:r>
            <a:r>
              <a:rPr lang="en-US" sz="2400" dirty="0"/>
              <a:t> over the arrow. </a:t>
            </a:r>
          </a:p>
          <a:p>
            <a:endParaRPr lang="en-US" sz="2400" dirty="0"/>
          </a:p>
          <a:p>
            <a:endParaRPr lang="en-US" sz="2400" dirty="0"/>
          </a:p>
          <a:p>
            <a:pPr algn="ctr">
              <a:buClr>
                <a:srgbClr val="000000"/>
              </a:buClr>
              <a:buSzPct val="100000"/>
            </a:pPr>
            <a:r>
              <a:rPr lang="en-US" sz="2800" dirty="0">
                <a:latin typeface="Times New Roman" charset="0"/>
                <a:cs typeface="Times New Roman" charset="0"/>
              </a:rPr>
              <a:t>CaCO</a:t>
            </a:r>
            <a:r>
              <a:rPr lang="en-US" sz="2800" baseline="-25000" dirty="0">
                <a:latin typeface="Times New Roman" charset="0"/>
                <a:cs typeface="Times New Roman" charset="0"/>
              </a:rPr>
              <a:t>3</a:t>
            </a:r>
            <a:r>
              <a:rPr lang="en-US" sz="2800" dirty="0">
                <a:latin typeface="Times New Roman" charset="0"/>
                <a:cs typeface="Times New Roman" charset="0"/>
              </a:rPr>
              <a:t>(</a:t>
            </a:r>
            <a:r>
              <a:rPr lang="en-US" sz="2800" i="1" dirty="0">
                <a:latin typeface="Times New Roman" charset="0"/>
                <a:cs typeface="Times New Roman" charset="0"/>
              </a:rPr>
              <a:t>s</a:t>
            </a:r>
            <a:r>
              <a:rPr lang="en-US" sz="2800" dirty="0">
                <a:latin typeface="Times New Roman" charset="0"/>
                <a:cs typeface="Times New Roman" charset="0"/>
              </a:rPr>
              <a:t>)  </a:t>
            </a:r>
            <a:r>
              <a:rPr lang="en-US" sz="2800" dirty="0"/>
              <a:t>⟶</a:t>
            </a:r>
            <a:r>
              <a:rPr lang="en-US" sz="2800" dirty="0">
                <a:latin typeface="Times New Roman" charset="0"/>
                <a:cs typeface="Times New Roman" charset="0"/>
              </a:rPr>
              <a:t>    </a:t>
            </a:r>
            <a:r>
              <a:rPr lang="en-US" sz="2800" dirty="0" err="1">
                <a:latin typeface="Times New Roman" charset="0"/>
                <a:cs typeface="Times New Roman" charset="0"/>
              </a:rPr>
              <a:t>CaO(s</a:t>
            </a:r>
            <a:r>
              <a:rPr lang="en-US" sz="2800" dirty="0">
                <a:latin typeface="Times New Roman" charset="0"/>
                <a:cs typeface="Times New Roman" charset="0"/>
              </a:rPr>
              <a:t>)  +  CO</a:t>
            </a:r>
            <a:r>
              <a:rPr lang="en-US" sz="2800" baseline="-25000" dirty="0">
                <a:latin typeface="Times New Roman" charset="0"/>
                <a:cs typeface="Times New Roman" charset="0"/>
              </a:rPr>
              <a:t>2</a:t>
            </a:r>
            <a:r>
              <a:rPr lang="en-US" sz="2800" dirty="0">
                <a:latin typeface="Times New Roman" charset="0"/>
                <a:cs typeface="Times New Roman" charset="0"/>
              </a:rPr>
              <a:t>(g)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88323" y="4635402"/>
            <a:ext cx="390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600" dirty="0">
                <a:latin typeface="Symbol" charset="0"/>
              </a:rPr>
              <a:t>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20" y="1238758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Equations for ionic reactions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74" y="1075962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7848" y="1909554"/>
            <a:ext cx="1026874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algn="just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800" dirty="0"/>
              <a:t>Many chemical </a:t>
            </a:r>
            <a:r>
              <a:rPr lang="en-US" sz="2800" dirty="0" smtClean="0"/>
              <a:t>reactions</a:t>
            </a:r>
            <a:r>
              <a:rPr lang="ka-GE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take place in aqueous media.</a:t>
            </a:r>
            <a:endParaRPr lang="ka-GE" sz="2800" dirty="0"/>
          </a:p>
          <a:p>
            <a:pPr algn="just">
              <a:buFont typeface="Arial"/>
              <a:buChar char="•"/>
            </a:pPr>
            <a:endParaRPr lang="en-US" sz="2800" dirty="0"/>
          </a:p>
          <a:p>
            <a:pPr indent="3175" algn="just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0" i="0" u="none" strike="noStrike" baseline="0" dirty="0"/>
              <a:t>When </a:t>
            </a:r>
            <a:r>
              <a:rPr lang="en-US" sz="2800" b="0" i="0" u="none" strike="noStrike" baseline="0" dirty="0" smtClean="0"/>
              <a:t>ions</a:t>
            </a:r>
            <a:r>
              <a:rPr lang="ka-GE" sz="2800" b="0" i="0" u="none" strike="noStrike" baseline="0" dirty="0" smtClean="0"/>
              <a:t>,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/>
              <a:t>are involved in these reactions, the chemical equations may be written with various levels of </a:t>
            </a:r>
            <a:r>
              <a:rPr lang="en-US" sz="2800" b="0" i="0" u="none" strike="noStrike" baseline="0" dirty="0" smtClean="0"/>
              <a:t>detail</a:t>
            </a:r>
            <a:r>
              <a:rPr lang="ka-GE" sz="2800" b="0" i="0" u="none" strike="noStrike" baseline="0" dirty="0" smtClean="0"/>
              <a:t>, </a:t>
            </a:r>
            <a:r>
              <a:rPr lang="en-US" sz="2800" b="0" i="0" u="none" strike="noStrike" baseline="0" dirty="0"/>
              <a:t>appropriate to their intended use.</a:t>
            </a:r>
            <a:endParaRPr lang="ka-GE" sz="2800" b="0" i="0" u="none" strike="noStrike" baseline="0" dirty="0"/>
          </a:p>
          <a:p>
            <a:pPr indent="3175" algn="just">
              <a:buFont typeface="Arial" panose="020B0604020202020204" pitchFamily="34" charset="0"/>
              <a:buChar char="•"/>
            </a:pPr>
            <a:endParaRPr lang="ka-GE" sz="2800" b="0" i="0" u="none" strike="noStrike" baseline="0" dirty="0"/>
          </a:p>
          <a:p>
            <a:pPr indent="3175" algn="just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To illustrate this, consider a reaction between ionic compounds</a:t>
            </a:r>
            <a:r>
              <a:rPr lang="ka-GE" sz="2800" b="0" i="0" u="none" strike="noStrike" baseline="0" dirty="0"/>
              <a:t>,</a:t>
            </a:r>
            <a:r>
              <a:rPr lang="en-US" sz="2800" b="0" i="0" u="none" strike="noStrike" baseline="0" dirty="0"/>
              <a:t> taking place in an</a:t>
            </a:r>
            <a:r>
              <a:rPr lang="ka-GE" sz="2800" b="0" i="0" u="none" strike="noStrike" baseline="0" dirty="0"/>
              <a:t> </a:t>
            </a:r>
            <a:r>
              <a:rPr lang="en-US" sz="2800" b="0" i="0" u="none" strike="noStrike" baseline="0" dirty="0"/>
              <a:t>aqueous solution.</a:t>
            </a:r>
            <a:r>
              <a:rPr lang="ka-GE" sz="2800" b="0" i="0" u="none" strike="noStrike" baseline="0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4BB5-C2D3-41FA-8ABC-6E030A6B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9818"/>
            <a:ext cx="5486400" cy="554500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Equations for ionic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0373-E8D7-41E4-BD74-219447C5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10931236" cy="4373563"/>
          </a:xfrm>
        </p:spPr>
        <p:txBody>
          <a:bodyPr>
            <a:normAutofit/>
          </a:bodyPr>
          <a:lstStyle/>
          <a:p>
            <a:pPr indent="3175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When aqueous solutions of CaCl</a:t>
            </a:r>
            <a:r>
              <a:rPr lang="en-US" sz="2400" b="0" i="0" u="none" strike="noStrike" baseline="-25000" dirty="0"/>
              <a:t>2</a:t>
            </a:r>
            <a:r>
              <a:rPr lang="en-US" sz="2400" b="0" i="0" u="none" strike="noStrike" baseline="0" dirty="0"/>
              <a:t> and AgNO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 are mixed, a reaction takes place producing aqueous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Ca(NO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)</a:t>
            </a:r>
            <a:r>
              <a:rPr lang="en-US" sz="2400" b="0" i="0" u="none" strike="noStrike" baseline="-25000" dirty="0"/>
              <a:t>2</a:t>
            </a:r>
            <a:r>
              <a:rPr lang="en-US" sz="2400" b="0" i="0" u="none" strike="noStrike" baseline="0" dirty="0"/>
              <a:t> and solid AgCl: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000090"/>
                </a:solidFill>
              </a:rPr>
              <a:t>Molecular equation: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CaCl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+ 2AgNO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⟶ Ca(NO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+ 2AgCl(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Times New Roman" charset="0"/>
                <a:cs typeface="Times New Roman" charset="0"/>
              </a:rPr>
              <a:t>      </a:t>
            </a:r>
            <a:r>
              <a:rPr lang="ka-GE" sz="2400" dirty="0">
                <a:latin typeface="Times New Roman" charset="0"/>
                <a:cs typeface="Times New Roman" charset="0"/>
              </a:rPr>
              <a:t>              </a:t>
            </a:r>
            <a:r>
              <a:rPr lang="en-US" sz="1600" dirty="0">
                <a:solidFill>
                  <a:srgbClr val="202124"/>
                </a:solidFill>
                <a:latin typeface="Google Sans"/>
              </a:rPr>
              <a:t>Calcium chloride</a:t>
            </a:r>
            <a:r>
              <a:rPr lang="en-US" sz="1600" dirty="0">
                <a:latin typeface="Times New Roman" charset="0"/>
                <a:cs typeface="Times New Roman" charset="0"/>
              </a:rPr>
              <a:t>            </a:t>
            </a:r>
            <a:r>
              <a:rPr lang="ka-GE" sz="1600" dirty="0">
                <a:latin typeface="Times New Roman" charset="0"/>
                <a:cs typeface="Times New Roman" charset="0"/>
              </a:rPr>
              <a:t>  </a:t>
            </a:r>
            <a:r>
              <a:rPr lang="en-US" sz="1600" dirty="0">
                <a:solidFill>
                  <a:srgbClr val="202124"/>
                </a:solidFill>
                <a:latin typeface="arial" panose="020B0604020202020204" pitchFamily="34" charset="0"/>
              </a:rPr>
              <a:t>Silver nitrate              </a:t>
            </a:r>
            <a:r>
              <a:rPr lang="ka-GE" sz="1600" dirty="0">
                <a:solidFill>
                  <a:srgbClr val="202124"/>
                </a:solidFill>
                <a:latin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202124"/>
                </a:solidFill>
                <a:latin typeface="Google Sans"/>
              </a:rPr>
              <a:t>Calcium </a:t>
            </a:r>
            <a:r>
              <a:rPr lang="en-US" sz="1600" dirty="0">
                <a:solidFill>
                  <a:srgbClr val="202124"/>
                </a:solidFill>
                <a:latin typeface="arial" panose="020B0604020202020204" pitchFamily="34" charset="0"/>
              </a:rPr>
              <a:t>nitrate        </a:t>
            </a:r>
            <a:r>
              <a:rPr lang="ka-GE" sz="1600" dirty="0" smtClean="0">
                <a:solidFill>
                  <a:srgbClr val="202124"/>
                </a:solidFill>
                <a:latin typeface="arial" panose="020B0604020202020204" pitchFamily="34" charset="0"/>
              </a:rPr>
              <a:t>   </a:t>
            </a:r>
            <a:r>
              <a:rPr lang="en-US" sz="1600" dirty="0" smtClean="0">
                <a:solidFill>
                  <a:srgbClr val="202124"/>
                </a:solidFill>
                <a:latin typeface="arial" panose="020B0604020202020204" pitchFamily="34" charset="0"/>
              </a:rPr>
              <a:t>Silver </a:t>
            </a:r>
            <a:r>
              <a:rPr lang="en-US" sz="1600" dirty="0">
                <a:solidFill>
                  <a:srgbClr val="202124"/>
                </a:solidFill>
                <a:latin typeface="Google Sans"/>
              </a:rPr>
              <a:t>chloride</a:t>
            </a:r>
            <a:endParaRPr lang="en-US" sz="1600" dirty="0">
              <a:latin typeface="Times New Roman" charset="0"/>
              <a:cs typeface="Times New Roman" charset="0"/>
            </a:endParaRPr>
          </a:p>
          <a:p>
            <a:pPr algn="just"/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b="0" i="0" u="none" strike="noStrike" baseline="0" dirty="0"/>
              <a:t>This balanced equation, derived in the usual fashion, is called a </a:t>
            </a:r>
            <a:r>
              <a:rPr lang="en-US" sz="2400" b="1" i="1" u="none" strike="noStrike" baseline="0" dirty="0">
                <a:solidFill>
                  <a:srgbClr val="0070C0"/>
                </a:solidFill>
              </a:rPr>
              <a:t>molecular equation</a:t>
            </a:r>
            <a:r>
              <a:rPr lang="ka-GE" sz="2400" b="1" i="1" u="none" strike="noStrike" baseline="0" dirty="0">
                <a:solidFill>
                  <a:srgbClr val="0070C0"/>
                </a:solidFill>
              </a:rPr>
              <a:t>,</a:t>
            </a:r>
            <a:r>
              <a:rPr lang="en-US" sz="2400" b="1" i="0" u="none" strike="noStrike" baseline="0" dirty="0"/>
              <a:t> </a:t>
            </a:r>
            <a:r>
              <a:rPr lang="en-US" sz="2400" b="0" i="0" u="none" strike="noStrike" baseline="0" dirty="0"/>
              <a:t>because it doesn’t explicitly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represent the ionic species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that are present in solution</a:t>
            </a:r>
            <a:r>
              <a:rPr lang="ka-GE" sz="2400" b="0" i="0" u="none" strike="noStrike" baseline="0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C487BF9E-D5DC-452D-BC42-CB3A9FE40A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84" y="65916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5" y="469737"/>
            <a:ext cx="3193473" cy="45227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Ch. 4 Outline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03563" y="1331035"/>
            <a:ext cx="10584873" cy="49614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2800" dirty="0">
                <a:latin typeface="Arial" pitchFamily="-110" charset="0"/>
              </a:rPr>
              <a:t>4.1: </a:t>
            </a:r>
            <a:r>
              <a:rPr lang="en-US" sz="3200" dirty="0">
                <a:latin typeface="Arial" pitchFamily="-110" charset="0"/>
              </a:rPr>
              <a:t>Writing and Balancing Chemical Equations</a:t>
            </a:r>
          </a:p>
          <a:p>
            <a:pPr marL="514350" indent="-514350">
              <a:lnSpc>
                <a:spcPct val="90000"/>
              </a:lnSpc>
            </a:pPr>
            <a:endParaRPr lang="en-US" sz="3200" dirty="0">
              <a:latin typeface="Arial" pitchFamily="-110" charset="0"/>
            </a:endParaRPr>
          </a:p>
          <a:p>
            <a:pPr marL="688975" indent="-688975">
              <a:lnSpc>
                <a:spcPct val="90000"/>
              </a:lnSpc>
            </a:pPr>
            <a:r>
              <a:rPr lang="en-US" sz="3200" dirty="0">
                <a:latin typeface="Arial" pitchFamily="-110" charset="0"/>
              </a:rPr>
              <a:t>4.2: Classifying Chemical Reactions</a:t>
            </a:r>
          </a:p>
          <a:p>
            <a:pPr marL="514350" indent="-514350">
              <a:lnSpc>
                <a:spcPct val="90000"/>
              </a:lnSpc>
            </a:pPr>
            <a:endParaRPr lang="en-US" sz="3200" dirty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3200" dirty="0">
                <a:latin typeface="Arial" pitchFamily="-110" charset="0"/>
              </a:rPr>
              <a:t>4.3: Reaction Stoichiometry</a:t>
            </a:r>
          </a:p>
          <a:p>
            <a:pPr marL="514350" indent="-514350">
              <a:lnSpc>
                <a:spcPct val="90000"/>
              </a:lnSpc>
            </a:pPr>
            <a:endParaRPr lang="en-US" sz="3200" dirty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3200" dirty="0">
                <a:latin typeface="Arial" pitchFamily="-110" charset="0"/>
              </a:rPr>
              <a:t>4.4: Reaction </a:t>
            </a:r>
            <a:r>
              <a:rPr lang="en-US" sz="3200" dirty="0" smtClean="0">
                <a:latin typeface="Arial" pitchFamily="-110" charset="0"/>
              </a:rPr>
              <a:t>Yields</a:t>
            </a:r>
          </a:p>
          <a:p>
            <a:pPr marL="514350" indent="-514350">
              <a:lnSpc>
                <a:spcPct val="90000"/>
              </a:lnSpc>
            </a:pPr>
            <a:endParaRPr lang="en-US" sz="3200" dirty="0" smtClean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3200" dirty="0">
                <a:latin typeface="Arial" pitchFamily="-110" charset="0"/>
              </a:rPr>
              <a:t>4.5: Quantitative Chemical Analysis</a:t>
            </a:r>
          </a:p>
          <a:p>
            <a:pPr marL="514350" indent="-514350">
              <a:lnSpc>
                <a:spcPct val="90000"/>
              </a:lnSpc>
            </a:pPr>
            <a:endParaRPr lang="en-US" sz="3200" dirty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endParaRPr lang="en-US" sz="2800" dirty="0">
              <a:latin typeface="Arial" pitchFamily="-110" charset="0"/>
            </a:endParaRPr>
          </a:p>
          <a:p>
            <a:endParaRPr lang="en-US" sz="2800" dirty="0">
              <a:latin typeface="Arial" charset="0"/>
              <a:ea typeface="MS PGothic" charset="0"/>
            </a:endParaRPr>
          </a:p>
          <a:p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C4F7D93-D11A-E34C-9953-463F5D9E91E6}" type="slidenum">
              <a:rPr lang="en-US" sz="1400">
                <a:solidFill>
                  <a:srgbClr val="FFFFFF"/>
                </a:solidFill>
              </a:rPr>
              <a:pPr/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32" y="27907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5045" y="451639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Equations for ionic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3685309"/>
            <a:ext cx="5721927" cy="2216728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84" y="288843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4936" y="1202329"/>
            <a:ext cx="11517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3175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When ionic compounds dissolve in water, they may 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dissociate</a:t>
            </a:r>
            <a:r>
              <a:rPr lang="ka-GE" sz="2400" b="0" i="1" u="none" strike="noStrike" baseline="0" dirty="0"/>
              <a:t> </a:t>
            </a:r>
            <a:r>
              <a:rPr lang="en-US" sz="2400" b="0" i="0" u="none" strike="noStrike" baseline="0" dirty="0"/>
              <a:t>into their constituent ions, which are subsequently dispersed </a:t>
            </a:r>
            <a:r>
              <a:rPr lang="en-US" sz="2400" b="0" i="0" u="none" strike="noStrike" baseline="0" dirty="0" smtClean="0"/>
              <a:t>homogenously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throughout the resulting solution</a:t>
            </a:r>
            <a:r>
              <a:rPr lang="ka-GE" sz="2400" b="0" i="0" u="none" strike="noStrike" baseline="0" dirty="0"/>
              <a:t>.</a:t>
            </a:r>
            <a:r>
              <a:rPr lang="en-US" sz="2400" b="0" i="0" u="none" strike="noStrike" baseline="0" dirty="0"/>
              <a:t> </a:t>
            </a:r>
            <a:endParaRPr lang="ka-GE" sz="2400" b="0" i="0" u="none" strike="noStrike" baseline="0" dirty="0"/>
          </a:p>
          <a:p>
            <a:pPr marL="55563" indent="3175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Ionic compounds dissolved in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 smtClean="0"/>
              <a:t>water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are </a:t>
            </a:r>
            <a:r>
              <a:rPr lang="en-US" sz="2400" b="0" i="0" u="none" strike="noStrike" baseline="0" dirty="0"/>
              <a:t>therefore, more realistically represented as dissociated </a:t>
            </a:r>
            <a:r>
              <a:rPr lang="en-US" sz="2400" b="0" i="0" u="none" strike="noStrike" baseline="0" dirty="0" smtClean="0"/>
              <a:t>ions </a:t>
            </a:r>
            <a:r>
              <a:rPr lang="en-US" sz="2400" b="0" i="0" u="none" strike="noStrike" baseline="0" dirty="0"/>
              <a:t>in this case: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⟶ Ca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+ 2Cl</a:t>
            </a:r>
            <a:r>
              <a:rPr lang="en-US" sz="2400" baseline="30000" dirty="0"/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2AgNO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⟶ 2Ag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+ 2NO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⟶ Ca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+ 2NO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</a:p>
          <a:p>
            <a:pPr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/>
              <a:t>Unlike </a:t>
            </a:r>
            <a:r>
              <a:rPr lang="en-US" sz="2400" dirty="0" smtClean="0"/>
              <a:t>these </a:t>
            </a:r>
            <a:r>
              <a:rPr lang="en-US" sz="2400" dirty="0"/>
              <a:t>three ionic compounds, </a:t>
            </a:r>
            <a:r>
              <a:rPr lang="en-US" sz="2400" b="1" i="1" dirty="0">
                <a:solidFill>
                  <a:srgbClr val="FF0000"/>
                </a:solidFill>
              </a:rPr>
              <a:t>AgCl does not dissolve in water to a significant extent.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966318"/>
            <a:ext cx="5219496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Complete ionic equation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88" y="894726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772" y="2334190"/>
            <a:ext cx="114161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/>
              <a:t>Explicitly </a:t>
            </a:r>
            <a:r>
              <a:rPr lang="en-US" sz="2800" b="0" i="0" u="none" strike="noStrike" baseline="0" dirty="0"/>
              <a:t>representing all dissolved ions results, in a </a:t>
            </a:r>
            <a:r>
              <a:rPr lang="en-US" sz="2800" b="1" i="0" u="none" strike="noStrike" baseline="0" dirty="0"/>
              <a:t>complete ionic equation</a:t>
            </a:r>
            <a:r>
              <a:rPr lang="en-US" sz="2800" b="0" i="0" u="none" strike="noStrike" baseline="0" dirty="0"/>
              <a:t>. In this particular case, the formulas</a:t>
            </a:r>
            <a:r>
              <a:rPr lang="ka-GE" sz="2800" b="0" i="0" u="none" strike="noStrike" baseline="0" dirty="0"/>
              <a:t> </a:t>
            </a:r>
            <a:r>
              <a:rPr lang="en-US" sz="2800" b="0" i="0" u="none" strike="noStrike" baseline="0" dirty="0"/>
              <a:t>for the dissolved ionic compounds are replaced by formulas for their dissociated ions:</a:t>
            </a:r>
            <a:endParaRPr lang="ka-GE" sz="2800" b="0" i="0" u="none" strike="noStrike" baseline="0" dirty="0"/>
          </a:p>
          <a:p>
            <a:pPr algn="l"/>
            <a:endParaRPr lang="en-US" sz="2400" dirty="0"/>
          </a:p>
          <a:p>
            <a:pPr algn="just"/>
            <a:r>
              <a:rPr lang="en-US" sz="2400" b="1" dirty="0"/>
              <a:t>Ca</a:t>
            </a:r>
            <a:r>
              <a:rPr lang="en-US" sz="2400" b="1" baseline="30000" dirty="0"/>
              <a:t>2+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+ 2Cl</a:t>
            </a:r>
            <a:r>
              <a:rPr lang="en-US" sz="2400" b="1" baseline="30000" dirty="0"/>
              <a:t>−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+ 2Ag</a:t>
            </a:r>
            <a:r>
              <a:rPr lang="en-US" sz="2400" b="1" baseline="30000" dirty="0"/>
              <a:t>+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+ 2NO</a:t>
            </a:r>
            <a:r>
              <a:rPr lang="en-US" sz="2400" b="1" baseline="-25000" dirty="0"/>
              <a:t>3</a:t>
            </a:r>
            <a:r>
              <a:rPr lang="en-US" sz="2400" b="1" baseline="30000" dirty="0"/>
              <a:t>−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 ⟶ </a:t>
            </a:r>
            <a:r>
              <a:rPr lang="en-US" sz="2400" b="1" dirty="0" smtClean="0"/>
              <a:t>Ca</a:t>
            </a:r>
            <a:r>
              <a:rPr lang="en-US" sz="2400" b="1" baseline="30000" dirty="0" smtClean="0"/>
              <a:t>2</a:t>
            </a:r>
            <a:r>
              <a:rPr lang="en-US" sz="2400" b="1" baseline="30000" dirty="0"/>
              <a:t>+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+ 2NO</a:t>
            </a:r>
            <a:r>
              <a:rPr lang="en-US" sz="2400" b="1" baseline="-25000" dirty="0"/>
              <a:t>3</a:t>
            </a:r>
            <a:r>
              <a:rPr lang="en-US" sz="2400" b="1" baseline="30000" dirty="0"/>
              <a:t>−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 + 2AgCl(</a:t>
            </a:r>
            <a:r>
              <a:rPr lang="en-US" sz="2400" b="1" i="1" dirty="0"/>
              <a:t>s</a:t>
            </a:r>
            <a:r>
              <a:rPr lang="en-US" sz="2400" b="1" dirty="0"/>
              <a:t>) </a:t>
            </a:r>
          </a:p>
          <a:p>
            <a:pPr algn="ctr"/>
            <a:r>
              <a:rPr lang="en-US" sz="2000" dirty="0"/>
              <a:t>                                                                                </a:t>
            </a:r>
            <a:endParaRPr lang="ka-GE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69" y="662888"/>
            <a:ext cx="4069568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Net ionic equation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941827" y="1112040"/>
            <a:ext cx="8072767" cy="540075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364" y="319012"/>
            <a:ext cx="1226434" cy="833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673370"/>
            <a:ext cx="112360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en-US" sz="2400" dirty="0"/>
              <a:t> Two chemical species are present in identical form on both sides of the arrow, Ca</a:t>
            </a:r>
            <a:r>
              <a:rPr lang="en-US" sz="2400" baseline="30000" dirty="0"/>
              <a:t>2+</a:t>
            </a:r>
            <a:r>
              <a:rPr lang="en-US" sz="2400" dirty="0"/>
              <a:t>(aq) and NO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). </a:t>
            </a:r>
          </a:p>
          <a:p>
            <a:pPr algn="just">
              <a:buFont typeface="Arial"/>
              <a:buChar char="•"/>
            </a:pPr>
            <a:r>
              <a:rPr lang="en-US" sz="2400" dirty="0"/>
              <a:t> These ions are </a:t>
            </a:r>
            <a:r>
              <a:rPr lang="en-US" sz="2400" b="1" i="1" dirty="0">
                <a:solidFill>
                  <a:srgbClr val="000090"/>
                </a:solidFill>
              </a:rPr>
              <a:t>spectator ions </a:t>
            </a:r>
            <a:r>
              <a:rPr lang="en-US" sz="2400" dirty="0" smtClean="0"/>
              <a:t>–whose </a:t>
            </a:r>
            <a:r>
              <a:rPr lang="en-US" sz="2400" dirty="0"/>
              <a:t>presence is required to maintain charge neutrality, and are neither chemically, nor physically changed by the process.</a:t>
            </a:r>
            <a:endParaRPr lang="ka-GE" sz="2400" dirty="0"/>
          </a:p>
          <a:p>
            <a:pPr algn="just">
              <a:buFont typeface="Arial"/>
              <a:buChar char="•"/>
            </a:pPr>
            <a:endParaRPr lang="en-US" sz="2400" dirty="0"/>
          </a:p>
          <a:p>
            <a:pPr algn="just">
              <a:buFont typeface="Arial"/>
              <a:buChar char="•"/>
            </a:pPr>
            <a:r>
              <a:rPr lang="en-US" sz="2400" dirty="0"/>
              <a:t> Elimination of the spectator ions results in a </a:t>
            </a:r>
            <a:r>
              <a:rPr lang="en-US" sz="2400" b="1" i="1" dirty="0">
                <a:solidFill>
                  <a:srgbClr val="000090"/>
                </a:solidFill>
              </a:rPr>
              <a:t>net ionic equation</a:t>
            </a:r>
            <a:r>
              <a:rPr lang="en-US" sz="2400" dirty="0"/>
              <a:t>: </a:t>
            </a:r>
          </a:p>
          <a:p>
            <a:pPr algn="ctr"/>
            <a:r>
              <a:rPr lang="en-US" sz="2800" dirty="0"/>
              <a:t>Ag</a:t>
            </a:r>
            <a:r>
              <a:rPr lang="en-US" sz="2800" baseline="30000" dirty="0"/>
              <a:t>+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+ Cl</a:t>
            </a:r>
            <a:r>
              <a:rPr lang="en-US" sz="2800" baseline="30000" dirty="0"/>
              <a:t>−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  ⟶   AgCl(</a:t>
            </a:r>
            <a:r>
              <a:rPr lang="en-US" sz="2800" i="1" dirty="0"/>
              <a:t>s</a:t>
            </a:r>
            <a:r>
              <a:rPr lang="en-US" sz="2800" dirty="0"/>
              <a:t>) </a:t>
            </a:r>
          </a:p>
          <a:p>
            <a:pPr algn="ctr"/>
            <a:endParaRPr lang="en-US" sz="2800" dirty="0"/>
          </a:p>
          <a:p>
            <a:pPr algn="just"/>
            <a:r>
              <a:rPr lang="en-US" sz="2400" i="1" dirty="0"/>
              <a:t>The </a:t>
            </a:r>
            <a:r>
              <a:rPr lang="en-US" sz="2400" b="1" i="1" dirty="0"/>
              <a:t>net ionic equation,</a:t>
            </a:r>
            <a:r>
              <a:rPr lang="en-US" sz="2400" i="1" dirty="0"/>
              <a:t> is a chemical </a:t>
            </a:r>
            <a:r>
              <a:rPr lang="en-US" sz="2400" b="1" i="1" dirty="0"/>
              <a:t>equation,</a:t>
            </a:r>
            <a:r>
              <a:rPr lang="en-US" sz="2400" i="1" dirty="0"/>
              <a:t> for a reaction, that lists only those species participating in the reaction.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00AF-48D3-445E-B143-09A931EF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623533"/>
            <a:ext cx="5791200" cy="7466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Net ionic equation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0696-FB41-44E4-8FEA-445E2AD4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1" y="1449565"/>
            <a:ext cx="10931237" cy="4929719"/>
          </a:xfrm>
        </p:spPr>
        <p:txBody>
          <a:bodyPr>
            <a:noAutofit/>
          </a:bodyPr>
          <a:lstStyle/>
          <a:p>
            <a:pPr algn="ctr"/>
            <a:r>
              <a:rPr lang="en-US" sz="2400" strike="sngStrike" dirty="0"/>
              <a:t>Ca</a:t>
            </a:r>
            <a:r>
              <a:rPr lang="en-US" sz="2400" strike="sngStrike" baseline="-25000" dirty="0"/>
              <a:t>2</a:t>
            </a:r>
            <a:r>
              <a:rPr lang="en-US" sz="2400" strike="sngStrike" baseline="30000" dirty="0"/>
              <a:t>+</a:t>
            </a:r>
            <a:r>
              <a:rPr lang="en-US" sz="2400" strike="sngStrike" dirty="0"/>
              <a:t>(</a:t>
            </a:r>
            <a:r>
              <a:rPr lang="en-US" sz="2400" i="1" strike="sngStrike" dirty="0" err="1"/>
              <a:t>aq</a:t>
            </a:r>
            <a:r>
              <a:rPr lang="en-US" sz="2400" strike="sngStrike" dirty="0"/>
              <a:t>) </a:t>
            </a:r>
            <a:r>
              <a:rPr lang="en-US" sz="2400" dirty="0"/>
              <a:t>+ 2Cl−(</a:t>
            </a:r>
            <a:r>
              <a:rPr lang="en-US" sz="2400" i="1" dirty="0" err="1"/>
              <a:t>aq</a:t>
            </a:r>
            <a:r>
              <a:rPr lang="en-US" sz="2400" dirty="0"/>
              <a:t>) + 2Ag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+ </a:t>
            </a:r>
            <a:r>
              <a:rPr lang="en-US" sz="2400" strike="sngStrike" dirty="0"/>
              <a:t>2NO</a:t>
            </a:r>
            <a:r>
              <a:rPr lang="en-US" sz="2400" strike="sngStrike" baseline="-25000" dirty="0"/>
              <a:t>3</a:t>
            </a:r>
            <a:r>
              <a:rPr lang="en-US" sz="2400" strike="sngStrike" baseline="30000" dirty="0"/>
              <a:t>−</a:t>
            </a:r>
            <a:r>
              <a:rPr lang="en-US" sz="2400" strike="sngStrike" dirty="0"/>
              <a:t>(</a:t>
            </a:r>
            <a:r>
              <a:rPr lang="en-US" sz="2400" i="1" strike="sngStrike" dirty="0" err="1"/>
              <a:t>aq</a:t>
            </a:r>
            <a:r>
              <a:rPr lang="en-US" sz="2400" strike="sngStrike" dirty="0"/>
              <a:t>)</a:t>
            </a:r>
            <a:r>
              <a:rPr lang="en-US" sz="2400" dirty="0"/>
              <a:t>  ⟶ </a:t>
            </a:r>
            <a:r>
              <a:rPr lang="en-US" sz="2400" strike="sngStrike" dirty="0"/>
              <a:t>Ca</a:t>
            </a:r>
            <a:r>
              <a:rPr lang="en-US" sz="2400" strike="sngStrike" baseline="-25000" dirty="0"/>
              <a:t>2</a:t>
            </a:r>
            <a:r>
              <a:rPr lang="en-US" sz="2400" strike="sngStrike" baseline="30000" dirty="0"/>
              <a:t>+</a:t>
            </a:r>
            <a:r>
              <a:rPr lang="en-US" sz="2400" strike="sngStrike" dirty="0"/>
              <a:t>(</a:t>
            </a:r>
            <a:r>
              <a:rPr lang="en-US" sz="2400" i="1" strike="sngStrike" dirty="0" err="1"/>
              <a:t>aq</a:t>
            </a:r>
            <a:r>
              <a:rPr lang="en-US" sz="2400" strike="sngStrike" dirty="0"/>
              <a:t>) </a:t>
            </a:r>
            <a:r>
              <a:rPr lang="en-US" sz="2400" dirty="0"/>
              <a:t>+ </a:t>
            </a:r>
            <a:r>
              <a:rPr lang="en-US" sz="2400" strike="sngStrike" dirty="0"/>
              <a:t>2NO</a:t>
            </a:r>
            <a:r>
              <a:rPr lang="en-US" sz="2400" strike="sngStrike" baseline="-25000" dirty="0"/>
              <a:t>3</a:t>
            </a:r>
            <a:r>
              <a:rPr lang="en-US" sz="2400" strike="sngStrike" baseline="30000" dirty="0"/>
              <a:t>−</a:t>
            </a:r>
            <a:r>
              <a:rPr lang="en-US" sz="2400" strike="sngStrike" dirty="0"/>
              <a:t>(</a:t>
            </a:r>
            <a:r>
              <a:rPr lang="en-US" sz="2400" i="1" strike="sngStrike" dirty="0" err="1"/>
              <a:t>aq</a:t>
            </a:r>
            <a:r>
              <a:rPr lang="en-US" sz="2400" strike="sngStrike" dirty="0"/>
              <a:t>)</a:t>
            </a:r>
            <a:r>
              <a:rPr lang="en-US" sz="2400" dirty="0"/>
              <a:t> + 2AgCl(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</a:p>
          <a:p>
            <a:pPr algn="ctr"/>
            <a:r>
              <a:rPr lang="pt-BR" sz="2400" dirty="0"/>
              <a:t>2Cl</a:t>
            </a:r>
            <a:r>
              <a:rPr lang="pt-BR" sz="2400" baseline="30000" dirty="0"/>
              <a:t>−</a:t>
            </a:r>
            <a:r>
              <a:rPr lang="pt-BR" sz="2400" dirty="0"/>
              <a:t>(</a:t>
            </a:r>
            <a:r>
              <a:rPr lang="pt-BR" sz="2400" i="1" dirty="0"/>
              <a:t>aq</a:t>
            </a:r>
            <a:r>
              <a:rPr lang="pt-BR" sz="2400" dirty="0"/>
              <a:t>) + 2Ag</a:t>
            </a:r>
            <a:r>
              <a:rPr lang="pt-BR" sz="2400" baseline="30000" dirty="0"/>
              <a:t>+</a:t>
            </a:r>
            <a:r>
              <a:rPr lang="pt-BR" sz="2400" dirty="0"/>
              <a:t>(</a:t>
            </a:r>
            <a:r>
              <a:rPr lang="pt-BR" sz="2400" i="1" dirty="0"/>
              <a:t>aq</a:t>
            </a:r>
            <a:r>
              <a:rPr lang="pt-BR" sz="2400" dirty="0"/>
              <a:t>) ⟶ 2AgCl(</a:t>
            </a:r>
            <a:r>
              <a:rPr lang="pt-BR" sz="2400" i="1" dirty="0"/>
              <a:t>s</a:t>
            </a:r>
            <a:r>
              <a:rPr lang="pt-BR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Following the convention of using the smallest possible integers as coefficients, this equation is then written:</a:t>
            </a:r>
          </a:p>
          <a:p>
            <a:pPr algn="ctr"/>
            <a:r>
              <a:rPr lang="pt-BR" sz="2400" dirty="0"/>
              <a:t>        Ag</a:t>
            </a:r>
            <a:r>
              <a:rPr lang="pt-BR" sz="2400" baseline="30000" dirty="0"/>
              <a:t>+</a:t>
            </a:r>
            <a:r>
              <a:rPr lang="pt-BR" sz="2400" dirty="0"/>
              <a:t>(</a:t>
            </a:r>
            <a:r>
              <a:rPr lang="pt-BR" sz="2400" i="1" dirty="0"/>
              <a:t>aq</a:t>
            </a:r>
            <a:r>
              <a:rPr lang="pt-BR" sz="2400" dirty="0"/>
              <a:t>) +</a:t>
            </a:r>
            <a:r>
              <a:rPr lang="pt-BR" sz="2400" dirty="0" smtClean="0"/>
              <a:t> </a:t>
            </a:r>
            <a:r>
              <a:rPr lang="pt-BR" sz="2400" dirty="0"/>
              <a:t>Cl</a:t>
            </a:r>
            <a:r>
              <a:rPr lang="pt-BR" sz="2400" baseline="30000" dirty="0"/>
              <a:t>−</a:t>
            </a:r>
            <a:r>
              <a:rPr lang="pt-BR" sz="2400" dirty="0"/>
              <a:t>(</a:t>
            </a:r>
            <a:r>
              <a:rPr lang="pt-BR" sz="2400" i="1" dirty="0"/>
              <a:t>aq</a:t>
            </a:r>
            <a:r>
              <a:rPr lang="pt-BR" sz="2400" dirty="0"/>
              <a:t>) </a:t>
            </a:r>
            <a:r>
              <a:rPr lang="pt-BR" sz="2400" dirty="0" smtClean="0"/>
              <a:t>⟶ </a:t>
            </a:r>
            <a:r>
              <a:rPr lang="pt-BR" sz="2400" dirty="0"/>
              <a:t>AgCl(</a:t>
            </a:r>
            <a:r>
              <a:rPr lang="pt-BR" sz="2400" i="1" dirty="0"/>
              <a:t>s</a:t>
            </a:r>
            <a:r>
              <a:rPr lang="pt-BR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This </a:t>
            </a:r>
            <a:r>
              <a:rPr lang="en-US" sz="2400" b="1" i="1" dirty="0"/>
              <a:t>net ionic equation </a:t>
            </a:r>
            <a:r>
              <a:rPr lang="en-US" sz="2400" dirty="0"/>
              <a:t>indicates, that solid silver </a:t>
            </a:r>
            <a:r>
              <a:rPr lang="en-US" sz="2400" dirty="0" smtClean="0"/>
              <a:t>chloride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may be produced from dissolved chloride and silver(I) ions,</a:t>
            </a:r>
            <a:r>
              <a:rPr lang="ka-GE" sz="2400" dirty="0"/>
              <a:t> </a:t>
            </a:r>
            <a:r>
              <a:rPr lang="en-US" sz="2400" dirty="0"/>
              <a:t>regardless of the source of these ions.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These molecular and complete ionic equations, provide additional information,</a:t>
            </a:r>
            <a:r>
              <a:rPr lang="ka-GE" sz="2400" dirty="0"/>
              <a:t> </a:t>
            </a:r>
            <a:r>
              <a:rPr lang="en-US" sz="2400" dirty="0"/>
              <a:t>namely the ionic compounds, used as sources of Cl− and Ag+.</a:t>
            </a:r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CF769CEF-464B-49C8-A3CA-F23217ADB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08" y="53663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1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859C-F79B-49AE-ADBD-858ACD69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47141"/>
            <a:ext cx="8118765" cy="68205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4.2 Classifying Chemical Reactions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074D-CEA3-4CE8-AFE9-534B206A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75095"/>
            <a:ext cx="10958946" cy="4935764"/>
          </a:xfrm>
        </p:spPr>
        <p:txBody>
          <a:bodyPr>
            <a:noAutofit/>
          </a:bodyPr>
          <a:lstStyle/>
          <a:p>
            <a:r>
              <a:rPr lang="en-US" sz="2400" b="1" dirty="0"/>
              <a:t>By the end of this section, you will be able to:</a:t>
            </a:r>
          </a:p>
          <a:p>
            <a:pPr marL="284163" algn="just"/>
            <a:r>
              <a:rPr lang="en-US" sz="2400" dirty="0"/>
              <a:t>• Define three common types of chemical reactions (precipitation, acid-base, and oxidation-reduction)</a:t>
            </a:r>
          </a:p>
          <a:p>
            <a:pPr marL="284163" algn="just"/>
            <a:r>
              <a:rPr lang="en-US" sz="2400" dirty="0"/>
              <a:t>• Classify chemical reactions, as one of these three types given appropriate descriptions or chemical equations</a:t>
            </a:r>
            <a:r>
              <a:rPr lang="ka-GE" sz="2400" dirty="0"/>
              <a:t>;</a:t>
            </a:r>
            <a:endParaRPr lang="en-US" sz="2400" dirty="0"/>
          </a:p>
          <a:p>
            <a:pPr marL="284163" algn="just"/>
            <a:r>
              <a:rPr lang="en-US" sz="2400" dirty="0"/>
              <a:t>• Identify common acids and bases</a:t>
            </a:r>
            <a:r>
              <a:rPr lang="ka-GE" sz="2400" dirty="0"/>
              <a:t>;</a:t>
            </a:r>
            <a:endParaRPr lang="en-US" sz="2400" dirty="0"/>
          </a:p>
          <a:p>
            <a:pPr marL="284163" algn="just"/>
            <a:r>
              <a:rPr lang="en-US" sz="2400" dirty="0"/>
              <a:t>• Predict the solubility of common inorganic compounds, by using solubility rules</a:t>
            </a:r>
            <a:r>
              <a:rPr lang="ka-GE" sz="2400" dirty="0"/>
              <a:t>;</a:t>
            </a:r>
            <a:endParaRPr lang="en-US" sz="2400" dirty="0"/>
          </a:p>
          <a:p>
            <a:pPr marL="284163" algn="just"/>
            <a:r>
              <a:rPr lang="en-US" sz="2400" dirty="0"/>
              <a:t>• Compute the oxidation states for elements in compounds.</a:t>
            </a:r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F4107866-2BF4-483C-9C68-CF77C4B746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57" y="422698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8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65CC-6893-4F0E-8596-E0A7BAF1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7526"/>
            <a:ext cx="6913418" cy="526791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4.2 Classifying Chemical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D2FB-D859-4DD3-AD87-C36B446E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75" y="2096188"/>
            <a:ext cx="11154770" cy="393437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Humans interact with one another in various and complex ways, and we classify these </a:t>
            </a:r>
            <a:r>
              <a:rPr lang="en-US" sz="2400" b="0" i="0" u="none" strike="noStrike" baseline="0" dirty="0" smtClean="0"/>
              <a:t>interactions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according to common patterns of behavior.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When two humans exchange information, we say, they are communicating.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When they exchange blows with their fists or feet, we say, they are fighting.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Faced with a wide range of varied </a:t>
            </a:r>
            <a:r>
              <a:rPr lang="en-US" sz="2400" b="0" i="0" u="none" strike="noStrike" baseline="0" dirty="0" smtClean="0"/>
              <a:t>interactions </a:t>
            </a:r>
            <a:r>
              <a:rPr lang="en-US" sz="2400" b="0" i="0" u="none" strike="noStrike" baseline="0" dirty="0"/>
              <a:t>between chemical substances, scientists have likewise found it </a:t>
            </a:r>
            <a:r>
              <a:rPr lang="en-US" sz="2400" b="0" i="0" u="none" strike="noStrike" baseline="0" dirty="0" smtClean="0"/>
              <a:t>convenient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(or even necessary) to classify chemical interactions by identifying common patterns of reactivity. </a:t>
            </a:r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7E12B374-0A12-420B-BE5D-C84EC7AEF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19" y="76031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2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5F5C-1A16-4C29-A1E1-BAE03D1F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4777"/>
            <a:ext cx="7721600" cy="499082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4.2 Classifying Chemical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5FC8-4573-47AD-AB65-4CDCA7A9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9" y="2098965"/>
            <a:ext cx="9005455" cy="2473035"/>
          </a:xfrm>
        </p:spPr>
        <p:txBody>
          <a:bodyPr/>
          <a:lstStyle/>
          <a:p>
            <a:endParaRPr lang="en-US" sz="2800" b="0" i="0" u="none" strike="noStrike" baseline="0" dirty="0"/>
          </a:p>
          <a:p>
            <a:pPr algn="just"/>
            <a:r>
              <a:rPr lang="en-US" sz="2800" b="0" i="1" u="none" strike="noStrike" baseline="0" dirty="0">
                <a:solidFill>
                  <a:srgbClr val="C00000"/>
                </a:solidFill>
              </a:rPr>
              <a:t>This module will provide an introduction to three of the most prevalent types of chemical reactions: precipitation, acid-base, and oxidation-reduction.</a:t>
            </a:r>
            <a:endParaRPr lang="en-US" sz="2800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93C01D52-57FA-42DD-AFD9-5E1FB797C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110282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4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7309" y="848656"/>
            <a:ext cx="8125691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4.2 classifying CHEMICAL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37309" y="1333560"/>
            <a:ext cx="10238509" cy="519573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endParaRPr lang="en-US" sz="2400" b="1" dirty="0">
              <a:latin typeface="Arial" pitchFamily="-110" charset="0"/>
            </a:endParaRPr>
          </a:p>
          <a:p>
            <a:pPr algn="just"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400" dirty="0"/>
              <a:t>A </a:t>
            </a:r>
            <a:r>
              <a:rPr lang="en-US" sz="2400" b="1" i="1" dirty="0">
                <a:solidFill>
                  <a:srgbClr val="000090"/>
                </a:solidFill>
              </a:rPr>
              <a:t>precipitation reaction </a:t>
            </a:r>
            <a:r>
              <a:rPr lang="ka-GE" sz="2400" b="1" i="1" dirty="0" smtClean="0">
                <a:solidFill>
                  <a:srgbClr val="000090"/>
                </a:solidFill>
              </a:rPr>
              <a:t>- </a:t>
            </a:r>
            <a:r>
              <a:rPr lang="en-US" sz="2400" dirty="0" smtClean="0"/>
              <a:t>is </a:t>
            </a:r>
            <a:r>
              <a:rPr lang="en-US" sz="2400" dirty="0"/>
              <a:t>one in which dissolved substances, react to form one (or more) solid products.</a:t>
            </a:r>
          </a:p>
          <a:p>
            <a:pPr marL="0" lvl="1" indent="0" algn="just">
              <a:buClrTx/>
              <a:buFont typeface="Arial"/>
              <a:buChar char="•"/>
            </a:pPr>
            <a:r>
              <a:rPr lang="en-US" sz="2400" dirty="0"/>
              <a:t>Also known, as a double displacement, double replacement, or metathesis reaction.</a:t>
            </a:r>
          </a:p>
          <a:p>
            <a:pPr lvl="1" algn="just">
              <a:buClrTx/>
              <a:buNone/>
            </a:pPr>
            <a:r>
              <a:rPr lang="en-US" sz="2400" dirty="0"/>
              <a:t> </a:t>
            </a:r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Many reactions of this type, involve the exchange of ions between ionic compounds in aqueous solution. </a:t>
            </a:r>
          </a:p>
          <a:p>
            <a:pPr algn="just">
              <a:buClrTx/>
              <a:buFont typeface="Arial"/>
              <a:buChar char="•"/>
            </a:pPr>
            <a:endParaRPr lang="en-U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0" i="0" u="none" strike="noStrike" baseline="0" dirty="0"/>
              <a:t>Precipitation </a:t>
            </a:r>
            <a:r>
              <a:rPr lang="en-US" sz="2400" b="0" i="0" u="none" strike="noStrike" baseline="0" dirty="0" smtClean="0"/>
              <a:t>reactions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also play a central role in many chemical analysis techniques, including spot </a:t>
            </a:r>
            <a:r>
              <a:rPr lang="en-US" sz="2400" b="0" i="0" u="none" strike="noStrike" baseline="0" dirty="0" smtClean="0"/>
              <a:t>tests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used to identify metal ions and </a:t>
            </a:r>
            <a:r>
              <a:rPr lang="en-US" sz="2400" b="1" i="1" u="none" strike="noStrike" baseline="0" dirty="0">
                <a:solidFill>
                  <a:schemeClr val="tx2"/>
                </a:solidFill>
              </a:rPr>
              <a:t>gravimetric methods</a:t>
            </a:r>
            <a:r>
              <a:rPr lang="en-US" sz="2400" b="0" i="1" u="none" strike="noStrike" baseline="0" dirty="0"/>
              <a:t> </a:t>
            </a:r>
            <a:r>
              <a:rPr lang="en-US" sz="2400" b="0" i="0" u="none" strike="noStrike" baseline="0" dirty="0"/>
              <a:t>for determining the composition of matter.</a:t>
            </a: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69" y="644755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4" y="445246"/>
            <a:ext cx="840970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Solubility and Precipitation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06582" y="1171975"/>
            <a:ext cx="10917381" cy="5458067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Solubility</a:t>
            </a:r>
            <a:r>
              <a:rPr lang="en-US" sz="2400" dirty="0"/>
              <a:t> - the maximum concentration of a </a:t>
            </a:r>
            <a:r>
              <a:rPr lang="en-US" sz="2400" dirty="0" smtClean="0"/>
              <a:t>substance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that can be achieved under specified conditions.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Substances, that have a relatively </a:t>
            </a:r>
            <a:r>
              <a:rPr lang="en-US" sz="2400" b="1" i="1" dirty="0">
                <a:solidFill>
                  <a:srgbClr val="000090"/>
                </a:solidFill>
              </a:rPr>
              <a:t>large solubility, </a:t>
            </a:r>
            <a:r>
              <a:rPr lang="en-US" sz="2400" dirty="0"/>
              <a:t>are said to be </a:t>
            </a:r>
            <a:r>
              <a:rPr lang="en-US" sz="2400" b="1" i="1" dirty="0">
                <a:solidFill>
                  <a:srgbClr val="000090"/>
                </a:solidFill>
              </a:rPr>
              <a:t>soluble. </a:t>
            </a:r>
          </a:p>
          <a:p>
            <a:pPr>
              <a:buClrTx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A substance will </a:t>
            </a:r>
            <a:r>
              <a:rPr lang="en-US" sz="2400" b="1" i="1" dirty="0">
                <a:solidFill>
                  <a:srgbClr val="000090"/>
                </a:solidFill>
              </a:rPr>
              <a:t>precipitate,</a:t>
            </a:r>
            <a:r>
              <a:rPr lang="en-US" sz="2400" dirty="0"/>
              <a:t> when solution conditions are such, that its concentration exceeds its solubility.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Substances, that have a relatively </a:t>
            </a:r>
            <a:r>
              <a:rPr lang="en-US" sz="2400" b="1" i="1" dirty="0">
                <a:solidFill>
                  <a:srgbClr val="FF0000"/>
                </a:solidFill>
              </a:rPr>
              <a:t>low </a:t>
            </a:r>
            <a:r>
              <a:rPr lang="en-US" sz="2400" b="1" i="1" dirty="0" smtClean="0">
                <a:solidFill>
                  <a:srgbClr val="FF0000"/>
                </a:solidFill>
              </a:rPr>
              <a:t>solubility</a:t>
            </a:r>
            <a:r>
              <a:rPr lang="ka-GE" sz="2400" b="1" i="1" dirty="0" smtClean="0">
                <a:solidFill>
                  <a:srgbClr val="FF0000"/>
                </a:solidFill>
              </a:rPr>
              <a:t>,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are said to be </a:t>
            </a:r>
            <a:r>
              <a:rPr lang="en-US" sz="2400" b="1" i="1" dirty="0">
                <a:solidFill>
                  <a:srgbClr val="FF0000"/>
                </a:solidFill>
              </a:rPr>
              <a:t>insoluble</a:t>
            </a:r>
            <a:r>
              <a:rPr lang="en-US" sz="2400" dirty="0"/>
              <a:t>, and these are the </a:t>
            </a:r>
            <a:r>
              <a:rPr lang="en-US" sz="2400" dirty="0" smtClean="0"/>
              <a:t>substances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that readily precipitate from solution.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02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4A65-370B-4E97-BA13-FBACD1A5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1559"/>
            <a:ext cx="6899564" cy="568354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Solubility and Precipitation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DC9F-BB17-4028-AD89-401EB27E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00747"/>
            <a:ext cx="10598727" cy="1655618"/>
          </a:xfrm>
        </p:spPr>
        <p:txBody>
          <a:bodyPr>
            <a:normAutofit/>
          </a:bodyPr>
          <a:lstStyle/>
          <a:p>
            <a:pPr algn="just"/>
            <a:r>
              <a:rPr lang="en-US" sz="2800" b="0" i="0" u="none" strike="noStrike" baseline="0" dirty="0"/>
              <a:t>For purposes of predicting the identities of solids formed by precipitation reactions, one may simply </a:t>
            </a:r>
            <a:r>
              <a:rPr lang="en-US" sz="2800" b="0" i="0" u="none" strike="noStrike" baseline="0" dirty="0" smtClean="0"/>
              <a:t>refer </a:t>
            </a:r>
            <a:r>
              <a:rPr lang="en-US" sz="2800" b="0" i="0" u="none" strike="noStrike" baseline="0" dirty="0"/>
              <a:t>to patterns of solubility, that have been observed for many ionic compounds.</a:t>
            </a:r>
            <a:endParaRPr lang="en-US" sz="28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A6EC1356-0185-45A4-BA3B-47C287AB2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66" y="117894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30EA-DF48-46C6-AAE3-B84020C6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91" y="955753"/>
            <a:ext cx="2743200" cy="606151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354DA2"/>
                </a:solidFill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C769-008A-4D29-B708-69028624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0" y="1902727"/>
            <a:ext cx="11141122" cy="437356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Solid-fuel rockets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are a central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feature,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in the world’s space exploration programs, including the new Space Launch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System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being developed by the National Aeronautics and Space Administration (NASA) to replace the retired Space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Shuttle fleet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These gases are ejected from the rocket </a:t>
            </a:r>
            <a:r>
              <a:rPr lang="en-US" sz="2400" b="0" i="0" u="none" strike="noStrike" baseline="0" dirty="0" smtClean="0"/>
              <a:t>engine, </a:t>
            </a:r>
            <a:r>
              <a:rPr lang="en-US" sz="2400" b="0" i="0" u="none" strike="noStrike" baseline="0" dirty="0"/>
              <a:t>through its nozzle,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providing the thrust </a:t>
            </a:r>
            <a:r>
              <a:rPr lang="en-US" sz="2400" b="0" i="0" u="none" strike="noStrike" baseline="0" dirty="0" smtClean="0"/>
              <a:t>needed, </a:t>
            </a:r>
            <a:r>
              <a:rPr lang="en-US" sz="2400" b="0" i="0" u="none" strike="noStrike" baseline="0" dirty="0"/>
              <a:t>to propel heavy payloads into space.</a:t>
            </a:r>
            <a:endParaRPr lang="ka-GE" sz="2400" b="0" i="0" u="none" strike="noStrike" baseline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 Both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the nature of this chemical reaction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and the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relationships between the amounts of the substances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being consumed and produced by the reaction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are critically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important considerations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that determine the success of the technology.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09C005B1-558F-4E10-A49B-D5416D2E4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32" y="728312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2263" y="609600"/>
            <a:ext cx="10062847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Solubility of common ionic compounds in water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26" y="192804"/>
            <a:ext cx="1226434" cy="8335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27047"/>
              </p:ext>
            </p:extLst>
          </p:nvPr>
        </p:nvGraphicFramePr>
        <p:xfrm>
          <a:off x="695209" y="1284515"/>
          <a:ext cx="10349345" cy="5121275"/>
        </p:xfrm>
        <a:graphic>
          <a:graphicData uri="http://schemas.openxmlformats.org/drawingml/2006/table">
            <a:tbl>
              <a:tblPr/>
              <a:tblGrid>
                <a:gridCol w="4639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9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Soluble compounds contain: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group 1 metal cations and the ammonium 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the halide 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the acetate, bicarbonate, nitrate, and chlorate 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the sulfate 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Insoluble exceptions: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the halides of Ag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+</a:t>
                      </a:r>
                      <a:r>
                        <a:rPr kumimoji="0" lang="ka-G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Silver),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Hg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+(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Mercury)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Pb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sulfates of Ag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, Ba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, Ca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, Hg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, Pb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, Sr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Insoluble compounds contain: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carbonate, chromate, phosphate, and sulfide 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hydroxide 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Soluble exceptions: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compounds of these ions with group 1 metal cations or ammonium 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hydroxides of group 1 metal cations and Ba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92727" y="1135536"/>
            <a:ext cx="10515600" cy="50381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vivid example of precipitation is observed, when solutions of potassium iodide and lead nitrate are mixed, resulting in the formation of solid lead iodide: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Molecular Equation:</a:t>
            </a:r>
            <a:endParaRPr lang="en-US" sz="2800" b="1" dirty="0">
              <a:latin typeface="Times New Roman"/>
            </a:endParaRPr>
          </a:p>
          <a:p>
            <a:pPr algn="ctr">
              <a:buClrTx/>
            </a:pPr>
            <a:r>
              <a:rPr lang="en-US" sz="2800" dirty="0">
                <a:latin typeface="Times New Roman"/>
              </a:rPr>
              <a:t>2KI(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+ Pb(NO</a:t>
            </a:r>
            <a:r>
              <a:rPr lang="en-US" sz="2800" baseline="-25000" dirty="0">
                <a:latin typeface="Times New Roman"/>
              </a:rPr>
              <a:t>3</a:t>
            </a:r>
            <a:r>
              <a:rPr lang="en-US" sz="2800" dirty="0">
                <a:latin typeface="Times New Roman"/>
              </a:rPr>
              <a:t>)</a:t>
            </a:r>
            <a:r>
              <a:rPr lang="en-US" sz="2800" baseline="-25000" dirty="0">
                <a:latin typeface="Times New Roman"/>
              </a:rPr>
              <a:t>2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 ⟶  PbI</a:t>
            </a:r>
            <a:r>
              <a:rPr lang="en-US" sz="2800" baseline="-25000" dirty="0">
                <a:latin typeface="Times New Roman"/>
              </a:rPr>
              <a:t>2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s</a:t>
            </a:r>
            <a:r>
              <a:rPr lang="en-US" sz="2800" dirty="0">
                <a:latin typeface="Times New Roman"/>
              </a:rPr>
              <a:t>) + 2KNO</a:t>
            </a:r>
            <a:r>
              <a:rPr lang="en-US" sz="2800" baseline="-25000" dirty="0">
                <a:latin typeface="Times New Roman"/>
              </a:rPr>
              <a:t>3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</a:t>
            </a:r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000090"/>
                </a:solidFill>
              </a:rPr>
              <a:t>PbI</a:t>
            </a:r>
            <a:r>
              <a:rPr lang="en-US" sz="2400" b="1" i="1" baseline="-25000" dirty="0">
                <a:solidFill>
                  <a:srgbClr val="000090"/>
                </a:solidFill>
              </a:rPr>
              <a:t>2</a:t>
            </a:r>
            <a:r>
              <a:rPr lang="en-US" sz="2400" b="1" i="1" dirty="0">
                <a:solidFill>
                  <a:srgbClr val="000090"/>
                </a:solidFill>
              </a:rPr>
              <a:t> precipitates </a:t>
            </a:r>
            <a:r>
              <a:rPr lang="en-US" sz="2400" dirty="0"/>
              <a:t>from solution, which is consistent with the solubility rules. 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Net ionic equation: </a:t>
            </a:r>
          </a:p>
          <a:p>
            <a:pPr algn="ctr">
              <a:buClrTx/>
            </a:pPr>
            <a:r>
              <a:rPr lang="en-US" sz="2800" dirty="0">
                <a:latin typeface="Times New Roman"/>
              </a:rPr>
              <a:t>Pb</a:t>
            </a:r>
            <a:r>
              <a:rPr lang="en-US" sz="2800" baseline="30000" dirty="0">
                <a:latin typeface="Times New Roman"/>
              </a:rPr>
              <a:t>2+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+ 2I</a:t>
            </a:r>
            <a:r>
              <a:rPr lang="en-US" sz="2800" baseline="30000" dirty="0">
                <a:latin typeface="Times New Roman"/>
              </a:rPr>
              <a:t>-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 ⟶  PbI</a:t>
            </a:r>
            <a:r>
              <a:rPr lang="en-US" sz="2800" baseline="-25000" dirty="0">
                <a:latin typeface="Times New Roman"/>
              </a:rPr>
              <a:t>2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s</a:t>
            </a:r>
            <a:r>
              <a:rPr lang="en-US" sz="2800" dirty="0">
                <a:latin typeface="Times New Roman"/>
              </a:rPr>
              <a:t>)</a:t>
            </a:r>
          </a:p>
          <a:p>
            <a:pPr>
              <a:buClrTx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92727" y="684305"/>
            <a:ext cx="8070273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Precipitation reaction example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39" y="422737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7871" y="451744"/>
            <a:ext cx="2161309" cy="659535"/>
          </a:xfrm>
        </p:spPr>
        <p:txBody>
          <a:bodyPr>
            <a:normAutofit/>
          </a:bodyPr>
          <a:lstStyle/>
          <a:p>
            <a:r>
              <a:rPr lang="en-US" dirty="0"/>
              <a:t>Figure 4.4</a:t>
            </a:r>
          </a:p>
        </p:txBody>
      </p:sp>
      <p:pic>
        <p:nvPicPr>
          <p:cNvPr id="2" name="Picture Placeholder 1" descr="CNX_Chem_04_02_LeadIodid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02" b="-9502"/>
          <a:stretch>
            <a:fillRect/>
          </a:stretch>
        </p:blipFill>
        <p:spPr>
          <a:xfrm>
            <a:off x="593531" y="903360"/>
            <a:ext cx="4469787" cy="5826561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666509" y="2999405"/>
            <a:ext cx="6234339" cy="3006643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Lead iodide is a bright yellow solid, that was formerly used as an artist’s </a:t>
            </a:r>
            <a:r>
              <a:rPr lang="en-US" dirty="0" smtClean="0"/>
              <a:t>pigment, </a:t>
            </a:r>
            <a:r>
              <a:rPr lang="en-US" dirty="0"/>
              <a:t>known as iodine yellow. </a:t>
            </a:r>
            <a:endParaRPr lang="ka-GE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properties of pure PbI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crystals, </a:t>
            </a:r>
            <a:r>
              <a:rPr lang="en-US" dirty="0"/>
              <a:t>make them useful for fabrication of X-ray and gamma ray </a:t>
            </a:r>
            <a:r>
              <a:rPr lang="en-US" dirty="0" smtClean="0"/>
              <a:t>detectors</a:t>
            </a:r>
            <a:r>
              <a:rPr lang="ka-GE" dirty="0" smtClean="0"/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(credit: Der </a:t>
            </a:r>
            <a:r>
              <a:rPr lang="en-US" sz="1800" dirty="0" err="1">
                <a:solidFill>
                  <a:schemeClr val="tx1"/>
                </a:solidFill>
              </a:rPr>
              <a:t>Kreole</a:t>
            </a:r>
            <a:r>
              <a:rPr lang="en-US" sz="1800" dirty="0">
                <a:solidFill>
                  <a:schemeClr val="tx1"/>
                </a:solidFill>
              </a:rPr>
              <a:t>/Wikimedia Commons)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33" y="63950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E4C8-0557-4E51-A269-706A5C20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94"/>
            <a:ext cx="5666509" cy="659535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Precipitation reaction example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FB1DA-0BB1-4348-81C4-101D82DD1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510" y="1537855"/>
            <a:ext cx="11027640" cy="484929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solubility guidelines in may be used to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predict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whether a precipitation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reaction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will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occur,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when solutions of soluble ionic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compounds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are mixed together.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One merely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needs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to identify all the ions present in the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solution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and then consider if possible cation/anion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pairing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could result in an insoluble compound.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For example, mixing solutions of silver nitrate and sodium </a:t>
            </a:r>
            <a:r>
              <a:rPr lang="en-US" sz="2400" b="0" i="0" u="none" strike="noStrike" baseline="0" dirty="0" smtClean="0"/>
              <a:t>fluoride, </a:t>
            </a:r>
            <a:r>
              <a:rPr lang="en-US" sz="2400" b="0" i="0" u="none" strike="noStrike" baseline="0" dirty="0"/>
              <a:t>will yield a solution containing Ag+, NO</a:t>
            </a:r>
            <a:r>
              <a:rPr lang="en-US" sz="2400" b="0" i="0" u="none" strike="noStrike" baseline="-25000" dirty="0"/>
              <a:t>3 </a:t>
            </a:r>
            <a:r>
              <a:rPr lang="en-US" sz="2400" b="0" i="0" u="none" strike="noStrike" baseline="30000" dirty="0"/>
              <a:t>−</a:t>
            </a:r>
            <a:r>
              <a:rPr lang="en-US" sz="2400" b="0" i="0" u="none" strike="noStrike" baseline="0" dirty="0"/>
              <a:t>, Na</a:t>
            </a:r>
            <a:r>
              <a:rPr lang="en-US" sz="2400" b="0" i="0" u="none" strike="noStrike" baseline="30000" dirty="0"/>
              <a:t>+</a:t>
            </a:r>
            <a:r>
              <a:rPr lang="en-US" sz="2400" b="0" i="0" u="none" strike="noStrike" baseline="0" dirty="0"/>
              <a:t>, and F</a:t>
            </a:r>
            <a:r>
              <a:rPr lang="en-US" sz="2400" b="0" i="0" u="none" strike="noStrike" baseline="30000" dirty="0"/>
              <a:t>−</a:t>
            </a:r>
            <a:r>
              <a:rPr lang="en-US" sz="2400" b="0" i="0" u="none" strike="noStrike" baseline="0" dirty="0"/>
              <a:t> 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Aside from the two ionic compounds originally present in the solutions, AgNO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 and </a:t>
            </a:r>
            <a:r>
              <a:rPr lang="en-US" sz="2400" b="0" i="0" u="none" strike="noStrike" baseline="0" dirty="0" err="1"/>
              <a:t>NaF</a:t>
            </a:r>
            <a:r>
              <a:rPr lang="en-US" sz="2400" b="0" i="0" u="none" strike="noStrike" baseline="0" dirty="0"/>
              <a:t>, two additional ionic </a:t>
            </a:r>
            <a:r>
              <a:rPr lang="en-US" sz="2400" b="0" i="0" u="none" strike="noStrike" baseline="0" dirty="0" smtClean="0"/>
              <a:t>compounds, </a:t>
            </a:r>
            <a:r>
              <a:rPr lang="en-US" sz="2400" b="0" i="0" u="none" strike="noStrike" baseline="0" dirty="0"/>
              <a:t>may be derived from this collection of ions: NaNO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 and </a:t>
            </a:r>
            <a:r>
              <a:rPr lang="en-US" sz="2400" b="0" i="0" u="none" strike="noStrike" baseline="0" dirty="0" err="1"/>
              <a:t>AgF</a:t>
            </a:r>
            <a:r>
              <a:rPr lang="en-US" sz="2400" b="0" i="0" u="none" strike="noStrike" baseline="0" dirty="0"/>
              <a:t>.</a:t>
            </a:r>
            <a:endParaRPr lang="en-US" sz="2400" dirty="0"/>
          </a:p>
        </p:txBody>
      </p:sp>
      <p:pic>
        <p:nvPicPr>
          <p:cNvPr id="5" name="Picture 4" descr="OSX-Stacked-TM-RGB-300dpi-2016.jpg">
            <a:extLst>
              <a:ext uri="{FF2B5EF4-FFF2-40B4-BE49-F238E27FC236}">
                <a16:creationId xmlns:a16="http://schemas.microsoft.com/office/drawing/2014/main" id="{95B25F47-1148-477E-B44C-F8FAD6A7B5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33" y="63950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5B07-77D6-4222-8D61-95554454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2587"/>
            <a:ext cx="5624946" cy="659535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Precipitation reaction example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4B3F2-5C64-4BE6-81E2-379E1FEA2F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898074"/>
            <a:ext cx="10750549" cy="37268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solubility guidelines </a:t>
            </a:r>
            <a:r>
              <a:rPr lang="en-US" sz="2400" b="0" i="0" u="none" strike="noStrike" baseline="0" dirty="0" smtClean="0"/>
              <a:t>indicate, </a:t>
            </a:r>
            <a:r>
              <a:rPr lang="en-US" sz="2400" b="0" i="0" u="none" strike="noStrike" baseline="0" dirty="0"/>
              <a:t>all nitrate salts are soluble </a:t>
            </a:r>
            <a:r>
              <a:rPr lang="en-US" sz="2400" b="0" i="0" u="none" strike="noStrike" baseline="0" dirty="0" smtClean="0"/>
              <a:t>but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that Ag F is one of the </a:t>
            </a:r>
            <a:r>
              <a:rPr lang="en-US" sz="2400" b="0" i="0" u="none" strike="noStrike" baseline="0" dirty="0" smtClean="0"/>
              <a:t>exceptions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to the general solubility of fluoride salts.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A precipitation reaction, therefore, is predicted to occur, as described by the following equations:</a:t>
            </a:r>
          </a:p>
          <a:p>
            <a:pPr algn="ctr"/>
            <a:r>
              <a:rPr lang="en-US" sz="2400" b="0" i="0" u="none" strike="noStrike" baseline="0" dirty="0" err="1"/>
              <a:t>NaF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+ AgNO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⟶ </a:t>
            </a:r>
            <a:r>
              <a:rPr lang="en-US" sz="2400" b="0" i="0" u="none" strike="noStrike" baseline="0" dirty="0" err="1"/>
              <a:t>AgF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s</a:t>
            </a:r>
            <a:r>
              <a:rPr lang="en-US" sz="2400" b="0" i="0" u="none" strike="noStrike" baseline="0" dirty="0"/>
              <a:t>) + NaNO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(molecular)</a:t>
            </a:r>
          </a:p>
          <a:p>
            <a:pPr algn="ctr"/>
            <a:r>
              <a:rPr lang="en-US" sz="2400" b="0" i="0" u="none" strike="noStrike" baseline="0" dirty="0"/>
              <a:t>Ag</a:t>
            </a:r>
            <a:r>
              <a:rPr lang="en-US" sz="2400" b="0" i="0" u="none" strike="noStrike" baseline="30000" dirty="0"/>
              <a:t>+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+ F</a:t>
            </a:r>
            <a:r>
              <a:rPr lang="en-US" sz="2400" b="0" i="0" u="none" strike="noStrike" baseline="30000" dirty="0"/>
              <a:t>−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⟶ </a:t>
            </a:r>
            <a:r>
              <a:rPr lang="en-US" sz="2400" b="0" i="0" u="none" strike="noStrike" baseline="0" dirty="0" err="1"/>
              <a:t>AgF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s</a:t>
            </a:r>
            <a:r>
              <a:rPr lang="en-US" sz="2400" b="0" i="0" u="none" strike="noStrike" baseline="0" dirty="0"/>
              <a:t>) (</a:t>
            </a:r>
            <a:r>
              <a:rPr lang="en-US" sz="2400" b="0" i="1" u="none" strike="noStrike" baseline="0" dirty="0"/>
              <a:t>net ionic</a:t>
            </a:r>
            <a:r>
              <a:rPr lang="en-US" sz="2400" b="0" i="0" u="none" strike="noStrike" baseline="0" dirty="0"/>
              <a:t>)</a:t>
            </a:r>
            <a:endParaRPr lang="en-US" sz="2400" dirty="0"/>
          </a:p>
        </p:txBody>
      </p:sp>
      <p:pic>
        <p:nvPicPr>
          <p:cNvPr id="5" name="Picture 4" descr="OSX-Stacked-TM-RGB-300dpi-2016.jpg">
            <a:extLst>
              <a:ext uri="{FF2B5EF4-FFF2-40B4-BE49-F238E27FC236}">
                <a16:creationId xmlns:a16="http://schemas.microsoft.com/office/drawing/2014/main" id="{A3922144-1CA8-488D-B394-927BF390F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15" y="50853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34291" y="1135537"/>
            <a:ext cx="10917382" cy="49189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Molecular Equation:</a:t>
            </a:r>
            <a:endParaRPr lang="en-US" sz="2800" b="1" dirty="0">
              <a:latin typeface="Times New Roman"/>
            </a:endParaRPr>
          </a:p>
          <a:p>
            <a:pPr algn="ctr">
              <a:buClrTx/>
            </a:pPr>
            <a:r>
              <a:rPr lang="en-US" sz="2800" dirty="0" err="1">
                <a:latin typeface="Times New Roman"/>
              </a:rPr>
              <a:t>NaCl(</a:t>
            </a:r>
            <a:r>
              <a:rPr lang="en-US" sz="2800" i="1" dirty="0" err="1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+ AgNO</a:t>
            </a:r>
            <a:r>
              <a:rPr lang="en-US" sz="2800" baseline="-25000" dirty="0">
                <a:latin typeface="Times New Roman"/>
              </a:rPr>
              <a:t>3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 ⟶  </a:t>
            </a:r>
            <a:r>
              <a:rPr lang="en-US" sz="2800" dirty="0" err="1">
                <a:latin typeface="Times New Roman"/>
              </a:rPr>
              <a:t>AgCl(</a:t>
            </a:r>
            <a:r>
              <a:rPr lang="en-US" sz="2800" i="1" dirty="0" err="1">
                <a:latin typeface="Times New Roman"/>
              </a:rPr>
              <a:t>s</a:t>
            </a:r>
            <a:r>
              <a:rPr lang="en-US" sz="2800" dirty="0">
                <a:latin typeface="Times New Roman"/>
              </a:rPr>
              <a:t>) + NaNO</a:t>
            </a:r>
            <a:r>
              <a:rPr lang="en-US" sz="2800" baseline="-25000" dirty="0">
                <a:latin typeface="Times New Roman"/>
              </a:rPr>
              <a:t>3</a:t>
            </a:r>
            <a:r>
              <a:rPr lang="en-US" sz="2800" dirty="0">
                <a:latin typeface="Times New Roman"/>
              </a:rPr>
              <a:t>(</a:t>
            </a:r>
            <a:r>
              <a:rPr lang="en-US" sz="2800" i="1" dirty="0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</a:t>
            </a:r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AgCl</a:t>
            </a:r>
            <a:r>
              <a:rPr lang="en-US" sz="2400" b="1" i="1" dirty="0">
                <a:solidFill>
                  <a:srgbClr val="000090"/>
                </a:solidFill>
              </a:rPr>
              <a:t> precipitates </a:t>
            </a:r>
            <a:r>
              <a:rPr lang="en-US" sz="2400" dirty="0"/>
              <a:t>from solution, which is consistent with the solubility rules.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Net ionic equation: </a:t>
            </a:r>
          </a:p>
          <a:p>
            <a:pPr algn="ctr">
              <a:buClrTx/>
            </a:pPr>
            <a:r>
              <a:rPr lang="en-US" sz="2800" dirty="0" err="1">
                <a:latin typeface="Times New Roman"/>
              </a:rPr>
              <a:t>Ag</a:t>
            </a:r>
            <a:r>
              <a:rPr lang="en-US" sz="2800" baseline="30000" dirty="0" err="1">
                <a:latin typeface="Times New Roman"/>
              </a:rPr>
              <a:t>+</a:t>
            </a:r>
            <a:r>
              <a:rPr lang="en-US" sz="2800" dirty="0" err="1">
                <a:latin typeface="Times New Roman"/>
              </a:rPr>
              <a:t>(</a:t>
            </a:r>
            <a:r>
              <a:rPr lang="en-US" sz="2800" i="1" dirty="0" err="1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+ </a:t>
            </a:r>
            <a:r>
              <a:rPr lang="en-US" sz="2800" dirty="0" err="1">
                <a:latin typeface="Times New Roman"/>
              </a:rPr>
              <a:t>Cl</a:t>
            </a:r>
            <a:r>
              <a:rPr lang="en-US" sz="2800" baseline="30000" dirty="0" err="1">
                <a:latin typeface="Times New Roman"/>
              </a:rPr>
              <a:t>-</a:t>
            </a:r>
            <a:r>
              <a:rPr lang="en-US" sz="2800" dirty="0" err="1">
                <a:latin typeface="Times New Roman"/>
              </a:rPr>
              <a:t>(</a:t>
            </a:r>
            <a:r>
              <a:rPr lang="en-US" sz="2800" i="1" dirty="0" err="1">
                <a:latin typeface="Times New Roman"/>
              </a:rPr>
              <a:t>aq</a:t>
            </a:r>
            <a:r>
              <a:rPr lang="en-US" sz="2800" dirty="0">
                <a:latin typeface="Times New Roman"/>
              </a:rPr>
              <a:t>)  ⟶  </a:t>
            </a:r>
            <a:r>
              <a:rPr lang="en-US" sz="2800" dirty="0" err="1">
                <a:latin typeface="Times New Roman"/>
              </a:rPr>
              <a:t>AgCl(</a:t>
            </a:r>
            <a:r>
              <a:rPr lang="en-US" sz="2800" i="1" dirty="0" err="1">
                <a:latin typeface="Times New Roman"/>
              </a:rPr>
              <a:t>s</a:t>
            </a:r>
            <a:r>
              <a:rPr lang="en-US" sz="2800" dirty="0">
                <a:latin typeface="Times New Roman"/>
              </a:rPr>
              <a:t>)</a:t>
            </a:r>
          </a:p>
          <a:p>
            <a:pPr>
              <a:buClrTx/>
            </a:pPr>
            <a:endParaRPr lang="en-US" sz="2400" b="1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55964" y="684305"/>
            <a:ext cx="688570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Precipitation reaction example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39" y="644755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4904-52C3-48E4-9FE0-7F675573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4" y="882282"/>
            <a:ext cx="2424545" cy="582209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92D050"/>
                </a:solidFill>
                <a:latin typeface="+mn-lt"/>
              </a:rPr>
              <a:t>Example 4.3</a:t>
            </a:r>
            <a:endParaRPr lang="en-US" sz="28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7C56-2B08-4C29-BE72-DA407492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1"/>
            <a:ext cx="11042073" cy="4373563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solidFill>
                  <a:srgbClr val="354DA2"/>
                </a:solidFill>
              </a:rPr>
              <a:t>Predicting Precipitation Reactions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Predict the result of mixing reasonably concentrated solutions of the following ionic compounds. </a:t>
            </a:r>
            <a:endParaRPr lang="en-US" sz="2400" b="0" i="0" u="none" strike="noStrike" baseline="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If precipitation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is expected, write a balanced net ionic equation for the reaction.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(a) potassium sulfate and barium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nitrate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;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(b) lithium chloride and silver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acetate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;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en-US" sz="2400" b="0" i="0" u="none" strike="noStrike" baseline="0" dirty="0"/>
              <a:t>(c) lead nitrate and ammonium </a:t>
            </a:r>
            <a:r>
              <a:rPr lang="en-US" sz="2400" b="0" i="0" u="none" strike="noStrike" baseline="0" dirty="0" smtClean="0"/>
              <a:t>carbonate</a:t>
            </a:r>
            <a:r>
              <a:rPr lang="ka-GE" sz="2400" b="0" i="0" u="none" strike="noStrike" baseline="0" dirty="0" smtClean="0"/>
              <a:t>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133C434E-8E28-432B-9FA5-8DC1C22D7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39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F257-7CF2-4352-84FB-81BF57DC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1787"/>
            <a:ext cx="2964873" cy="568354"/>
          </a:xfrm>
        </p:spPr>
        <p:txBody>
          <a:bodyPr>
            <a:noAutofit/>
          </a:bodyPr>
          <a:lstStyle/>
          <a:p>
            <a:r>
              <a:rPr lang="en-US" sz="2800" b="1" i="0" u="none" strike="noStrike" baseline="0" dirty="0">
                <a:solidFill>
                  <a:srgbClr val="92D050"/>
                </a:solidFill>
                <a:latin typeface="+mn-lt"/>
              </a:rPr>
              <a:t>Example 4.3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1F8-E492-40F5-AF1F-63B55591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1531246"/>
            <a:ext cx="10889673" cy="49526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354DA2"/>
                </a:solidFill>
              </a:rPr>
              <a:t>Solution</a:t>
            </a:r>
          </a:p>
          <a:p>
            <a:pPr marL="457200" indent="-457200" algn="l">
              <a:buAutoNum type="alphaLcParenBoth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two possible products for this combination are KNO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and BaSO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  <a:endParaRPr lang="ka-GE" sz="24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The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solubility guidelines indicate BaSO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is insoluble, and so a precipitation reaction is expected.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The net ionic equation for this reaction, derived in the manner detailed in the previous module, is</a:t>
            </a:r>
          </a:p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</a:rPr>
              <a:t>Ba</a:t>
            </a:r>
            <a:r>
              <a:rPr lang="en-US" sz="2400" b="0" i="0" u="none" strike="noStrike" baseline="30000" dirty="0">
                <a:solidFill>
                  <a:srgbClr val="000000"/>
                </a:solidFill>
              </a:rPr>
              <a:t>2+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en-US" sz="2400" b="0" i="1" u="none" strike="noStrike" baseline="0" dirty="0" err="1">
                <a:solidFill>
                  <a:srgbClr val="000000"/>
                </a:solidFill>
              </a:rPr>
              <a:t>aq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+ SO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30000" dirty="0">
                <a:solidFill>
                  <a:srgbClr val="000000"/>
                </a:solidFill>
              </a:rPr>
              <a:t>2−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0" i="1" u="none" strike="noStrike" baseline="0" dirty="0" err="1">
                <a:solidFill>
                  <a:srgbClr val="000000"/>
                </a:solidFill>
              </a:rPr>
              <a:t>aq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⟶ BaSO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(b) The two possible products for this combination are LiC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H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and AgCl.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solubility guidelines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indicate,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AgCl is insoluble, and so a precipitation reaction is expected. </a:t>
            </a:r>
            <a:endParaRPr lang="en-US" sz="24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The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net ionic equation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for this reaction, derived in the manner detailed in the previous module, is</a:t>
            </a:r>
          </a:p>
          <a:p>
            <a:pPr algn="ctr"/>
            <a:r>
              <a:rPr lang="pt-BR" sz="2400" b="0" i="0" u="none" strike="noStrike" baseline="0" dirty="0">
                <a:solidFill>
                  <a:srgbClr val="000000"/>
                </a:solidFill>
              </a:rPr>
              <a:t>Ag</a:t>
            </a:r>
            <a:r>
              <a:rPr lang="pt-BR" sz="24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aq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 + Cl</a:t>
            </a:r>
            <a:r>
              <a:rPr lang="pt-BR" sz="2400" b="0" i="0" u="none" strike="noStrike" baseline="30000" dirty="0">
                <a:solidFill>
                  <a:srgbClr val="000000"/>
                </a:solidFill>
              </a:rPr>
              <a:t>−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aq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 ⟶ AgCl(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s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C8267DFB-CF82-43BD-8FFB-B81BC478A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39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1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E675-BEEA-4FC7-A938-02ED3FA4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997525"/>
            <a:ext cx="2660073" cy="526791"/>
          </a:xfrm>
        </p:spPr>
        <p:txBody>
          <a:bodyPr>
            <a:noAutofit/>
          </a:bodyPr>
          <a:lstStyle/>
          <a:p>
            <a:r>
              <a:rPr lang="en-US" sz="2800" b="1" i="0" u="none" strike="noStrike" baseline="0" dirty="0">
                <a:solidFill>
                  <a:srgbClr val="92D050"/>
                </a:solidFill>
                <a:latin typeface="+mn-lt"/>
              </a:rPr>
              <a:t>Example 4.3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17ADC-4BCD-4A6F-87B4-6EBAF0F3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31" y="1810394"/>
            <a:ext cx="10160000" cy="3689068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/>
              <a:t>(c) The two possible products for this combination are PbCO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 and NH</a:t>
            </a:r>
            <a:r>
              <a:rPr lang="en-US" sz="2400" b="0" i="0" u="none" strike="noStrike" baseline="-25000" dirty="0"/>
              <a:t>4</a:t>
            </a:r>
            <a:r>
              <a:rPr lang="en-US" sz="2400" b="0" i="0" u="none" strike="noStrike" baseline="0" dirty="0"/>
              <a:t>NO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. </a:t>
            </a:r>
            <a:endParaRPr lang="en-US" sz="2400" b="0" i="0" u="none" strike="noStrike" baseline="0" dirty="0" smtClean="0"/>
          </a:p>
          <a:p>
            <a:pPr algn="just"/>
            <a:r>
              <a:rPr lang="en-US" sz="2400" b="0" i="0" u="none" strike="noStrike" baseline="0" dirty="0" smtClean="0"/>
              <a:t>The </a:t>
            </a:r>
            <a:r>
              <a:rPr lang="en-US" sz="2400" b="0" i="0" u="none" strike="noStrike" baseline="0" dirty="0"/>
              <a:t>solubility guidelines </a:t>
            </a:r>
            <a:r>
              <a:rPr lang="en-US" sz="2400" b="0" i="0" u="none" strike="noStrike" baseline="0" dirty="0" smtClean="0"/>
              <a:t>indicate, </a:t>
            </a:r>
            <a:r>
              <a:rPr lang="en-US" sz="2400" b="0" i="0" u="none" strike="noStrike" baseline="0" dirty="0"/>
              <a:t>PbCO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 is insoluble, and so a precipitation reaction is expected. </a:t>
            </a:r>
            <a:endParaRPr lang="en-US" sz="2400" b="0" i="0" u="none" strike="noStrike" baseline="0" dirty="0" smtClean="0"/>
          </a:p>
          <a:p>
            <a:pPr algn="just"/>
            <a:r>
              <a:rPr lang="en-US" sz="2400" b="0" i="0" u="none" strike="noStrike" baseline="0" dirty="0" smtClean="0"/>
              <a:t>The </a:t>
            </a:r>
            <a:r>
              <a:rPr lang="en-US" sz="2400" b="0" i="0" u="none" strike="noStrike" baseline="0" dirty="0"/>
              <a:t>net ionic equation for this reaction, derived in the manner detailed in the previous module, is</a:t>
            </a:r>
          </a:p>
          <a:p>
            <a:pPr algn="ctr"/>
            <a:r>
              <a:rPr lang="en-US" sz="2400" b="0" i="0" u="none" strike="noStrike" baseline="0" dirty="0"/>
              <a:t>Pb</a:t>
            </a:r>
            <a:r>
              <a:rPr lang="en-US" sz="2400" b="0" i="0" u="none" strike="noStrike" baseline="30000" dirty="0"/>
              <a:t>2+</a:t>
            </a:r>
            <a:r>
              <a:rPr lang="en-US" sz="2400" b="0" i="0" u="none" strike="noStrike" baseline="0" dirty="0"/>
              <a:t> 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+ CO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30000" dirty="0"/>
              <a:t>2−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⟶ PbCO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s</a:t>
            </a:r>
            <a:r>
              <a:rPr lang="en-US" sz="2400" b="0" i="0" u="none" strike="noStrike" baseline="0" dirty="0"/>
              <a:t>)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A90CB5AB-1713-4437-864F-DA3CEE54AA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403" y="84412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960569"/>
            <a:ext cx="4450977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Acid-base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4128" y="1717484"/>
            <a:ext cx="11263744" cy="440160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An </a:t>
            </a:r>
            <a:r>
              <a:rPr lang="en-US" sz="2400" b="1" i="1" dirty="0">
                <a:solidFill>
                  <a:srgbClr val="000090"/>
                </a:solidFill>
              </a:rPr>
              <a:t>acid-base </a:t>
            </a:r>
            <a:r>
              <a:rPr lang="en-US" sz="2400" b="1" i="1" dirty="0" smtClean="0">
                <a:solidFill>
                  <a:srgbClr val="000090"/>
                </a:solidFill>
              </a:rPr>
              <a:t>reaction, </a:t>
            </a:r>
            <a:r>
              <a:rPr lang="en-US" sz="2400" dirty="0"/>
              <a:t>is one in which a hydrogen </a:t>
            </a:r>
            <a:r>
              <a:rPr lang="en-US" sz="2400" dirty="0" smtClean="0"/>
              <a:t>ion, H</a:t>
            </a:r>
            <a:r>
              <a:rPr lang="en-US" sz="2400" baseline="30000" dirty="0"/>
              <a:t>+</a:t>
            </a:r>
            <a:r>
              <a:rPr lang="en-US" sz="2400" dirty="0"/>
              <a:t>, is transferred from    one chemical species to another.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Such </a:t>
            </a:r>
            <a:r>
              <a:rPr lang="en-US" sz="2400" b="0" i="0" u="none" strike="noStrike" baseline="0" dirty="0" smtClean="0"/>
              <a:t>reactions, </a:t>
            </a:r>
            <a:r>
              <a:rPr lang="en-US" sz="2400" b="0" i="0" u="none" strike="noStrike" baseline="0" dirty="0"/>
              <a:t>are of central importance to numerous natural and technological processes, ranging from the chemical transformations, that take place within cells and the lakes and oceans, to the industrial-scale production of fertilizers, pharmaceuticals, and other </a:t>
            </a:r>
            <a:r>
              <a:rPr lang="en-US" sz="2400" b="0" i="0" u="none" strike="noStrike" baseline="0" dirty="0" smtClean="0"/>
              <a:t>substances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essential to society.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subject of acid-base chemistry, therefore, is worthy of thorough </a:t>
            </a:r>
            <a:r>
              <a:rPr lang="en-US" sz="2400" b="0" i="0" u="none" strike="noStrike" baseline="0" dirty="0" smtClean="0"/>
              <a:t>discussion</a:t>
            </a:r>
            <a:r>
              <a:rPr lang="ka-GE" sz="2400" dirty="0"/>
              <a:t>.</a:t>
            </a:r>
            <a:r>
              <a:rPr lang="en-US" sz="2400" b="0" i="0" u="none" strike="noStrike" baseline="0" dirty="0" smtClean="0"/>
              <a:t> </a:t>
            </a: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5" y="644755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9C64-0567-46AB-97D2-78CD672A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8" y="1985691"/>
            <a:ext cx="10821158" cy="371994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0" i="1" u="none" strike="noStrike" baseline="0" dirty="0">
                <a:solidFill>
                  <a:srgbClr val="FF0000"/>
                </a:solidFill>
              </a:rPr>
              <a:t>This chapter will describe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,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 how to symbolize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chemical </a:t>
            </a:r>
            <a:r>
              <a:rPr lang="en-US" sz="3200" b="0" i="1" u="none" strike="noStrike" baseline="0" dirty="0" smtClean="0">
                <a:solidFill>
                  <a:srgbClr val="FF0000"/>
                </a:solidFill>
              </a:rPr>
              <a:t>reactions, 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using chemical equations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;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 </a:t>
            </a:r>
            <a:endParaRPr lang="ka-GE" sz="3200" b="0" i="1" u="none" strike="noStrike" baseline="0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H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ow to classify some common chemical </a:t>
            </a:r>
            <a:r>
              <a:rPr lang="en-US" sz="3200" b="0" i="1" u="none" strike="noStrike" baseline="0" dirty="0" smtClean="0">
                <a:solidFill>
                  <a:srgbClr val="FF0000"/>
                </a:solidFill>
              </a:rPr>
              <a:t>reactions, 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by identifying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patterns of reactivity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;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 </a:t>
            </a:r>
            <a:endParaRPr lang="ka-GE" sz="3200" b="0" i="1" u="none" strike="noStrike" baseline="0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0" i="1" u="none" strike="noStrike" baseline="0" dirty="0">
                <a:solidFill>
                  <a:srgbClr val="FF0000"/>
                </a:solidFill>
              </a:rPr>
              <a:t>and how to determine the quantitative </a:t>
            </a:r>
            <a:r>
              <a:rPr lang="en-US" sz="3200" b="0" i="1" u="none" strike="noStrike" baseline="0" dirty="0" smtClean="0">
                <a:solidFill>
                  <a:srgbClr val="FF0000"/>
                </a:solidFill>
              </a:rPr>
              <a:t>relations, 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between the amounts of substances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,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 involved in</a:t>
            </a:r>
            <a:r>
              <a:rPr lang="ka-GE" sz="3200" b="0" i="1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chemical reactions—that is, the reaction </a:t>
            </a:r>
            <a:r>
              <a:rPr lang="en-US" sz="3200" b="1" i="1" u="none" strike="noStrike" baseline="0" dirty="0">
                <a:solidFill>
                  <a:schemeClr val="accent1"/>
                </a:solidFill>
              </a:rPr>
              <a:t>stoichiometry</a:t>
            </a:r>
            <a:r>
              <a:rPr lang="en-US" sz="3200" b="0" i="1" u="none" strike="noStrike" baseline="0" dirty="0">
                <a:solidFill>
                  <a:srgbClr val="FF0000"/>
                </a:solidFill>
              </a:rPr>
              <a:t>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ED79AE3B-0201-4DE9-8041-823519652F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96" y="585658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B09A-2B56-4B03-95EC-57DE985B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5236"/>
            <a:ext cx="3671455" cy="499082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 pitchFamily="-110" charset="0"/>
              </a:rPr>
              <a:t>Acid-base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57B42-BBCB-4F08-83E9-EDA6A0199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1"/>
            <a:ext cx="11139055" cy="4814454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/>
              <a:t>For purposes of this brief introduction, we will </a:t>
            </a:r>
            <a:r>
              <a:rPr lang="en-US" sz="2400" b="0" i="0" u="none" strike="noStrike" baseline="0" dirty="0" smtClean="0"/>
              <a:t>consider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only the more common types of acid-base reactions, that take place in aqueous solutions. </a:t>
            </a:r>
          </a:p>
          <a:p>
            <a:pPr algn="just"/>
            <a:r>
              <a:rPr lang="en-US" sz="2400" b="0" i="0" u="none" strike="noStrike" baseline="0" dirty="0"/>
              <a:t>In this context, an </a:t>
            </a:r>
            <a:r>
              <a:rPr lang="en-US" sz="2400" b="1" i="1" u="none" strike="noStrike" baseline="0" dirty="0">
                <a:solidFill>
                  <a:srgbClr val="002060"/>
                </a:solidFill>
              </a:rPr>
              <a:t>acid</a:t>
            </a:r>
            <a:r>
              <a:rPr lang="en-US" sz="2400" b="1" i="0" u="none" strike="noStrike" baseline="0" dirty="0"/>
              <a:t> </a:t>
            </a:r>
            <a:r>
              <a:rPr lang="en-US" sz="2400" b="0" i="0" u="none" strike="noStrike" baseline="0" dirty="0"/>
              <a:t>is a </a:t>
            </a:r>
            <a:r>
              <a:rPr lang="en-US" sz="2400" b="0" i="0" u="none" strike="noStrike" baseline="0" dirty="0" smtClean="0"/>
              <a:t>substance, </a:t>
            </a:r>
            <a:r>
              <a:rPr lang="en-US" sz="2400" b="0" i="0" u="none" strike="noStrike" baseline="0" dirty="0"/>
              <a:t>that will dissolve in water to yield </a:t>
            </a:r>
            <a:r>
              <a:rPr lang="en-US" sz="2400" b="1" i="1" u="none" strike="noStrike" baseline="0" dirty="0">
                <a:solidFill>
                  <a:srgbClr val="002060"/>
                </a:solidFill>
              </a:rPr>
              <a:t>hydronium ions, H</a:t>
            </a:r>
            <a:r>
              <a:rPr lang="en-US" sz="2400" b="1" i="1" u="none" strike="noStrike" baseline="-25000" dirty="0">
                <a:solidFill>
                  <a:srgbClr val="002060"/>
                </a:solidFill>
              </a:rPr>
              <a:t>3</a:t>
            </a:r>
            <a:r>
              <a:rPr lang="en-US" sz="2400" b="1" i="1" u="none" strike="noStrike" baseline="0" dirty="0">
                <a:solidFill>
                  <a:srgbClr val="002060"/>
                </a:solidFill>
              </a:rPr>
              <a:t>O</a:t>
            </a:r>
            <a:r>
              <a:rPr lang="en-US" sz="2400" b="0" i="0" u="none" strike="noStrike" baseline="30000" dirty="0"/>
              <a:t>+</a:t>
            </a:r>
            <a:r>
              <a:rPr lang="en-US" sz="2400" b="0" i="0" u="none" strike="noStrike" baseline="0" dirty="0"/>
              <a:t>. As an example, consider the equation shown here:</a:t>
            </a: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b="1" dirty="0"/>
              <a:t>Example: </a:t>
            </a:r>
            <a:r>
              <a:rPr lang="en-US" sz="2400" dirty="0"/>
              <a:t>HCl is a strong acid</a:t>
            </a:r>
          </a:p>
          <a:p>
            <a:pPr algn="ctr"/>
            <a:r>
              <a:rPr lang="en-US" sz="2400" dirty="0"/>
              <a:t>	HCl(</a:t>
            </a:r>
            <a:r>
              <a:rPr lang="en-US" sz="2400" i="1" dirty="0" err="1"/>
              <a:t>aq</a:t>
            </a:r>
            <a:r>
              <a:rPr lang="en-US" sz="2400" dirty="0"/>
              <a:t>)  + 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 err="1"/>
              <a:t>aq</a:t>
            </a:r>
            <a:r>
              <a:rPr lang="en-US" sz="2400" dirty="0"/>
              <a:t>)  ⟶  Cl</a:t>
            </a:r>
            <a:r>
              <a:rPr lang="en-US" sz="2400" baseline="30000" dirty="0"/>
              <a:t>−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 +  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</a:t>
            </a:r>
            <a:endParaRPr lang="ka-GE" sz="2400" dirty="0"/>
          </a:p>
          <a:p>
            <a:pPr algn="just"/>
            <a:r>
              <a:rPr lang="ka-GE" sz="2400" dirty="0">
                <a:solidFill>
                  <a:srgbClr val="202124"/>
                </a:solidFill>
              </a:rPr>
              <a:t> </a:t>
            </a:r>
            <a:r>
              <a:rPr lang="en-US" sz="2400" dirty="0">
                <a:solidFill>
                  <a:srgbClr val="202124"/>
                </a:solidFill>
              </a:rPr>
              <a:t>                           </a:t>
            </a:r>
            <a:r>
              <a:rPr lang="en-US" dirty="0" smtClean="0"/>
              <a:t>hydrochloric acid</a:t>
            </a:r>
            <a:endParaRPr lang="en-US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This is an acid-base reaction, H</a:t>
            </a:r>
            <a:r>
              <a:rPr lang="en-US" sz="2400" baseline="30000" dirty="0"/>
              <a:t>+</a:t>
            </a:r>
            <a:r>
              <a:rPr lang="en-US" sz="2400" dirty="0"/>
              <a:t> ions are transferred from HCl molecules to H</a:t>
            </a:r>
            <a:r>
              <a:rPr lang="en-US" sz="2400" baseline="-25000" dirty="0"/>
              <a:t>2</a:t>
            </a:r>
            <a:r>
              <a:rPr lang="en-US" sz="2400" dirty="0"/>
              <a:t>O molecules. </a:t>
            </a:r>
          </a:p>
          <a:p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147BFD29-6DFE-4004-B915-25578E5AA5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92" y="70489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8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928" y="767611"/>
            <a:ext cx="2092036" cy="659535"/>
          </a:xfrm>
        </p:spPr>
        <p:txBody>
          <a:bodyPr/>
          <a:lstStyle/>
          <a:p>
            <a:r>
              <a:rPr lang="en-US" dirty="0"/>
              <a:t>Figure 4.5</a:t>
            </a:r>
          </a:p>
        </p:txBody>
      </p:sp>
      <p:pic>
        <p:nvPicPr>
          <p:cNvPr id="2" name="Picture Placeholder 1" descr="CNX_Chem_04_02_HClsol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7" r="-3077"/>
          <a:stretch>
            <a:fillRect/>
          </a:stretch>
        </p:blipFill>
        <p:spPr>
          <a:xfrm>
            <a:off x="2361773" y="767611"/>
            <a:ext cx="8267414" cy="442520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8873" y="5725501"/>
            <a:ext cx="11042072" cy="833592"/>
          </a:xfrm>
        </p:spPr>
        <p:txBody>
          <a:bodyPr>
            <a:noAutofit/>
          </a:bodyPr>
          <a:lstStyle/>
          <a:p>
            <a:r>
              <a:rPr lang="en-US" dirty="0"/>
              <a:t>When hydrogen chloride gas dissolves in water, </a:t>
            </a:r>
            <a:r>
              <a:rPr lang="en-US" dirty="0">
                <a:solidFill>
                  <a:srgbClr val="6CB255"/>
                </a:solidFill>
              </a:rPr>
              <a:t>(a) </a:t>
            </a:r>
            <a:r>
              <a:rPr lang="en-US" dirty="0"/>
              <a:t>it reacts as an acid, transferring protons to water molecules to yield </a:t>
            </a:r>
            <a:r>
              <a:rPr lang="en-US" dirty="0">
                <a:solidFill>
                  <a:srgbClr val="6CB255"/>
                </a:solidFill>
              </a:rPr>
              <a:t>(b) </a:t>
            </a:r>
            <a:r>
              <a:rPr lang="en-US" dirty="0"/>
              <a:t>hydronium ions (and solvated chloride ions).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06" y="59355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9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87" y="1078310"/>
            <a:ext cx="3065522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Strong acids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07818" y="2053648"/>
            <a:ext cx="11770822" cy="4014644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The nature of HCl is </a:t>
            </a:r>
            <a:r>
              <a:rPr lang="en-US" sz="2400" dirty="0" smtClean="0"/>
              <a:t>such, </a:t>
            </a:r>
            <a:r>
              <a:rPr lang="en-US" sz="2400" dirty="0"/>
              <a:t>that its reaction with water as just described is essentially 100% efficient: Virtually every </a:t>
            </a:r>
            <a:r>
              <a:rPr lang="en-US" sz="2400" dirty="0" err="1"/>
              <a:t>HCl</a:t>
            </a:r>
            <a:r>
              <a:rPr lang="en-US" sz="2400" dirty="0"/>
              <a:t> </a:t>
            </a:r>
            <a:r>
              <a:rPr lang="en-US" sz="2400" dirty="0" smtClean="0"/>
              <a:t>molecule, </a:t>
            </a:r>
            <a:r>
              <a:rPr lang="en-US" sz="2400" dirty="0"/>
              <a:t>that dissolves in</a:t>
            </a:r>
            <a:r>
              <a:rPr lang="ka-GE" sz="2400" dirty="0"/>
              <a:t> </a:t>
            </a:r>
            <a:r>
              <a:rPr lang="en-US" sz="2400" dirty="0" smtClean="0"/>
              <a:t>water, </a:t>
            </a:r>
            <a:r>
              <a:rPr lang="en-US" sz="2400" dirty="0"/>
              <a:t>will under</a:t>
            </a:r>
            <a:r>
              <a:rPr lang="ka-GE" sz="2400" dirty="0"/>
              <a:t> </a:t>
            </a:r>
            <a:r>
              <a:rPr lang="en-US" sz="2400" dirty="0"/>
              <a:t>go</a:t>
            </a:r>
            <a:r>
              <a:rPr lang="ka-GE" sz="2400" dirty="0"/>
              <a:t> </a:t>
            </a:r>
            <a:r>
              <a:rPr lang="en-US" sz="2400" dirty="0"/>
              <a:t>this</a:t>
            </a:r>
            <a:r>
              <a:rPr lang="ka-GE" sz="2400" dirty="0"/>
              <a:t> </a:t>
            </a:r>
            <a:r>
              <a:rPr lang="en-US" sz="2400" dirty="0"/>
              <a:t>reaction. </a:t>
            </a:r>
            <a:endParaRPr lang="ka-GE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 smtClean="0"/>
              <a:t>Acids, </a:t>
            </a:r>
            <a:r>
              <a:rPr lang="en-US" sz="2400" dirty="0"/>
              <a:t>that </a:t>
            </a:r>
            <a:r>
              <a:rPr lang="en-US" sz="2400" b="1" i="1" dirty="0"/>
              <a:t>completely react </a:t>
            </a:r>
            <a:r>
              <a:rPr lang="en-US" sz="2400" dirty="0"/>
              <a:t>in this </a:t>
            </a:r>
            <a:r>
              <a:rPr lang="en-US" sz="2400" dirty="0" smtClean="0"/>
              <a:t>fashion, </a:t>
            </a:r>
            <a:r>
              <a:rPr lang="en-US" sz="2400" dirty="0"/>
              <a:t>are called </a:t>
            </a:r>
            <a:r>
              <a:rPr lang="en-US" sz="2400" b="1" i="1" dirty="0">
                <a:solidFill>
                  <a:srgbClr val="000090"/>
                </a:solidFill>
              </a:rPr>
              <a:t>strong acids</a:t>
            </a:r>
            <a:r>
              <a:rPr lang="en-US" sz="2400" dirty="0"/>
              <a:t>. </a:t>
            </a:r>
            <a:endParaRPr lang="ka-GE" sz="2400" dirty="0"/>
          </a:p>
          <a:p>
            <a:pPr algn="just">
              <a:buClrTx/>
              <a:buFont typeface="Arial"/>
              <a:buChar char="•"/>
            </a:pPr>
            <a:endParaRPr lang="ka-GE" sz="24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HCl is one among just a handful of common acid </a:t>
            </a:r>
            <a:r>
              <a:rPr lang="en-US" sz="2400" dirty="0" smtClean="0"/>
              <a:t>compounds, </a:t>
            </a:r>
            <a:r>
              <a:rPr lang="en-US" sz="2400" dirty="0"/>
              <a:t>that are classified as strong</a:t>
            </a:r>
            <a:r>
              <a:rPr lang="ka-GE" sz="2400" dirty="0"/>
              <a:t>.</a:t>
            </a:r>
            <a:endParaRPr lang="en-US" sz="2400" dirty="0"/>
          </a:p>
          <a:p>
            <a:pPr algn="just">
              <a:buClrTx/>
            </a:pPr>
            <a:endParaRPr lang="en-US" sz="2400" dirty="0"/>
          </a:p>
          <a:p>
            <a:pPr algn="just">
              <a:buClrTx/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884359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6714" y="1645453"/>
            <a:ext cx="562227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Common Strong acids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136470" y="1899453"/>
            <a:ext cx="10319656" cy="440990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/>
          </a:p>
          <a:p>
            <a:pPr>
              <a:buClrTx/>
            </a:pPr>
            <a:r>
              <a:rPr lang="en-US" sz="2400" b="1" dirty="0"/>
              <a:t>Compound Formula 	Name in Aqueous Solution </a:t>
            </a:r>
          </a:p>
          <a:p>
            <a:pPr>
              <a:buClrTx/>
            </a:pPr>
            <a:r>
              <a:rPr lang="en-US" sz="2400" dirty="0" err="1"/>
              <a:t>HBr</a:t>
            </a:r>
            <a:r>
              <a:rPr lang="en-US" sz="2400" dirty="0"/>
              <a:t> 				</a:t>
            </a:r>
            <a:r>
              <a:rPr lang="en-US" sz="2400" dirty="0" err="1"/>
              <a:t>hydrobromic</a:t>
            </a:r>
            <a:r>
              <a:rPr lang="en-US" sz="2400" dirty="0"/>
              <a:t> acid</a:t>
            </a:r>
          </a:p>
          <a:p>
            <a:pPr>
              <a:buClrTx/>
            </a:pPr>
            <a:r>
              <a:rPr lang="en-US" sz="2400" dirty="0" err="1"/>
              <a:t>HCl</a:t>
            </a:r>
            <a:r>
              <a:rPr lang="en-US" sz="2400" dirty="0"/>
              <a:t>				hydrochloric acid </a:t>
            </a:r>
          </a:p>
          <a:p>
            <a:pPr>
              <a:buClrTx/>
            </a:pPr>
            <a:r>
              <a:rPr lang="en-US" sz="2400" dirty="0"/>
              <a:t>HI 				</a:t>
            </a:r>
            <a:r>
              <a:rPr lang="en-US" sz="2400" dirty="0" err="1"/>
              <a:t>hydroiodic</a:t>
            </a:r>
            <a:r>
              <a:rPr lang="en-US" sz="2400" dirty="0"/>
              <a:t> acid </a:t>
            </a:r>
          </a:p>
          <a:p>
            <a:pPr>
              <a:buClrTx/>
            </a:pPr>
            <a:r>
              <a:rPr lang="en-US" sz="2400" dirty="0"/>
              <a:t>HNO</a:t>
            </a:r>
            <a:r>
              <a:rPr lang="en-US" sz="2400" baseline="-25000" dirty="0"/>
              <a:t>3</a:t>
            </a:r>
            <a:r>
              <a:rPr lang="en-US" sz="2400" dirty="0"/>
              <a:t> 				nitric acid </a:t>
            </a:r>
          </a:p>
          <a:p>
            <a:pPr>
              <a:buClrTx/>
            </a:pPr>
            <a:r>
              <a:rPr lang="en-US" sz="2400" dirty="0"/>
              <a:t>HClO</a:t>
            </a:r>
            <a:r>
              <a:rPr lang="en-US" sz="2400" baseline="-25000" dirty="0"/>
              <a:t>4</a:t>
            </a:r>
            <a:r>
              <a:rPr lang="en-US" sz="2400" dirty="0"/>
              <a:t> 			</a:t>
            </a:r>
            <a:r>
              <a:rPr lang="en-US" sz="2400" dirty="0" err="1"/>
              <a:t>perchloric</a:t>
            </a:r>
            <a:r>
              <a:rPr lang="en-US" sz="2400" dirty="0"/>
              <a:t> acid </a:t>
            </a:r>
          </a:p>
          <a:p>
            <a:pPr>
              <a:buClrTx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			sulfuric acid</a:t>
            </a:r>
          </a:p>
          <a:p>
            <a:pPr>
              <a:buClrTx/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76" y="1228657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50462" y="1231211"/>
            <a:ext cx="2608322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Weak acids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7927" y="1929031"/>
            <a:ext cx="11499273" cy="440249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 A far greater number of </a:t>
            </a:r>
            <a:r>
              <a:rPr lang="en-US" sz="2400" dirty="0" smtClean="0"/>
              <a:t>compounds, </a:t>
            </a:r>
            <a:r>
              <a:rPr lang="en-US" sz="2400" dirty="0"/>
              <a:t>behave as </a:t>
            </a:r>
            <a:r>
              <a:rPr lang="en-US" sz="2400" b="1" i="1" dirty="0">
                <a:solidFill>
                  <a:srgbClr val="000090"/>
                </a:solidFill>
              </a:rPr>
              <a:t>weak </a:t>
            </a:r>
            <a:r>
              <a:rPr lang="en-US" sz="2400" b="1" i="1" dirty="0" smtClean="0">
                <a:solidFill>
                  <a:srgbClr val="000090"/>
                </a:solidFill>
              </a:rPr>
              <a:t>acids, </a:t>
            </a:r>
            <a:r>
              <a:rPr lang="en-US" sz="2400" dirty="0"/>
              <a:t>and only </a:t>
            </a:r>
            <a:r>
              <a:rPr lang="en-US" sz="2400" b="1" i="1" dirty="0"/>
              <a:t>partially</a:t>
            </a:r>
            <a:r>
              <a:rPr lang="en-US" sz="2400" dirty="0"/>
              <a:t> react with water,</a:t>
            </a:r>
            <a:r>
              <a:rPr lang="en-US" sz="1800" b="0" i="0" u="none" strike="noStrike" baseline="0" dirty="0">
                <a:latin typeface="LiberationSerif"/>
              </a:rPr>
              <a:t> </a:t>
            </a:r>
            <a:r>
              <a:rPr lang="en-US" sz="2400" b="0" i="0" u="none" strike="noStrike" baseline="0" dirty="0"/>
              <a:t>leaving a large majority of dissolved molecules in their original </a:t>
            </a:r>
            <a:r>
              <a:rPr lang="en-US" sz="2400" b="0" i="0" u="none" strike="noStrike" baseline="0" dirty="0" smtClean="0"/>
              <a:t>form, </a:t>
            </a:r>
            <a:r>
              <a:rPr lang="en-US" sz="2400" b="0" i="0" u="none" strike="noStrike" baseline="0" dirty="0"/>
              <a:t>and generating a relatively small amount of hydronium ions.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Weak </a:t>
            </a:r>
            <a:r>
              <a:rPr lang="en-US" sz="2400" b="0" i="0" u="none" strike="noStrike" baseline="0" dirty="0" smtClean="0"/>
              <a:t>acids- </a:t>
            </a:r>
            <a:r>
              <a:rPr lang="en-US" sz="2400" b="0" i="0" u="none" strike="noStrike" baseline="0" dirty="0"/>
              <a:t>are commonly encountered in nature, being the </a:t>
            </a:r>
            <a:r>
              <a:rPr lang="en-US" sz="2400" b="0" i="0" u="none" strike="noStrike" baseline="0" dirty="0" smtClean="0"/>
              <a:t>substances, </a:t>
            </a:r>
            <a:r>
              <a:rPr lang="en-US" sz="2400" b="0" i="0" u="none" strike="noStrike" baseline="0" dirty="0"/>
              <a:t>partly </a:t>
            </a:r>
            <a:r>
              <a:rPr lang="en-US" sz="2400" b="0" i="0" u="none" strike="noStrike" baseline="0" dirty="0" smtClean="0"/>
              <a:t>responsible, </a:t>
            </a:r>
            <a:r>
              <a:rPr lang="en-US" sz="2400" b="0" i="0" u="none" strike="noStrike" baseline="0" dirty="0"/>
              <a:t>for the tangy taste of citrus fruits, the stinging sensation of insect bites, and the unpleasant smells associated with body odor.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 large majority of dissolved </a:t>
            </a:r>
            <a:r>
              <a:rPr lang="en-US" sz="2400" dirty="0" smtClean="0"/>
              <a:t>molecules, </a:t>
            </a:r>
            <a:r>
              <a:rPr lang="en-US" sz="2400" dirty="0"/>
              <a:t>remain in their original </a:t>
            </a:r>
            <a:r>
              <a:rPr lang="en-US" sz="2400" dirty="0" smtClean="0"/>
              <a:t>form, </a:t>
            </a:r>
            <a:r>
              <a:rPr lang="en-US" sz="2400" dirty="0"/>
              <a:t>and only a relatively small amount of hydronium ions are generated. 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38" y="928079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9514" y="478847"/>
            <a:ext cx="2580613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Weak acids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55104" y="1234018"/>
            <a:ext cx="10917382" cy="5396023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/>
              <a:buChar char="•"/>
            </a:pPr>
            <a:r>
              <a:rPr lang="en-US" sz="2400" b="1" dirty="0"/>
              <a:t> </a:t>
            </a:r>
            <a:r>
              <a:rPr lang="en-US" sz="2400" b="0" i="0" u="none" strike="noStrike" baseline="0" dirty="0"/>
              <a:t>A familiar example of a weak acid is acetic acid, the main ingredient in food vinegars:</a:t>
            </a: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b="1" dirty="0"/>
              <a:t>Example: </a:t>
            </a:r>
            <a:r>
              <a:rPr lang="en-US" sz="2400" dirty="0"/>
              <a:t>Acetic Acid</a:t>
            </a:r>
            <a:endParaRPr lang="en-US" sz="2400" b="1" i="1" dirty="0">
              <a:solidFill>
                <a:srgbClr val="000090"/>
              </a:solidFill>
            </a:endParaRPr>
          </a:p>
          <a:p>
            <a:pPr algn="ctr">
              <a:buClrTx/>
            </a:pPr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H(</a:t>
            </a:r>
            <a:r>
              <a:rPr lang="en-US" sz="2400" i="1" dirty="0"/>
              <a:t>aq</a:t>
            </a:r>
            <a:r>
              <a:rPr lang="en-US" sz="2400" dirty="0"/>
              <a:t>)  + 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 </a:t>
            </a:r>
            <a:r>
              <a:rPr lang="en-US" sz="2800" dirty="0"/>
              <a:t>⇌</a:t>
            </a:r>
            <a:r>
              <a:rPr lang="en-US" sz="2400" dirty="0"/>
              <a:t>  CH</a:t>
            </a:r>
            <a:r>
              <a:rPr lang="en-US" sz="2400" baseline="-25000" dirty="0"/>
              <a:t>3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baseline="30000" dirty="0"/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+  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>
              <a:buClrTx/>
            </a:pPr>
            <a:r>
              <a:rPr lang="ka-GE" sz="2400" dirty="0"/>
              <a:t>        </a:t>
            </a:r>
            <a:r>
              <a:rPr lang="en-US" sz="2400" dirty="0"/>
              <a:t>                  acetic acid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Only about 1% of acetic acid molecules are present in the ionized form, CH</a:t>
            </a:r>
            <a:r>
              <a:rPr lang="en-US" sz="2400" baseline="-25000" dirty="0"/>
              <a:t>3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baseline="30000" dirty="0"/>
              <a:t>−</a:t>
            </a:r>
            <a:r>
              <a:rPr lang="en-US" sz="2400" dirty="0"/>
              <a:t>.</a:t>
            </a:r>
          </a:p>
          <a:p>
            <a:pPr>
              <a:buClrTx/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The use of a </a:t>
            </a:r>
            <a:r>
              <a:rPr lang="en-US" sz="2400" b="1" i="1" dirty="0">
                <a:solidFill>
                  <a:srgbClr val="000090"/>
                </a:solidFill>
              </a:rPr>
              <a:t>double-arrow </a:t>
            </a:r>
            <a:r>
              <a:rPr lang="en-US" sz="2400" dirty="0"/>
              <a:t>in the equation </a:t>
            </a:r>
            <a:r>
              <a:rPr lang="en-US" sz="2400" dirty="0" smtClean="0"/>
              <a:t>denotes, </a:t>
            </a:r>
            <a:r>
              <a:rPr lang="en-US" sz="2400" dirty="0"/>
              <a:t>the </a:t>
            </a:r>
            <a:r>
              <a:rPr lang="en-US" sz="2400" b="1" i="1" dirty="0">
                <a:solidFill>
                  <a:srgbClr val="000090"/>
                </a:solidFill>
              </a:rPr>
              <a:t>partial reaction </a:t>
            </a:r>
            <a:r>
              <a:rPr lang="en-US" sz="2400" dirty="0"/>
              <a:t>aspect of this process.</a:t>
            </a:r>
          </a:p>
          <a:p>
            <a:pPr>
              <a:buClrTx/>
              <a:buFont typeface="Arial"/>
              <a:buChar char="•"/>
            </a:pPr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This is also an acid-base reaction 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4.6</a:t>
            </a:r>
          </a:p>
        </p:txBody>
      </p:sp>
      <p:pic>
        <p:nvPicPr>
          <p:cNvPr id="2" name="Picture Placeholder 1" descr="CNX_Chem_04_02_Citru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01" r="-52601"/>
          <a:stretch>
            <a:fillRect/>
          </a:stretch>
        </p:blipFill>
        <p:spPr>
          <a:xfrm>
            <a:off x="1222382" y="478208"/>
            <a:ext cx="9524550" cy="413456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4769438"/>
            <a:ext cx="11526982" cy="2088562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AutoNum type="alphaLcParenBoth"/>
            </a:pPr>
            <a:r>
              <a:rPr lang="en-US" dirty="0"/>
              <a:t>Fruits such as oranges, lemons, and grapefruit contain the weak </a:t>
            </a:r>
            <a:r>
              <a:rPr lang="en-US" dirty="0" smtClean="0"/>
              <a:t>acid- </a:t>
            </a:r>
            <a:r>
              <a:rPr lang="en-US" dirty="0"/>
              <a:t>citric acid.</a:t>
            </a:r>
          </a:p>
          <a:p>
            <a:pPr marL="342900" indent="-342900" algn="just">
              <a:buFontTx/>
              <a:buAutoNum type="alphaLcParenBoth"/>
            </a:pPr>
            <a:r>
              <a:rPr lang="en-US" dirty="0" smtClean="0"/>
              <a:t>Vinegars, </a:t>
            </a:r>
            <a:r>
              <a:rPr lang="en-US" dirty="0"/>
              <a:t>contain the weak acid acetic acid. The hydrogen </a:t>
            </a:r>
            <a:r>
              <a:rPr lang="en-US" dirty="0" smtClean="0"/>
              <a:t>atoms, </a:t>
            </a:r>
            <a:r>
              <a:rPr lang="en-US" dirty="0"/>
              <a:t>that may be transferred during an acid-base </a:t>
            </a:r>
            <a:r>
              <a:rPr lang="en-US" dirty="0" smtClean="0"/>
              <a:t>reaction, </a:t>
            </a:r>
            <a:r>
              <a:rPr lang="en-US" dirty="0"/>
              <a:t>are highlighted in the inset molecular structures. </a:t>
            </a:r>
            <a:endParaRPr lang="en-US" dirty="0" smtClean="0"/>
          </a:p>
          <a:p>
            <a:pPr marL="342900" indent="-342900" algn="just">
              <a:buFontTx/>
              <a:buAutoNum type="alphaLcParenBoth"/>
            </a:pPr>
            <a:r>
              <a:rPr lang="en-US" dirty="0" smtClean="0"/>
              <a:t>(</a:t>
            </a:r>
            <a:r>
              <a:rPr lang="en-US" dirty="0"/>
              <a:t>credit a: modification of work by Scott Bauer; credit b: modification of work by </a:t>
            </a:r>
            <a:r>
              <a:rPr lang="de-DE" dirty="0" err="1"/>
              <a:t>Brücke-Osteuropa</a:t>
            </a:r>
            <a:r>
              <a:rPr lang="de-DE" dirty="0"/>
              <a:t>/</a:t>
            </a:r>
            <a:r>
              <a:rPr lang="de-DE" dirty="0" err="1"/>
              <a:t>Wikimedia</a:t>
            </a:r>
            <a:r>
              <a:rPr lang="de-DE" dirty="0"/>
              <a:t> </a:t>
            </a:r>
            <a:r>
              <a:rPr lang="de-DE" dirty="0" err="1"/>
              <a:t>Commons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48" y="30489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1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86041" y="905240"/>
            <a:ext cx="1541522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12619" y="1895145"/>
            <a:ext cx="10931236" cy="4480266"/>
          </a:xfrm>
        </p:spPr>
        <p:txBody>
          <a:bodyPr>
            <a:normAutofit/>
          </a:bodyPr>
          <a:lstStyle/>
          <a:p>
            <a:pPr algn="just">
              <a:buClrTx/>
              <a:buFont typeface="Arial"/>
              <a:buChar char="•"/>
            </a:pPr>
            <a:r>
              <a:rPr lang="en-US" sz="2400" dirty="0"/>
              <a:t> A </a:t>
            </a:r>
            <a:r>
              <a:rPr lang="en-US" sz="2400" b="1" i="1" dirty="0">
                <a:solidFill>
                  <a:srgbClr val="000090"/>
                </a:solidFill>
              </a:rPr>
              <a:t>base</a:t>
            </a:r>
            <a:r>
              <a:rPr lang="en-US" sz="2400" dirty="0"/>
              <a:t> is a </a:t>
            </a:r>
            <a:r>
              <a:rPr lang="en-US" sz="2400" dirty="0" smtClean="0"/>
              <a:t>substance, </a:t>
            </a:r>
            <a:r>
              <a:rPr lang="en-US" sz="2400" dirty="0"/>
              <a:t>that will dissolve in </a:t>
            </a:r>
            <a:r>
              <a:rPr lang="en-US" sz="2400" dirty="0" smtClean="0"/>
              <a:t>water, </a:t>
            </a:r>
            <a:r>
              <a:rPr lang="en-US" sz="2400" dirty="0"/>
              <a:t>to yield </a:t>
            </a:r>
            <a:r>
              <a:rPr lang="en-US" sz="2400" b="1" i="1" dirty="0">
                <a:solidFill>
                  <a:srgbClr val="000090"/>
                </a:solidFill>
              </a:rPr>
              <a:t>hydroxide ions, OH</a:t>
            </a:r>
            <a:r>
              <a:rPr lang="en-US" sz="2400" b="1" i="1" baseline="30000" dirty="0">
                <a:solidFill>
                  <a:srgbClr val="000090"/>
                </a:solidFill>
              </a:rPr>
              <a:t>−</a:t>
            </a:r>
            <a:r>
              <a:rPr lang="en-US" sz="2400" dirty="0"/>
              <a:t>.</a:t>
            </a:r>
            <a:r>
              <a:rPr lang="en-US" sz="2400" baseline="30000" dirty="0"/>
              <a:t> </a:t>
            </a:r>
          </a:p>
          <a:p>
            <a:pPr algn="just">
              <a:buClrTx/>
              <a:buFont typeface="Arial"/>
              <a:buChar char="•"/>
            </a:pPr>
            <a:endParaRPr lang="en-US" sz="2400" baseline="30000" dirty="0"/>
          </a:p>
          <a:p>
            <a:pPr algn="just">
              <a:buClrTx/>
              <a:buFont typeface="Arial"/>
              <a:buChar char="•"/>
            </a:pPr>
            <a:r>
              <a:rPr lang="en-US" sz="2400" baseline="30000" dirty="0"/>
              <a:t> </a:t>
            </a:r>
            <a:r>
              <a:rPr lang="en-US" sz="2400" dirty="0"/>
              <a:t>The most common </a:t>
            </a:r>
            <a:r>
              <a:rPr lang="en-US" sz="2400" dirty="0" smtClean="0"/>
              <a:t>bases, </a:t>
            </a:r>
            <a:r>
              <a:rPr lang="en-US" sz="2400" dirty="0"/>
              <a:t>are ionic </a:t>
            </a:r>
            <a:r>
              <a:rPr lang="en-US" sz="2400" dirty="0" smtClean="0"/>
              <a:t>compounds, </a:t>
            </a:r>
            <a:r>
              <a:rPr lang="en-US" sz="2400" dirty="0"/>
              <a:t>composed of alkali or alkaline earth metal </a:t>
            </a:r>
            <a:r>
              <a:rPr lang="en-US" sz="2400" dirty="0" smtClean="0"/>
              <a:t>cations, </a:t>
            </a:r>
            <a:r>
              <a:rPr lang="en-US" sz="2400" dirty="0"/>
              <a:t>(groups 1 and 2) combined with the hydroxide ion. </a:t>
            </a:r>
          </a:p>
          <a:p>
            <a:pPr algn="just">
              <a:buClrTx/>
              <a:buFont typeface="Arial"/>
              <a:buChar char="•"/>
            </a:pPr>
            <a:r>
              <a:rPr lang="en-US" sz="2400" b="1" dirty="0"/>
              <a:t> Examples: </a:t>
            </a:r>
            <a:r>
              <a:rPr lang="en-US" sz="2400" dirty="0"/>
              <a:t>NaOH</a:t>
            </a:r>
            <a:r>
              <a:rPr lang="ka-GE" sz="2400" dirty="0"/>
              <a:t>-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2400" dirty="0">
                <a:solidFill>
                  <a:srgbClr val="202124"/>
                </a:solidFill>
              </a:rPr>
              <a:t>Sodium hydroxide</a:t>
            </a:r>
            <a:r>
              <a:rPr lang="en-US" sz="2400" dirty="0"/>
              <a:t>, KOH</a:t>
            </a:r>
            <a:r>
              <a:rPr lang="ka-GE" sz="2400" dirty="0"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Potassium hydroxide</a:t>
            </a:r>
            <a:r>
              <a:rPr lang="en-US" sz="2400" dirty="0"/>
              <a:t>, Ca(OH)</a:t>
            </a:r>
            <a:r>
              <a:rPr lang="en-US" sz="2400" baseline="-25000" dirty="0"/>
              <a:t>2</a:t>
            </a:r>
            <a:r>
              <a:rPr lang="en-US" sz="2400" dirty="0"/>
              <a:t>-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2400" dirty="0">
                <a:solidFill>
                  <a:srgbClr val="202124"/>
                </a:solidFill>
              </a:rPr>
              <a:t>Calcium hydroxide</a:t>
            </a:r>
            <a:r>
              <a:rPr lang="en-US" sz="2400" dirty="0"/>
              <a:t>, Ba(OH)</a:t>
            </a:r>
            <a:r>
              <a:rPr lang="en-US" sz="2400" baseline="-25000" dirty="0"/>
              <a:t>2</a:t>
            </a:r>
            <a:r>
              <a:rPr lang="en-US" sz="2400" dirty="0"/>
              <a:t>-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>
                <a:solidFill>
                  <a:srgbClr val="202124"/>
                </a:solidFill>
              </a:rPr>
              <a:t>Barium hydroxide</a:t>
            </a:r>
            <a:endParaRPr lang="en-US" sz="2400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>
              <a:buClrTx/>
            </a:pPr>
            <a:endParaRPr lang="en-US" sz="2400" baseline="-25000" dirty="0"/>
          </a:p>
          <a:p>
            <a:pPr algn="just">
              <a:buClrTx/>
              <a:buFont typeface="Arial"/>
              <a:buChar char="•"/>
            </a:pPr>
            <a:r>
              <a:rPr lang="en-US" sz="2400" dirty="0"/>
              <a:t> These bases, along with other hydroxides, </a:t>
            </a:r>
            <a:r>
              <a:rPr lang="en-US" sz="2400" b="1" i="1" dirty="0"/>
              <a:t>completely dissociate</a:t>
            </a:r>
            <a:r>
              <a:rPr lang="en-US" sz="2400" dirty="0"/>
              <a:t> in water, and are considered </a:t>
            </a:r>
            <a:r>
              <a:rPr lang="en-US" sz="2400" b="1" i="1" dirty="0">
                <a:solidFill>
                  <a:srgbClr val="000090"/>
                </a:solidFill>
              </a:rPr>
              <a:t>strong bases</a:t>
            </a:r>
            <a:r>
              <a:rPr lang="en-US" sz="2400" dirty="0"/>
              <a:t>.</a:t>
            </a:r>
            <a:endParaRPr lang="en-US" sz="2400" baseline="-25000" dirty="0"/>
          </a:p>
          <a:p>
            <a:pPr>
              <a:buClrTx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5" y="566335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80" y="553551"/>
            <a:ext cx="3107086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Strong Bases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061552"/>
            <a:ext cx="11565775" cy="5321318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Consider as an example the dissolution of lye (sodium hydroxide) in water:</a:t>
            </a:r>
            <a:endParaRPr lang="ka-GE" sz="2400" dirty="0"/>
          </a:p>
          <a:p>
            <a:pPr algn="ctr">
              <a:buClrTx/>
            </a:pPr>
            <a:r>
              <a:rPr lang="en-US" sz="2400" b="1" dirty="0"/>
              <a:t>NaOH(</a:t>
            </a:r>
            <a:r>
              <a:rPr lang="en-US" sz="2400" b="1" i="1" dirty="0"/>
              <a:t>s</a:t>
            </a:r>
            <a:r>
              <a:rPr lang="en-US" sz="2400" b="1" dirty="0"/>
              <a:t>)  ⟶  Na</a:t>
            </a:r>
            <a:r>
              <a:rPr lang="en-US" sz="2400" b="1" baseline="30000" dirty="0"/>
              <a:t>+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  +  OH</a:t>
            </a:r>
            <a:r>
              <a:rPr lang="en-US" sz="2400" b="1" baseline="30000" dirty="0"/>
              <a:t>−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</a:t>
            </a:r>
            <a:endParaRPr lang="en-US" sz="2400" b="1" baseline="30000" dirty="0"/>
          </a:p>
          <a:p>
            <a:pPr>
              <a:buClrTx/>
            </a:pPr>
            <a:endParaRPr lang="ka-GE" sz="3200" baseline="30000" dirty="0"/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en-US" sz="3500" baseline="30000" dirty="0"/>
              <a:t>This</a:t>
            </a:r>
            <a:r>
              <a:rPr lang="ka-GE" sz="3500" baseline="30000" dirty="0"/>
              <a:t> </a:t>
            </a:r>
            <a:r>
              <a:rPr lang="en-US" sz="3500" baseline="30000" dirty="0"/>
              <a:t>equation</a:t>
            </a:r>
            <a:r>
              <a:rPr lang="ka-GE" sz="3500" baseline="30000" dirty="0"/>
              <a:t> </a:t>
            </a:r>
            <a:r>
              <a:rPr lang="en-US" sz="3500" baseline="30000" dirty="0" smtClean="0"/>
              <a:t>confirms,</a:t>
            </a:r>
            <a:r>
              <a:rPr lang="ka-GE" sz="3500" baseline="30000" dirty="0" smtClean="0"/>
              <a:t> </a:t>
            </a:r>
            <a:r>
              <a:rPr lang="en-US" sz="3500" baseline="30000" dirty="0"/>
              <a:t>that</a:t>
            </a:r>
            <a:r>
              <a:rPr lang="ka-GE" sz="3500" baseline="30000" dirty="0"/>
              <a:t> </a:t>
            </a:r>
            <a:r>
              <a:rPr lang="en-US" sz="3500" baseline="30000" dirty="0"/>
              <a:t>sodium</a:t>
            </a:r>
            <a:r>
              <a:rPr lang="ka-GE" sz="3500" baseline="30000" dirty="0"/>
              <a:t> </a:t>
            </a:r>
            <a:r>
              <a:rPr lang="en-US" sz="3500" baseline="30000" dirty="0"/>
              <a:t>hydroxide</a:t>
            </a:r>
            <a:r>
              <a:rPr lang="ka-GE" sz="3500" baseline="30000" dirty="0"/>
              <a:t> </a:t>
            </a:r>
            <a:r>
              <a:rPr lang="en-US" sz="3500" baseline="30000" dirty="0"/>
              <a:t>is</a:t>
            </a:r>
            <a:r>
              <a:rPr lang="ka-GE" sz="3500" baseline="30000" dirty="0"/>
              <a:t> </a:t>
            </a:r>
            <a:r>
              <a:rPr lang="en-US" sz="3500" baseline="30000" dirty="0"/>
              <a:t>base.</a:t>
            </a:r>
            <a:r>
              <a:rPr lang="ka-GE" sz="3500" baseline="30000" dirty="0"/>
              <a:t> </a:t>
            </a:r>
            <a:r>
              <a:rPr lang="en-US" sz="3500" baseline="30000" dirty="0"/>
              <a:t>When</a:t>
            </a:r>
            <a:r>
              <a:rPr lang="ka-GE" sz="3500" baseline="30000" dirty="0"/>
              <a:t> </a:t>
            </a:r>
            <a:r>
              <a:rPr lang="en-US" sz="3500" baseline="30000" dirty="0"/>
              <a:t>dissolved</a:t>
            </a:r>
            <a:r>
              <a:rPr lang="ka-GE" sz="3500" baseline="30000" dirty="0"/>
              <a:t> </a:t>
            </a:r>
            <a:r>
              <a:rPr lang="en-US" sz="3500" baseline="30000" dirty="0"/>
              <a:t>in</a:t>
            </a:r>
            <a:r>
              <a:rPr lang="ka-GE" sz="3500" baseline="30000" dirty="0"/>
              <a:t> </a:t>
            </a:r>
            <a:r>
              <a:rPr lang="en-US" sz="3500" baseline="30000" dirty="0"/>
              <a:t>water,</a:t>
            </a:r>
            <a:r>
              <a:rPr lang="ka-GE" sz="3500" baseline="30000" dirty="0"/>
              <a:t> </a:t>
            </a:r>
            <a:r>
              <a:rPr lang="en-US" sz="3500" baseline="30000" dirty="0"/>
              <a:t>NaOH</a:t>
            </a:r>
            <a:r>
              <a:rPr lang="ka-GE" sz="3500" baseline="30000" dirty="0"/>
              <a:t> </a:t>
            </a:r>
            <a:r>
              <a:rPr lang="en-US" sz="3500" baseline="30000" dirty="0"/>
              <a:t>dissociates</a:t>
            </a:r>
            <a:r>
              <a:rPr lang="ka-GE" sz="3500" baseline="30000" dirty="0"/>
              <a:t> </a:t>
            </a:r>
            <a:r>
              <a:rPr lang="en-US" sz="3500" baseline="30000" dirty="0"/>
              <a:t>to</a:t>
            </a:r>
            <a:r>
              <a:rPr lang="ka-GE" sz="3500" baseline="30000" dirty="0"/>
              <a:t> </a:t>
            </a:r>
            <a:r>
              <a:rPr lang="en-US" sz="3500" baseline="30000" dirty="0"/>
              <a:t>yield</a:t>
            </a:r>
            <a:r>
              <a:rPr lang="ka-GE" sz="3500" baseline="30000" dirty="0"/>
              <a:t> </a:t>
            </a:r>
            <a:r>
              <a:rPr lang="en-US" sz="3500" baseline="30000" dirty="0" smtClean="0"/>
              <a:t>Na+ </a:t>
            </a:r>
            <a:r>
              <a:rPr lang="en-US" sz="3500" baseline="30000" dirty="0"/>
              <a:t>and OH−a ions. 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en-US" sz="3500" baseline="30000" dirty="0"/>
              <a:t>This is also </a:t>
            </a:r>
            <a:r>
              <a:rPr lang="en-US" sz="3500" baseline="30000" dirty="0" smtClean="0"/>
              <a:t>true, </a:t>
            </a:r>
            <a:r>
              <a:rPr lang="en-US" sz="3500" baseline="30000" dirty="0"/>
              <a:t>for any other ionic </a:t>
            </a:r>
            <a:r>
              <a:rPr lang="en-US" sz="3500" baseline="30000" dirty="0" smtClean="0"/>
              <a:t>compound, </a:t>
            </a:r>
            <a:r>
              <a:rPr lang="en-US" sz="3500" baseline="30000" dirty="0"/>
              <a:t>containing hydroxide ions. </a:t>
            </a:r>
            <a:endParaRPr lang="ka-GE" sz="3500" baseline="30000" dirty="0"/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en-US" sz="3500" baseline="30000" dirty="0" smtClean="0"/>
              <a:t>Since, </a:t>
            </a:r>
            <a:r>
              <a:rPr lang="en-US" sz="3500" baseline="30000" dirty="0"/>
              <a:t>the dissociation process is essentially </a:t>
            </a:r>
            <a:r>
              <a:rPr lang="en-US" sz="3500" baseline="30000" dirty="0" smtClean="0"/>
              <a:t>complete, </a:t>
            </a:r>
            <a:r>
              <a:rPr lang="en-US" sz="3500" baseline="30000" dirty="0"/>
              <a:t>when ionic compounds dissolve in water under typical conditions, </a:t>
            </a:r>
            <a:r>
              <a:rPr lang="en-US" sz="3200" baseline="30000" dirty="0"/>
              <a:t>NaOH and other ionic </a:t>
            </a:r>
            <a:r>
              <a:rPr lang="en-US" sz="3200" baseline="30000" dirty="0" smtClean="0"/>
              <a:t>hydroxides, </a:t>
            </a:r>
            <a:r>
              <a:rPr lang="en-US" sz="3200" baseline="30000" dirty="0"/>
              <a:t>are all classified as strong bases.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This process is a dissociation (physical process), not an acid-base reaction. 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576011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32945" y="317306"/>
            <a:ext cx="2677595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Weak bases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61109" y="988102"/>
            <a:ext cx="11069782" cy="556873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Unlike ionic hydroxides, some compounds produce hydroxide </a:t>
            </a:r>
            <a:r>
              <a:rPr lang="en-US" sz="2400" dirty="0" smtClean="0"/>
              <a:t>ions, </a:t>
            </a:r>
            <a:r>
              <a:rPr lang="en-US" sz="2400" dirty="0"/>
              <a:t>when dissolved by chemically </a:t>
            </a:r>
            <a:r>
              <a:rPr lang="en-US" sz="2400" dirty="0" smtClean="0"/>
              <a:t>reacting, </a:t>
            </a:r>
            <a:r>
              <a:rPr lang="en-US" sz="2400" dirty="0"/>
              <a:t>with water</a:t>
            </a:r>
            <a:r>
              <a:rPr lang="ka-GE" sz="2400" dirty="0"/>
              <a:t> </a:t>
            </a:r>
            <a:r>
              <a:rPr lang="en-US" sz="2400" dirty="0"/>
              <a:t>molecules</a:t>
            </a:r>
            <a:r>
              <a:rPr lang="ka-GE" sz="2400" dirty="0"/>
              <a:t>.</a:t>
            </a:r>
          </a:p>
          <a:p>
            <a:pPr algn="just"/>
            <a:r>
              <a:rPr lang="en-US" sz="2400" dirty="0"/>
              <a:t> In all cases, these </a:t>
            </a:r>
            <a:r>
              <a:rPr lang="en-US" sz="2400" dirty="0" smtClean="0"/>
              <a:t>compounds, </a:t>
            </a:r>
            <a:r>
              <a:rPr lang="en-US" sz="2400" dirty="0"/>
              <a:t>react only </a:t>
            </a:r>
            <a:r>
              <a:rPr lang="en-US" sz="2400" b="1" i="1" dirty="0"/>
              <a:t>partially </a:t>
            </a:r>
            <a:r>
              <a:rPr lang="en-US" sz="2400" dirty="0"/>
              <a:t>and are classified as </a:t>
            </a:r>
            <a:r>
              <a:rPr lang="en-US" sz="2400" b="1" i="1" dirty="0">
                <a:solidFill>
                  <a:srgbClr val="000090"/>
                </a:solidFill>
              </a:rPr>
              <a:t>weak bases</a:t>
            </a:r>
            <a:r>
              <a:rPr lang="en-US" sz="2400" dirty="0"/>
              <a:t>. </a:t>
            </a:r>
            <a:endParaRPr lang="ka-GE" sz="2400" dirty="0"/>
          </a:p>
          <a:p>
            <a:pPr algn="just"/>
            <a:r>
              <a:rPr lang="en-US" sz="2400" dirty="0"/>
              <a:t>When dissolved in water, ammonia reacts partially to yield hydroxide ions, as shown here:</a:t>
            </a:r>
          </a:p>
          <a:p>
            <a:pPr>
              <a:buClrTx/>
              <a:buFont typeface="Arial"/>
              <a:buChar char="•"/>
            </a:pPr>
            <a:r>
              <a:rPr lang="en-US" sz="2400" dirty="0"/>
              <a:t> Example: Ammonia, NH</a:t>
            </a:r>
            <a:r>
              <a:rPr lang="en-US" sz="2400" baseline="-25000" dirty="0"/>
              <a:t>3</a:t>
            </a:r>
          </a:p>
          <a:p>
            <a:pPr algn="ctr">
              <a:buClrTx/>
            </a:pPr>
            <a:r>
              <a:rPr lang="en-US" sz="2400" b="1" dirty="0"/>
              <a:t>NH</a:t>
            </a:r>
            <a:r>
              <a:rPr lang="en-US" sz="2400" b="1" baseline="-25000" dirty="0"/>
              <a:t>3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 +  H</a:t>
            </a:r>
            <a:r>
              <a:rPr lang="en-US" sz="2400" b="1" baseline="-25000" dirty="0"/>
              <a:t>2</a:t>
            </a:r>
            <a:r>
              <a:rPr lang="en-US" sz="2400" b="1" dirty="0"/>
              <a:t>O(</a:t>
            </a:r>
            <a:r>
              <a:rPr lang="en-US" sz="2400" b="1" i="1" dirty="0"/>
              <a:t>l</a:t>
            </a:r>
            <a:r>
              <a:rPr lang="en-US" sz="2400" b="1" dirty="0"/>
              <a:t>)  ⇌  NH</a:t>
            </a:r>
            <a:r>
              <a:rPr lang="en-US" sz="2400" b="1" baseline="-25000" dirty="0"/>
              <a:t>4</a:t>
            </a:r>
            <a:r>
              <a:rPr lang="en-US" sz="2400" b="1" baseline="30000" dirty="0"/>
              <a:t>+</a:t>
            </a:r>
            <a:r>
              <a:rPr lang="en-US" sz="2400" b="1" dirty="0"/>
              <a:t>(</a:t>
            </a:r>
            <a:r>
              <a:rPr lang="en-US" sz="2400" b="1" i="1" dirty="0"/>
              <a:t>aq</a:t>
            </a:r>
            <a:r>
              <a:rPr lang="en-US" sz="2400" b="1" dirty="0"/>
              <a:t>)  +  OH</a:t>
            </a:r>
            <a:r>
              <a:rPr lang="en-US" sz="2400" b="1" baseline="30000" dirty="0"/>
              <a:t>-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</a:t>
            </a:r>
          </a:p>
          <a:p>
            <a:pPr algn="just"/>
            <a:r>
              <a:rPr lang="en-US" sz="2400" dirty="0"/>
              <a:t>This is, by definition, an acid-base reaction, in this case involving the transfer of H</a:t>
            </a:r>
            <a:r>
              <a:rPr lang="en-US" sz="2400" baseline="30000" dirty="0"/>
              <a:t>+</a:t>
            </a:r>
            <a:r>
              <a:rPr lang="en-US" sz="2400" dirty="0"/>
              <a:t> ions from water molecules to</a:t>
            </a:r>
            <a:r>
              <a:rPr lang="ka-GE" sz="2400" dirty="0"/>
              <a:t> </a:t>
            </a:r>
            <a:r>
              <a:rPr lang="en-US" sz="2400" dirty="0"/>
              <a:t>ammonia molecules. </a:t>
            </a:r>
            <a:endParaRPr lang="en-US" sz="2400" dirty="0" smtClean="0"/>
          </a:p>
          <a:p>
            <a:pPr algn="just"/>
            <a:r>
              <a:rPr lang="en-US" sz="2400" dirty="0" smtClean="0"/>
              <a:t>Under </a:t>
            </a:r>
            <a:r>
              <a:rPr lang="en-US" sz="2400" dirty="0"/>
              <a:t>typical conditions, only about 1% of the dissolved </a:t>
            </a:r>
            <a:r>
              <a:rPr lang="en-US" sz="2400" dirty="0" smtClean="0"/>
              <a:t>ammonia, </a:t>
            </a:r>
            <a:r>
              <a:rPr lang="en-US" sz="2400" dirty="0"/>
              <a:t>is present as 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r>
              <a:rPr lang="en-US" sz="2400" dirty="0"/>
              <a:t> ions.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58" y="154510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BA60-EDA8-40E8-8F1B-99CF9784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64" y="607807"/>
            <a:ext cx="9601200" cy="833592"/>
          </a:xfrm>
        </p:spPr>
        <p:txBody>
          <a:bodyPr>
            <a:normAutofit fontScale="90000"/>
          </a:bodyPr>
          <a:lstStyle/>
          <a:p>
            <a:r>
              <a:rPr lang="en-US" sz="3200" b="1" i="0" u="none" strike="noStrike" baseline="0" dirty="0">
                <a:solidFill>
                  <a:srgbClr val="354DA2"/>
                </a:solidFill>
                <a:latin typeface="+mn-lt"/>
              </a:rPr>
              <a:t>4.1 Writing and Balancing Chemical Equations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BE38-DB40-497D-B544-521B8A8D3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6" y="2213317"/>
            <a:ext cx="10940954" cy="3581399"/>
          </a:xfrm>
        </p:spPr>
        <p:txBody>
          <a:bodyPr>
            <a:normAutofit/>
          </a:bodyPr>
          <a:lstStyle/>
          <a:p>
            <a:pPr marL="914400" indent="-858838" algn="l"/>
            <a:r>
              <a:rPr lang="en-US" sz="3200" b="0" i="0" u="none" strike="noStrike" baseline="0" dirty="0"/>
              <a:t>By the end of this section, you will be able to:</a:t>
            </a:r>
          </a:p>
          <a:p>
            <a:pPr marL="914400" algn="l"/>
            <a:r>
              <a:rPr lang="en-US" sz="3200" b="0" i="0" u="none" strike="noStrike" baseline="0" dirty="0"/>
              <a:t>• Derive chemical </a:t>
            </a:r>
            <a:r>
              <a:rPr lang="en-US" sz="3200" b="0" i="0" u="none" strike="noStrike" baseline="0" dirty="0" smtClean="0"/>
              <a:t>equations, </a:t>
            </a:r>
            <a:r>
              <a:rPr lang="en-US" sz="3200" b="0" i="0" u="none" strike="noStrike" baseline="0" dirty="0"/>
              <a:t>from narrative descriptions of chemical reactions.</a:t>
            </a:r>
          </a:p>
          <a:p>
            <a:pPr marL="914400" algn="l"/>
            <a:r>
              <a:rPr lang="en-US" sz="3200" b="0" i="0" u="none" strike="noStrike" baseline="0" dirty="0"/>
              <a:t>• Write and balance chemical equations in molecular, total ionic, and net ionic formats.</a:t>
            </a:r>
            <a:endParaRPr lang="en-US" sz="32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BE1F5866-7F86-4FAE-BFE5-B24BB2747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6" y="60780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618" y="437384"/>
            <a:ext cx="2105891" cy="659535"/>
          </a:xfrm>
        </p:spPr>
        <p:txBody>
          <a:bodyPr/>
          <a:lstStyle/>
          <a:p>
            <a:r>
              <a:rPr lang="en-US" dirty="0"/>
              <a:t>Figure 4.7</a:t>
            </a:r>
          </a:p>
        </p:txBody>
      </p:sp>
      <p:pic>
        <p:nvPicPr>
          <p:cNvPr id="2" name="Picture Placeholder 1" descr="CNX_Chem_04_02_ammonia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69" b="-16969"/>
          <a:stretch>
            <a:fillRect/>
          </a:stretch>
        </p:blipFill>
        <p:spPr>
          <a:xfrm>
            <a:off x="1199803" y="682126"/>
            <a:ext cx="9082729" cy="394276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387" y="4219771"/>
            <a:ext cx="11596254" cy="2468412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Ammonia is a weak </a:t>
            </a:r>
            <a:r>
              <a:rPr lang="en-US" sz="2400" dirty="0" smtClean="0"/>
              <a:t>base, </a:t>
            </a:r>
            <a:r>
              <a:rPr lang="en-US" sz="2400" dirty="0"/>
              <a:t>used in a variety of applications. </a:t>
            </a:r>
            <a:endParaRPr lang="en-US" sz="2400" dirty="0" smtClean="0"/>
          </a:p>
          <a:p>
            <a:pPr marL="457200" indent="-457200" algn="just">
              <a:buAutoNum type="alphaLcParenBoth"/>
            </a:pPr>
            <a:r>
              <a:rPr lang="en-US" sz="2400" dirty="0" smtClean="0"/>
              <a:t>Pure </a:t>
            </a:r>
            <a:r>
              <a:rPr lang="en-US" sz="2400" dirty="0"/>
              <a:t>ammonia is commonly applied as an agricultural fertilizer. </a:t>
            </a:r>
            <a:endParaRPr lang="en-US" sz="2400" dirty="0" smtClean="0"/>
          </a:p>
          <a:p>
            <a:pPr marL="457200" indent="-457200" algn="just">
              <a:buAutoNum type="alphaLcParenBoth"/>
            </a:pPr>
            <a:r>
              <a:rPr lang="en-US" sz="2400" dirty="0" smtClean="0"/>
              <a:t>Dilute </a:t>
            </a:r>
            <a:r>
              <a:rPr lang="en-US" sz="2400" dirty="0"/>
              <a:t>solutions of ammonia are effective household cleaners. </a:t>
            </a:r>
          </a:p>
          <a:p>
            <a:pPr algn="just"/>
            <a:r>
              <a:rPr lang="en-US" sz="2400" dirty="0"/>
              <a:t>(credit a: modification of work by National Resources Conservation Service; credit b: modification of work by pat00139)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14" y="51525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8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24" y="644755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Neutralization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23455" y="1371160"/>
            <a:ext cx="10945090" cy="547072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 A </a:t>
            </a:r>
            <a:r>
              <a:rPr lang="en-US" sz="2400" b="1" i="1" dirty="0">
                <a:solidFill>
                  <a:srgbClr val="000090"/>
                </a:solidFill>
              </a:rPr>
              <a:t>neutralization </a:t>
            </a:r>
            <a:r>
              <a:rPr lang="en-US" sz="2400" b="1" i="1" dirty="0" smtClean="0">
                <a:solidFill>
                  <a:srgbClr val="000090"/>
                </a:solidFill>
              </a:rPr>
              <a:t>reaction, </a:t>
            </a:r>
            <a:r>
              <a:rPr lang="en-US" sz="2400" dirty="0"/>
              <a:t>is a specific type of acid-base </a:t>
            </a:r>
            <a:r>
              <a:rPr lang="en-US" sz="2400" dirty="0" smtClean="0"/>
              <a:t>reaction, </a:t>
            </a:r>
            <a:r>
              <a:rPr lang="en-US" sz="2400" dirty="0"/>
              <a:t>in which the reactants are an acid and a base, the products are often a salt and water, and neither reactant is the water itself:</a:t>
            </a:r>
          </a:p>
          <a:p>
            <a:pPr algn="ctr"/>
            <a:r>
              <a:rPr lang="en-US" sz="2400" dirty="0"/>
              <a:t>Acid  +  base  ⟶  salt  +  water</a:t>
            </a:r>
          </a:p>
          <a:p>
            <a:pPr algn="just"/>
            <a:r>
              <a:rPr lang="en-US" sz="2200" dirty="0"/>
              <a:t>To illustrate a neutralization reaction, consider what happens when a typical antacid such as milk of magnesia (an</a:t>
            </a:r>
            <a:r>
              <a:rPr lang="ka-GE" sz="2200" dirty="0"/>
              <a:t> </a:t>
            </a:r>
            <a:r>
              <a:rPr lang="en-US" sz="2200" dirty="0"/>
              <a:t>aqueous suspension of solid Mg(OH)</a:t>
            </a:r>
            <a:r>
              <a:rPr lang="en-US" sz="2200" baseline="-25000" dirty="0"/>
              <a:t>2</a:t>
            </a:r>
            <a:r>
              <a:rPr lang="en-US" sz="2200" dirty="0"/>
              <a:t>) is ingested to ease </a:t>
            </a:r>
            <a:r>
              <a:rPr lang="en-US" sz="2200" dirty="0" smtClean="0"/>
              <a:t>symptoms, </a:t>
            </a:r>
            <a:r>
              <a:rPr lang="en-US" sz="2200" dirty="0"/>
              <a:t>associated with excess stomach acid (HCl):</a:t>
            </a:r>
          </a:p>
          <a:p>
            <a:pPr>
              <a:buClrTx/>
              <a:buFont typeface="Arial"/>
              <a:buChar char="•"/>
            </a:pPr>
            <a:r>
              <a:rPr lang="en-US" sz="2400" b="1" dirty="0"/>
              <a:t> Example:</a:t>
            </a:r>
            <a:endParaRPr lang="en-US" sz="2400" b="1" baseline="-25000" dirty="0"/>
          </a:p>
          <a:p>
            <a:pPr algn="ctr">
              <a:buClrTx/>
            </a:pPr>
            <a:r>
              <a:rPr lang="en-US" sz="2400" dirty="0"/>
              <a:t>Mg(OH)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+  2HCl(</a:t>
            </a:r>
            <a:r>
              <a:rPr lang="en-US" sz="2400" i="1" dirty="0"/>
              <a:t>aq</a:t>
            </a:r>
            <a:r>
              <a:rPr lang="en-US" sz="2400" dirty="0"/>
              <a:t>)  ⟶  MgCl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+  2H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ka-GE" sz="2400" i="1" dirty="0" smtClean="0"/>
              <a:t>)</a:t>
            </a:r>
            <a:endParaRPr lang="en-US" sz="2400" i="1" dirty="0"/>
          </a:p>
          <a:p>
            <a:pPr algn="ctr">
              <a:buClrTx/>
            </a:pPr>
            <a:r>
              <a:rPr lang="en-US" dirty="0" smtClean="0">
                <a:solidFill>
                  <a:srgbClr val="202124"/>
                </a:solidFill>
                <a:latin typeface="Google Sans"/>
              </a:rPr>
              <a:t>Hydrochloric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acid</a:t>
            </a:r>
            <a:endParaRPr lang="en-US" sz="2400" dirty="0"/>
          </a:p>
          <a:p>
            <a:pPr algn="just">
              <a:buClrTx/>
            </a:pPr>
            <a:r>
              <a:rPr lang="en-US" sz="2400" dirty="0" smtClean="0"/>
              <a:t>Note, </a:t>
            </a:r>
            <a:r>
              <a:rPr lang="en-US" sz="2400" dirty="0"/>
              <a:t>that in addition to water, this reaction produces a salt, magnesium chloride.</a:t>
            </a:r>
            <a:r>
              <a:rPr lang="ka-GE" sz="2400" dirty="0"/>
              <a:t> </a:t>
            </a: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MgCl</a:t>
            </a:r>
            <a:r>
              <a:rPr lang="en-US" sz="2400" baseline="-25000" dirty="0"/>
              <a:t>2</a:t>
            </a:r>
            <a:r>
              <a:rPr lang="en-US" sz="2400" dirty="0"/>
              <a:t> is a salt. </a:t>
            </a:r>
          </a:p>
          <a:p>
            <a:pPr>
              <a:buClrTx/>
              <a:buFont typeface="Arial"/>
              <a:buChar char="•"/>
            </a:pPr>
            <a:endParaRPr lang="en-US" sz="2400" baseline="-250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428366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09D6-FC1C-44D4-8A6C-2C4CAB3B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7602"/>
            <a:ext cx="2521527" cy="582209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00B050"/>
                </a:solidFill>
                <a:latin typeface="+mn-lt"/>
              </a:rPr>
              <a:t>Example 4.4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14A8-2FF8-4F95-856F-76B0A0AF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242218"/>
            <a:ext cx="11596253" cy="5354550"/>
          </a:xfrm>
        </p:spPr>
        <p:txBody>
          <a:bodyPr>
            <a:no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354DA2"/>
                </a:solidFill>
              </a:rPr>
              <a:t>Writing Equations for Acid-Base Reactions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Write balanced chemical equations for the acid-base reactions described here: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(a) the weak acid hydrogen hypochlorite reacts with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water;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(b) a solution of barium hydroxide is neutralized with a solution of nitric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acid.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en-US" sz="2400" b="1" i="0" u="none" strike="noStrike" baseline="0" dirty="0">
                <a:solidFill>
                  <a:srgbClr val="354DA2"/>
                </a:solidFill>
              </a:rPr>
              <a:t>Solution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(a) The two reactants are provided,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HOCl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and H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O. Since the substance is reported to be an acid, its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reaction with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water,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will involve the transfer of H</a:t>
            </a:r>
            <a:r>
              <a:rPr lang="en-US" sz="24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from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HOCl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to H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 to generate hydronium ions, H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</a:t>
            </a:r>
            <a:r>
              <a:rPr lang="en-US" sz="24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and hypochlorite ions,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OCl</a:t>
            </a:r>
            <a:r>
              <a:rPr lang="en-US" sz="2400" b="0" i="0" u="none" strike="noStrike" baseline="30000" dirty="0" smtClean="0">
                <a:solidFill>
                  <a:srgbClr val="000000"/>
                </a:solidFill>
              </a:rPr>
              <a:t>−</a:t>
            </a:r>
            <a:r>
              <a:rPr lang="ka-GE" sz="2400" b="0" i="0" u="none" strike="noStrike" baseline="30000" dirty="0" smtClean="0">
                <a:solidFill>
                  <a:srgbClr val="000000"/>
                </a:solidFill>
              </a:rPr>
              <a:t> </a:t>
            </a:r>
            <a:r>
              <a:rPr lang="ka-GE" sz="2400" b="0" i="0" u="none" strike="noStrike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hypochlorite</a:t>
            </a:r>
            <a:r>
              <a:rPr lang="ka-GE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pt-BR" sz="2400" b="0" i="0" u="none" strike="noStrike" baseline="0" dirty="0">
                <a:solidFill>
                  <a:srgbClr val="000000"/>
                </a:solidFill>
              </a:rPr>
              <a:t>HOCl(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aq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 + H</a:t>
            </a:r>
            <a:r>
              <a:rPr lang="pt-BR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 O(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l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 ⇌ OCl</a:t>
            </a:r>
            <a:r>
              <a:rPr lang="pt-BR" sz="2400" b="0" i="0" u="none" strike="noStrike" baseline="30000" dirty="0">
                <a:solidFill>
                  <a:srgbClr val="000000"/>
                </a:solidFill>
              </a:rPr>
              <a:t>−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aq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 + H</a:t>
            </a:r>
            <a:r>
              <a:rPr lang="pt-BR" sz="24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 O</a:t>
            </a:r>
            <a:r>
              <a:rPr lang="pt-BR" sz="24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pt-BR" sz="2400" b="0" i="1" u="none" strike="noStrike" baseline="0" dirty="0">
                <a:solidFill>
                  <a:srgbClr val="000000"/>
                </a:solidFill>
              </a:rPr>
              <a:t>aq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A double-arrow is appropriate in this equation because it indicates the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HOCl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is a weak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acid,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that has not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reacted completely.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D6065ACE-8C9B-49F0-89FC-B14F55C7A4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6" y="261232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66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FEA1-EEB8-45A4-BFF1-5AAE3A7E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964"/>
            <a:ext cx="5611091" cy="568354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chemeClr val="accent1"/>
                </a:solidFill>
                <a:latin typeface="+mn-lt"/>
              </a:rPr>
              <a:t>Chemistry in Everyday Life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37AD-FA5A-4C09-88D3-FC255AE8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752601"/>
            <a:ext cx="11596254" cy="48421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954C8E"/>
                </a:solidFill>
              </a:rPr>
              <a:t>Stomach Antacids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Our stomachs contain a solution of roughly 0.03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M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HCl, which helps us digest the food we eat. </a:t>
            </a:r>
            <a:endParaRPr lang="ka-GE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burning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sensation,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associated with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heartburn,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is a result of the acid of the stomach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leaking,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through the muscular valve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at the top of the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stomach,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into the lower reaches of the esophagus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.</a:t>
            </a:r>
            <a:endParaRPr lang="ka-GE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lining of the </a:t>
            </a:r>
            <a:r>
              <a:rPr lang="en-US" sz="2400" b="0" i="0" u="none" strike="noStrike" baseline="0" dirty="0" smtClean="0"/>
              <a:t>esophagus, </a:t>
            </a:r>
            <a:r>
              <a:rPr lang="en-US" sz="2400" b="0" i="0" u="none" strike="noStrike" baseline="0" dirty="0"/>
              <a:t>is not protected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from the corrosive effects of stomach </a:t>
            </a:r>
            <a:r>
              <a:rPr lang="en-US" sz="2400" b="0" i="0" u="none" strike="noStrike" baseline="0" dirty="0" smtClean="0"/>
              <a:t>acid, </a:t>
            </a:r>
            <a:r>
              <a:rPr lang="en-US" sz="2400" b="0" i="0" u="none" strike="noStrike" baseline="0" dirty="0"/>
              <a:t>the way the lining of the </a:t>
            </a:r>
            <a:r>
              <a:rPr lang="en-US" sz="2400" b="0" i="0" u="none" strike="noStrike" baseline="0" dirty="0" smtClean="0"/>
              <a:t>stomach is </a:t>
            </a:r>
            <a:r>
              <a:rPr lang="en-US" sz="2400" b="0" i="0" u="none" strike="noStrike" baseline="0" dirty="0"/>
              <a:t>and the results can be very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painful. </a:t>
            </a:r>
            <a:endParaRPr lang="ka-GE" sz="24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When we have heartburn, it feels </a:t>
            </a:r>
            <a:r>
              <a:rPr lang="en-US" sz="2400" b="0" i="0" u="none" strike="noStrike" baseline="0" dirty="0" smtClean="0"/>
              <a:t>better, </a:t>
            </a:r>
            <a:r>
              <a:rPr lang="en-US" sz="2400" b="0" i="0" u="none" strike="noStrike" baseline="0" dirty="0"/>
              <a:t>if we reduce the excess acid in the esophagus by taking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an antacid. </a:t>
            </a:r>
            <a:endParaRPr lang="ka-GE" sz="24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As you may have guessed, antacids are bases.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AC8A2C29-B85E-4160-B718-8CF464092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94326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7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AF87-BA3D-4122-9832-F71E6F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8982"/>
            <a:ext cx="4710545" cy="512618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chemeClr val="tx2"/>
                </a:solidFill>
                <a:latin typeface="+mn-lt"/>
              </a:rPr>
              <a:t>Chemistry in Everyday Life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8510-FEAD-4ED0-9605-7B2E6B15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1656"/>
            <a:ext cx="11180618" cy="514696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0" i="0" u="none" strike="noStrike" baseline="0" dirty="0"/>
              <a:t>One of the most common antacids is </a:t>
            </a:r>
            <a:r>
              <a:rPr lang="en-US" sz="2400" b="1" i="1" u="none" strike="noStrike" baseline="0" dirty="0"/>
              <a:t>calcium</a:t>
            </a:r>
            <a:r>
              <a:rPr lang="ka-GE" sz="2400" b="1" i="1" u="none" strike="noStrike" baseline="0" dirty="0"/>
              <a:t> </a:t>
            </a:r>
            <a:r>
              <a:rPr lang="en-US" sz="2400" b="1" i="1" u="none" strike="noStrike" baseline="0" dirty="0"/>
              <a:t>carbonate</a:t>
            </a:r>
            <a:r>
              <a:rPr lang="en-US" sz="2400" b="0" i="0" u="none" strike="noStrike" baseline="0" dirty="0"/>
              <a:t>, </a:t>
            </a:r>
            <a:r>
              <a:rPr lang="en-US" sz="2400" b="1" i="1" u="none" strike="noStrike" baseline="0" dirty="0"/>
              <a:t>CaCO</a:t>
            </a:r>
            <a:r>
              <a:rPr lang="en-US" sz="2400" b="1" i="1" u="none" strike="noStrike" baseline="-25000" dirty="0"/>
              <a:t>3</a:t>
            </a:r>
            <a:r>
              <a:rPr lang="en-US" sz="2400" b="0" i="0" u="none" strike="noStrike" baseline="0" dirty="0"/>
              <a:t>. The reaction,</a:t>
            </a:r>
          </a:p>
          <a:p>
            <a:pPr algn="ctr"/>
            <a:r>
              <a:rPr lang="pt-BR" sz="2400" b="0" i="0" u="none" strike="noStrike" baseline="0" dirty="0"/>
              <a:t>CaCO</a:t>
            </a:r>
            <a:r>
              <a:rPr lang="pt-BR" sz="2400" b="0" i="0" u="none" strike="noStrike" baseline="-25000" dirty="0"/>
              <a:t>3</a:t>
            </a:r>
            <a:r>
              <a:rPr lang="pt-BR" sz="2400" b="0" i="0" u="none" strike="noStrike" baseline="0" dirty="0"/>
              <a:t>(</a:t>
            </a:r>
            <a:r>
              <a:rPr lang="pt-BR" sz="2400" b="0" i="1" u="none" strike="noStrike" baseline="0" dirty="0"/>
              <a:t>s</a:t>
            </a:r>
            <a:r>
              <a:rPr lang="pt-BR" sz="2400" b="0" i="0" u="none" strike="noStrike" baseline="0" dirty="0"/>
              <a:t>) + 2HCl(</a:t>
            </a:r>
            <a:r>
              <a:rPr lang="pt-BR" sz="2400" b="0" i="1" u="none" strike="noStrike" baseline="0" dirty="0"/>
              <a:t>aq</a:t>
            </a:r>
            <a:r>
              <a:rPr lang="pt-BR" sz="2400" b="0" i="0" u="none" strike="noStrike" baseline="0" dirty="0"/>
              <a:t>) ⇌ CaCl</a:t>
            </a:r>
            <a:r>
              <a:rPr lang="pt-BR" sz="2400" b="0" i="0" u="none" strike="noStrike" baseline="-25000" dirty="0"/>
              <a:t>2</a:t>
            </a:r>
            <a:r>
              <a:rPr lang="pt-BR" sz="2400" b="0" i="0" u="none" strike="noStrike" baseline="0" dirty="0"/>
              <a:t>(</a:t>
            </a:r>
            <a:r>
              <a:rPr lang="pt-BR" sz="2400" b="0" i="1" u="none" strike="noStrike" baseline="0" dirty="0"/>
              <a:t>aq</a:t>
            </a:r>
            <a:r>
              <a:rPr lang="pt-BR" sz="2400" b="0" i="0" u="none" strike="noStrike" baseline="0" dirty="0"/>
              <a:t>) + H</a:t>
            </a:r>
            <a:r>
              <a:rPr lang="pt-BR" sz="2400" b="0" i="0" u="none" strike="noStrike" baseline="-25000" dirty="0"/>
              <a:t>2</a:t>
            </a:r>
            <a:r>
              <a:rPr lang="pt-BR" sz="2400" b="0" i="0" u="none" strike="noStrike" baseline="0" dirty="0"/>
              <a:t> O(</a:t>
            </a:r>
            <a:r>
              <a:rPr lang="pt-BR" sz="2400" b="0" i="1" u="none" strike="noStrike" baseline="0" dirty="0"/>
              <a:t>l</a:t>
            </a:r>
            <a:r>
              <a:rPr lang="pt-BR" sz="2400" b="0" i="0" u="none" strike="noStrike" baseline="0" dirty="0"/>
              <a:t>) + CO</a:t>
            </a:r>
            <a:r>
              <a:rPr lang="pt-BR" sz="2400" b="0" i="0" u="none" strike="noStrike" baseline="-25000" dirty="0"/>
              <a:t>2</a:t>
            </a:r>
            <a:r>
              <a:rPr lang="pt-BR" sz="2400" b="0" i="0" u="none" strike="noStrike" baseline="0" dirty="0"/>
              <a:t>(</a:t>
            </a:r>
            <a:r>
              <a:rPr lang="pt-BR" sz="2400" b="0" i="1" u="none" strike="noStrike" baseline="0" dirty="0"/>
              <a:t>g</a:t>
            </a:r>
            <a:r>
              <a:rPr lang="pt-BR" sz="2400" b="0" i="0" u="none" strike="noStrike" baseline="0" dirty="0"/>
              <a:t>)</a:t>
            </a:r>
          </a:p>
          <a:p>
            <a:pPr algn="just"/>
            <a:r>
              <a:rPr lang="en-US" sz="2400" b="0" i="0" u="none" strike="noStrike" baseline="0" dirty="0"/>
              <a:t>not only neutralizes stomach acid, it also produces CO</a:t>
            </a:r>
            <a:r>
              <a:rPr lang="en-US" sz="2400" b="0" i="0" u="none" strike="noStrike" baseline="-25000" dirty="0"/>
              <a:t>2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g</a:t>
            </a:r>
            <a:r>
              <a:rPr lang="en-US" sz="2400" b="0" i="0" u="none" strike="noStrike" baseline="0" dirty="0"/>
              <a:t>), which may result in a satisfying belch.</a:t>
            </a:r>
          </a:p>
          <a:p>
            <a:pPr algn="just"/>
            <a:r>
              <a:rPr lang="en-US" sz="2400" b="0" i="0" u="none" strike="noStrike" baseline="0" dirty="0"/>
              <a:t>Milk of Magnesia is a </a:t>
            </a:r>
            <a:r>
              <a:rPr lang="en-US" sz="2400" b="0" i="0" u="none" strike="noStrike" baseline="0" dirty="0" smtClean="0"/>
              <a:t>suspension, </a:t>
            </a:r>
            <a:r>
              <a:rPr lang="en-US" sz="2400" b="0" i="0" u="none" strike="noStrike" baseline="0" dirty="0"/>
              <a:t>of the sparingly soluble base magnesium hydroxide, Mg(OH)</a:t>
            </a:r>
            <a:r>
              <a:rPr lang="en-US" sz="2400" b="0" i="0" u="none" strike="noStrike" baseline="-25000" dirty="0"/>
              <a:t>2</a:t>
            </a:r>
            <a:r>
              <a:rPr lang="en-US" sz="1800" b="0" i="0" u="none" strike="noStrike" baseline="0" dirty="0">
                <a:latin typeface="LiberationSans"/>
              </a:rPr>
              <a:t>.</a:t>
            </a:r>
            <a:endParaRPr lang="ka-GE" sz="1800" b="0" i="0" u="none" strike="noStrike" baseline="0" dirty="0">
              <a:latin typeface="LiberationSans"/>
            </a:endParaRPr>
          </a:p>
          <a:p>
            <a:pPr algn="l"/>
            <a:r>
              <a:rPr lang="en-US" sz="2400" b="0" i="0" u="none" strike="noStrike" baseline="0" dirty="0"/>
              <a:t>It works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according to the reaction:</a:t>
            </a:r>
          </a:p>
          <a:p>
            <a:pPr algn="ctr"/>
            <a:r>
              <a:rPr lang="en-US" sz="2400" b="0" i="0" u="none" strike="noStrike" baseline="0" dirty="0"/>
              <a:t>Mg(OH)</a:t>
            </a:r>
            <a:r>
              <a:rPr lang="en-US" sz="2400" b="0" i="0" u="none" strike="noStrike" baseline="-25000" dirty="0"/>
              <a:t>2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s</a:t>
            </a:r>
            <a:r>
              <a:rPr lang="en-US" sz="2400" b="0" i="0" u="none" strike="noStrike" baseline="0" dirty="0"/>
              <a:t>) ⇌ Mg</a:t>
            </a:r>
            <a:r>
              <a:rPr lang="en-US" sz="2400" b="0" i="0" u="none" strike="noStrike" baseline="-25000" dirty="0"/>
              <a:t>2</a:t>
            </a:r>
            <a:r>
              <a:rPr lang="en-US" sz="2400" b="0" i="0" u="none" strike="noStrike" baseline="30000" dirty="0"/>
              <a:t>+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 + 2OH</a:t>
            </a:r>
            <a:r>
              <a:rPr lang="en-US" sz="2400" b="0" i="0" u="none" strike="noStrike" baseline="30000" dirty="0"/>
              <a:t>−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 err="1"/>
              <a:t>aq</a:t>
            </a:r>
            <a:r>
              <a:rPr lang="en-US" sz="2400" b="0" i="0" u="none" strike="noStrike" baseline="0" dirty="0"/>
              <a:t>)</a:t>
            </a:r>
            <a:endParaRPr lang="ka-GE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The hydroxide ions generated in this </a:t>
            </a:r>
            <a:r>
              <a:rPr lang="en-US" sz="2400" b="0" i="0" u="none" strike="noStrike" baseline="0" dirty="0" smtClean="0"/>
              <a:t>equilibrium, </a:t>
            </a:r>
            <a:r>
              <a:rPr lang="en-US" sz="2400" b="0" i="0" u="none" strike="noStrike" baseline="0" dirty="0"/>
              <a:t>then go on to react with the hydronium </a:t>
            </a:r>
            <a:r>
              <a:rPr lang="en-US" sz="2400" b="0" i="0" u="none" strike="noStrike" baseline="0" dirty="0" smtClean="0"/>
              <a:t>ions, </a:t>
            </a:r>
            <a:r>
              <a:rPr lang="en-US" sz="2400" b="0" i="0" u="none" strike="noStrike" baseline="0" dirty="0"/>
              <a:t>from the stomach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acid, so that:</a:t>
            </a:r>
          </a:p>
          <a:p>
            <a:pPr algn="ctr"/>
            <a:r>
              <a:rPr lang="pt-BR" sz="2400" b="0" i="0" u="none" strike="noStrike" baseline="0" dirty="0" smtClean="0"/>
              <a:t>H</a:t>
            </a:r>
            <a:r>
              <a:rPr lang="pt-BR" sz="2400" b="0" i="0" u="none" strike="noStrike" baseline="-25000" dirty="0" smtClean="0"/>
              <a:t>3</a:t>
            </a:r>
            <a:r>
              <a:rPr lang="pt-BR" sz="2400" b="0" i="0" u="none" strike="noStrike" baseline="0" dirty="0" smtClean="0"/>
              <a:t>O</a:t>
            </a:r>
            <a:r>
              <a:rPr lang="pt-BR" sz="2400" b="0" i="0" u="none" strike="noStrike" baseline="30000" dirty="0" smtClean="0"/>
              <a:t>+</a:t>
            </a:r>
            <a:r>
              <a:rPr lang="pt-BR" sz="2400" b="0" i="0" u="none" strike="noStrike" baseline="0" dirty="0" smtClean="0"/>
              <a:t>(</a:t>
            </a:r>
            <a:r>
              <a:rPr lang="en-US" dirty="0" smtClean="0"/>
              <a:t>Hydronium) </a:t>
            </a:r>
            <a:r>
              <a:rPr lang="pt-BR" sz="2400" b="0" i="0" u="none" strike="noStrike" baseline="0" dirty="0" smtClean="0"/>
              <a:t>+ </a:t>
            </a:r>
            <a:r>
              <a:rPr lang="pt-BR" sz="2400" b="0" i="0" u="none" strike="noStrike" baseline="0" dirty="0"/>
              <a:t>OH</a:t>
            </a:r>
            <a:r>
              <a:rPr lang="pt-BR" sz="2400" b="0" i="0" u="none" strike="noStrike" baseline="30000" dirty="0"/>
              <a:t>−</a:t>
            </a:r>
            <a:r>
              <a:rPr lang="pt-BR" sz="2400" b="0" i="0" u="none" strike="noStrike" baseline="0" dirty="0"/>
              <a:t> ⇌ 2H</a:t>
            </a:r>
            <a:r>
              <a:rPr lang="pt-BR" sz="2400" b="0" i="0" u="none" strike="noStrike" baseline="-25000" dirty="0"/>
              <a:t>2</a:t>
            </a:r>
            <a:r>
              <a:rPr lang="pt-BR" sz="2400" b="0" i="0" u="none" strike="noStrike" baseline="0" dirty="0"/>
              <a:t> O(</a:t>
            </a:r>
            <a:r>
              <a:rPr lang="pt-BR" sz="2400" b="0" i="1" u="none" strike="noStrike" baseline="0" dirty="0"/>
              <a:t>l</a:t>
            </a:r>
            <a:r>
              <a:rPr lang="pt-BR" sz="2400" b="0" i="0" u="none" strike="noStrike" baseline="0" dirty="0"/>
              <a:t>)</a:t>
            </a:r>
            <a:endParaRPr lang="ka-GE" sz="2400" b="0" i="0" u="none" strike="noStrike" baseline="0" dirty="0"/>
          </a:p>
          <a:p>
            <a:pPr algn="just"/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35ECF1D3-80AB-47AD-926C-F8A3CF242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6" y="69849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0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0D88-B4F7-4F02-9FD4-3A3E8F7E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964"/>
            <a:ext cx="4724400" cy="568354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chemeClr val="tx2"/>
                </a:solidFill>
                <a:latin typeface="+mn-lt"/>
              </a:rPr>
              <a:t>Chemistry in Everyday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FFAA-C696-4217-9927-995AB124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2294088"/>
            <a:ext cx="11022599" cy="283209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This reaction does not produce carbon dioxide, but magnesium-containing </a:t>
            </a:r>
            <a:r>
              <a:rPr lang="en-US" sz="2400" b="0" i="0" u="none" strike="noStrike" baseline="0" dirty="0" smtClean="0"/>
              <a:t>antacids, </a:t>
            </a:r>
            <a:r>
              <a:rPr lang="en-US" sz="2400" b="0" i="0" u="none" strike="noStrike" baseline="0" dirty="0"/>
              <a:t>can have a laxative effect.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Several antacids have aluminum hydroxide, Al(OH)</a:t>
            </a:r>
            <a:r>
              <a:rPr lang="en-US" sz="2400" b="0" i="0" u="none" strike="noStrike" baseline="-25000" dirty="0"/>
              <a:t>3</a:t>
            </a:r>
            <a:r>
              <a:rPr lang="en-US" sz="2400" b="0" i="0" u="none" strike="noStrike" baseline="0" dirty="0"/>
              <a:t>, as an active ingredient. </a:t>
            </a:r>
            <a:endParaRPr lang="ka-GE" sz="24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aluminum hydroxide tends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to cause constipation, and some antacids use aluminum hydroxide in </a:t>
            </a:r>
            <a:r>
              <a:rPr lang="en-US" sz="2400" b="0" i="0" u="none" strike="noStrike" baseline="0" dirty="0" smtClean="0"/>
              <a:t>concert, </a:t>
            </a:r>
            <a:r>
              <a:rPr lang="en-US" sz="2400" b="0" i="0" u="none" strike="noStrike" baseline="0" dirty="0"/>
              <a:t>with magnesium </a:t>
            </a:r>
            <a:r>
              <a:rPr lang="en-US" sz="2400" b="0" i="0" u="none" strike="noStrike" baseline="0" dirty="0" smtClean="0"/>
              <a:t>hydroxide, </a:t>
            </a:r>
            <a:r>
              <a:rPr lang="en-US" sz="2400" b="0" i="0" u="none" strike="noStrike" baseline="0" dirty="0"/>
              <a:t>to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balance the side effects of the two substances.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03E5A1D4-DAE8-4B38-AE25-C1DAD3ADAF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95596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41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E503-5985-4099-883C-7088923D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969818"/>
            <a:ext cx="4724400" cy="554500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chemeClr val="tx2"/>
                </a:solidFill>
                <a:latin typeface="+mn-lt"/>
              </a:rPr>
              <a:t>Chemistry in Everyday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65817-1630-40BE-8EF7-6BE94DED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752601"/>
            <a:ext cx="11513127" cy="4684995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solidFill>
                  <a:srgbClr val="954C8E"/>
                </a:solidFill>
              </a:rPr>
              <a:t>Culinary Aspects of Chemistry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Examples of acid-base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chemistry,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are abundant in the culinary world. </a:t>
            </a:r>
            <a:endParaRPr lang="ka-GE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One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example,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is the use of baking soda, or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sodium bicarbonate in baking. NaHCO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is a base. </a:t>
            </a:r>
            <a:endParaRPr lang="ka-GE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When it reacts with an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acid,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such as lemon juice, buttermilk,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or sour cream in a batter, bubbles of carbon dioxide gas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are formed from decomposition of the resulting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carbonic acid, and the batter “rises.”</a:t>
            </a:r>
            <a:endParaRPr lang="ka-GE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Baking </a:t>
            </a:r>
            <a:r>
              <a:rPr lang="en-US" sz="2400" b="0" i="0" u="none" strike="noStrike" baseline="0" dirty="0" smtClean="0"/>
              <a:t>powder, </a:t>
            </a:r>
            <a:r>
              <a:rPr lang="en-US" sz="2400" b="0" i="0" u="none" strike="noStrike" baseline="0" dirty="0"/>
              <a:t>is a combination of sodium bicarbonate, and one or more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acid </a:t>
            </a:r>
            <a:r>
              <a:rPr lang="en-US" sz="2400" b="0" i="0" u="none" strike="noStrike" baseline="0" dirty="0" smtClean="0"/>
              <a:t>salts, </a:t>
            </a:r>
            <a:r>
              <a:rPr lang="en-US" sz="2400" b="0" i="0" u="none" strike="noStrike" baseline="0" dirty="0"/>
              <a:t>that </a:t>
            </a:r>
            <a:r>
              <a:rPr lang="en-US" sz="2400" b="0" i="0" u="none" strike="noStrike" baseline="0" dirty="0" smtClean="0"/>
              <a:t>react, </a:t>
            </a:r>
            <a:r>
              <a:rPr lang="en-US" sz="2400" b="0" i="0" u="none" strike="noStrike" baseline="0" dirty="0"/>
              <a:t>when the two chemicals come in contact with water in the batter.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FFA24EF2-25DC-4C93-8F31-80DE21B89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42040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96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70DD-55CD-4D73-81E7-A81F9717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7526"/>
            <a:ext cx="4807527" cy="526791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chemeClr val="tx2"/>
                </a:solidFill>
                <a:latin typeface="+mn-lt"/>
              </a:rPr>
              <a:t>Chemistry in Everyday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CA9E8-7228-45A0-A6EC-10742909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107"/>
            <a:ext cx="11305309" cy="4373563"/>
          </a:xfrm>
        </p:spPr>
        <p:txBody>
          <a:bodyPr/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Many people like to put lemon juice or vinegar, both of which are acids, on cooked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fish</a:t>
            </a:r>
            <a:r>
              <a:rPr lang="ka-GE" sz="2400" b="0" i="0" u="none" strike="noStrike" baseline="0" dirty="0" smtClean="0">
                <a:solidFill>
                  <a:srgbClr val="000000"/>
                </a:solidFill>
              </a:rPr>
              <a:t>.</a:t>
            </a:r>
            <a:endParaRPr lang="ka-GE" sz="2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It turns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smtClean="0"/>
              <a:t>out, </a:t>
            </a:r>
            <a:r>
              <a:rPr lang="en-US" sz="2400" b="0" i="0" u="none" strike="noStrike" baseline="0" dirty="0"/>
              <a:t>that fish have volatile amines (bases) in their systems, which are neutralized by the </a:t>
            </a:r>
            <a:r>
              <a:rPr lang="en-US" sz="2400" b="0" i="0" u="none" strike="noStrike" baseline="0" dirty="0" smtClean="0"/>
              <a:t>acids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to yield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involatile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ammonium salts. </a:t>
            </a:r>
            <a:endParaRPr lang="ka-GE" sz="2400" b="0" i="0" u="none" strike="noStrike" baseline="0" dirty="0"/>
          </a:p>
          <a:p>
            <a:pPr algn="just"/>
            <a:r>
              <a:rPr lang="en-US" sz="2400" b="0" i="0" u="none" strike="noStrike" baseline="0" dirty="0"/>
              <a:t>This reduces the odor of the fish, and also adds a “sour” taste</a:t>
            </a:r>
            <a:r>
              <a:rPr lang="ka-GE" sz="2400" b="0" i="0" u="none" strike="noStrike" baseline="0" dirty="0"/>
              <a:t>,</a:t>
            </a:r>
            <a:r>
              <a:rPr lang="en-US" sz="2400" b="0" i="0" u="none" strike="noStrike" baseline="0" dirty="0"/>
              <a:t> that we seem to enjoy</a:t>
            </a:r>
            <a:r>
              <a:rPr lang="en-US" sz="1800" b="0" i="0" u="none" strike="noStrike" baseline="0" dirty="0">
                <a:latin typeface="LiberationSans"/>
              </a:rPr>
              <a:t>.</a:t>
            </a:r>
            <a:endParaRPr lang="en-US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45648F34-35CD-48DD-83A9-031C69EE6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66" y="83720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27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46AAE-DE7C-40B9-8609-BEBEE7F12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94" y="277250"/>
            <a:ext cx="9168726" cy="63034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1E35C-F577-440C-A3A9-FBF076A9FC43}"/>
              </a:ext>
            </a:extLst>
          </p:cNvPr>
          <p:cNvSpPr txBox="1"/>
          <p:nvPr/>
        </p:nvSpPr>
        <p:spPr>
          <a:xfrm>
            <a:off x="9106617" y="3939615"/>
            <a:ext cx="281338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944B8D"/>
                </a:solidFill>
                <a:latin typeface="LiberationSans-Bold"/>
              </a:rPr>
              <a:t>Figure 4.8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iberationSans"/>
              </a:rPr>
              <a:t>A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neutralization reaction takes place between citric acid in lemons or acetic acid in vinegar,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and</a:t>
            </a:r>
            <a:r>
              <a:rPr lang="ka-GE" sz="20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the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bases in the flesh of fish.</a:t>
            </a:r>
            <a:endParaRPr lang="en-US" sz="2000" dirty="0"/>
          </a:p>
        </p:txBody>
      </p:sp>
      <p:pic>
        <p:nvPicPr>
          <p:cNvPr id="8" name="Picture 7" descr="OSX-Stacked-TM-RGB-300dpi-2016.jpg">
            <a:extLst>
              <a:ext uri="{FF2B5EF4-FFF2-40B4-BE49-F238E27FC236}">
                <a16:creationId xmlns:a16="http://schemas.microsoft.com/office/drawing/2014/main" id="{0066364B-00C7-4C4F-989C-4CDE6EE345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94" y="39461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09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EDAA-CB8C-4EF5-888F-5ED59F16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969818"/>
            <a:ext cx="4627418" cy="554500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chemeClr val="tx2"/>
                </a:solidFill>
                <a:latin typeface="+mn-lt"/>
              </a:rPr>
              <a:t>Chemistry in Everyday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74BD-069F-4443-99A9-50637D6B9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2085110"/>
            <a:ext cx="11499272" cy="391390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Pickling is a </a:t>
            </a:r>
            <a:r>
              <a:rPr lang="en-US" sz="2400" b="0" i="0" u="none" strike="noStrike" baseline="0" dirty="0" smtClean="0"/>
              <a:t>method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used to preserve </a:t>
            </a:r>
            <a:r>
              <a:rPr lang="en-US" sz="2400" b="0" i="0" u="none" strike="noStrike" baseline="0" dirty="0" smtClean="0"/>
              <a:t>vegetables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using a naturally produced acidic environment. </a:t>
            </a:r>
            <a:endParaRPr lang="ka-GE" sz="2400" b="0" i="0" u="none" strike="noStrike" baseline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vegetable, such as a cucumber, is placed in a sealed jar </a:t>
            </a:r>
            <a:r>
              <a:rPr lang="en-US" sz="2400" b="0" i="0" u="none" strike="noStrike" baseline="0" dirty="0" smtClean="0"/>
              <a:t>submerged, </a:t>
            </a:r>
            <a:r>
              <a:rPr lang="en-US" sz="2400" b="0" i="0" u="none" strike="noStrike" baseline="0" dirty="0"/>
              <a:t>in a brine solution. </a:t>
            </a:r>
            <a:endParaRPr lang="ka-GE" sz="2400" b="0" i="0" u="none" strike="noStrike" baseline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brine </a:t>
            </a:r>
            <a:r>
              <a:rPr lang="en-US" sz="2400" b="0" i="0" u="none" strike="noStrike" baseline="0" dirty="0" smtClean="0"/>
              <a:t>solution</a:t>
            </a:r>
            <a:r>
              <a:rPr lang="ka-GE" sz="2400" b="0" i="0" u="none" strike="noStrike" baseline="0" dirty="0" smtClean="0"/>
              <a:t>, </a:t>
            </a:r>
            <a:r>
              <a:rPr lang="en-US" sz="2400" b="0" i="0" u="none" strike="noStrike" baseline="0" dirty="0"/>
              <a:t>favors the growth of beneficial bacteria and suppresses the growth of harmful bacteria. </a:t>
            </a:r>
            <a:endParaRPr lang="ka-GE" sz="2400" b="0" i="0" u="none" strike="noStrike" baseline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beneficial </a:t>
            </a:r>
            <a:r>
              <a:rPr lang="en-US" sz="2400" b="0" i="0" u="none" strike="noStrike" baseline="0" dirty="0" smtClean="0"/>
              <a:t>bacteria</a:t>
            </a:r>
            <a:r>
              <a:rPr lang="ka-GE" sz="2400" b="0" i="0" u="none" strike="noStrike" baseline="0" dirty="0" smtClean="0"/>
              <a:t>, </a:t>
            </a:r>
            <a:r>
              <a:rPr lang="en-US" sz="2400" b="0" i="0" u="none" strike="noStrike" baseline="0" dirty="0"/>
              <a:t>feed on starches in the </a:t>
            </a:r>
            <a:r>
              <a:rPr lang="en-US" sz="2400" b="0" i="0" u="none" strike="noStrike" baseline="0" dirty="0" smtClean="0"/>
              <a:t>cucumber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and produce lactic acid as a waste product in a process called fermentation.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3619B667-FE11-4528-9168-4E4C6F01AE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41347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7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48144" y="1013724"/>
            <a:ext cx="7924801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4.1 WRITING AND BALANCING CHEMICAL EQUATIONS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48144" y="2075325"/>
            <a:ext cx="11097491" cy="383594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latin typeface="Arial" pitchFamily="-110" charset="0"/>
              </a:rPr>
              <a:t> </a:t>
            </a:r>
            <a:r>
              <a:rPr lang="en-US" sz="2600" dirty="0"/>
              <a:t>Preceding chapters introduced the use of element </a:t>
            </a:r>
            <a:r>
              <a:rPr lang="en-US" sz="2600" dirty="0" smtClean="0"/>
              <a:t>symbols, </a:t>
            </a:r>
            <a:r>
              <a:rPr lang="en-US" sz="2600" dirty="0"/>
              <a:t>to represent individual atoms, molecules and compounds. </a:t>
            </a:r>
            <a:endParaRPr lang="en-US" sz="2600" b="1" i="1" dirty="0">
              <a:solidFill>
                <a:srgbClr val="000090"/>
              </a:solidFill>
            </a:endParaRPr>
          </a:p>
          <a:p>
            <a:pPr marL="55563" indent="3175" algn="l">
              <a:buFont typeface="Arial" panose="020B0604020202020204" pitchFamily="34" charset="0"/>
              <a:buChar char="•"/>
            </a:pPr>
            <a:r>
              <a:rPr lang="en-US" sz="2600" b="0" i="0" u="none" strike="noStrike" baseline="0" dirty="0"/>
              <a:t>When atoms gain or lose </a:t>
            </a:r>
            <a:r>
              <a:rPr lang="en-US" sz="2600" b="0" i="0" u="none" strike="noStrike" baseline="0" dirty="0" smtClean="0"/>
              <a:t>electrons </a:t>
            </a:r>
            <a:r>
              <a:rPr lang="en-US" sz="2600" b="0" i="0" u="none" strike="noStrike" baseline="0" dirty="0"/>
              <a:t>to yield ions, or combine with other atoms to form molecules, their symbols are modified or combined to generate chemical formulas</a:t>
            </a:r>
            <a:r>
              <a:rPr lang="ka-GE" sz="2600" b="0" i="0" u="none" strike="noStrike" baseline="0" dirty="0"/>
              <a:t>,</a:t>
            </a:r>
            <a:r>
              <a:rPr lang="en-US" sz="2600" b="0" i="0" u="none" strike="noStrike" baseline="0" dirty="0"/>
              <a:t> that appropriately represent these species.</a:t>
            </a:r>
          </a:p>
          <a:p>
            <a:pPr marL="55563" indent="3175" algn="l">
              <a:buFont typeface="Arial" panose="020B0604020202020204" pitchFamily="34" charset="0"/>
              <a:buChar char="•"/>
            </a:pPr>
            <a:r>
              <a:rPr lang="en-US" sz="2600" b="0" i="0" u="none" strike="noStrike" baseline="0" dirty="0"/>
              <a:t>Extending this symbolism to represent </a:t>
            </a:r>
            <a:r>
              <a:rPr lang="en-US" sz="2600" b="0" i="0" u="none" strike="noStrike" baseline="0" dirty="0" smtClean="0"/>
              <a:t>both</a:t>
            </a:r>
            <a:r>
              <a:rPr lang="ka-GE" sz="2600" dirty="0"/>
              <a:t>,</a:t>
            </a:r>
            <a:r>
              <a:rPr lang="en-US" sz="2600" b="0" i="0" u="none" strike="noStrike" baseline="0" dirty="0" smtClean="0"/>
              <a:t> </a:t>
            </a:r>
            <a:r>
              <a:rPr lang="en-US" sz="2600" b="0" i="0" u="none" strike="noStrike" baseline="0" dirty="0"/>
              <a:t>the identities and the relative quantities of substances</a:t>
            </a:r>
            <a:r>
              <a:rPr lang="ka-GE" sz="2600" b="0" i="0" u="none" strike="noStrike" baseline="0" dirty="0"/>
              <a:t>,</a:t>
            </a:r>
            <a:r>
              <a:rPr lang="en-US" sz="2600" b="0" i="0" u="none" strike="noStrike" baseline="0" dirty="0"/>
              <a:t> undergoing a chemical (or physical) change</a:t>
            </a:r>
            <a:r>
              <a:rPr lang="ka-GE" sz="2600" b="0" i="0" u="none" strike="noStrike" baseline="0" dirty="0"/>
              <a:t>,</a:t>
            </a:r>
            <a:r>
              <a:rPr lang="en-US" sz="2600" b="0" i="0" u="none" strike="noStrike" baseline="0" dirty="0"/>
              <a:t> involves writing and </a:t>
            </a:r>
            <a:r>
              <a:rPr lang="en-US" sz="2600" b="1" i="1" u="none" strike="noStrike" baseline="0" dirty="0">
                <a:solidFill>
                  <a:srgbClr val="FF0000"/>
                </a:solidFill>
              </a:rPr>
              <a:t>balancing a chemical equation</a:t>
            </a:r>
            <a:r>
              <a:rPr lang="en-US" sz="2600" b="0" i="0" u="none" strike="noStrike" baseline="0" dirty="0"/>
              <a:t>.</a:t>
            </a:r>
            <a:endParaRPr lang="en-US" sz="2600" dirty="0">
              <a:solidFill>
                <a:srgbClr val="000090"/>
              </a:solidFill>
            </a:endParaRPr>
          </a:p>
          <a:p>
            <a:pPr algn="l"/>
            <a:endParaRPr lang="en-US" sz="2600" b="1" i="1" dirty="0">
              <a:solidFill>
                <a:srgbClr val="000090"/>
              </a:solidFill>
            </a:endParaRPr>
          </a:p>
          <a:p>
            <a:pPr algn="l"/>
            <a:endParaRPr lang="en-US" sz="2400" b="1" i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01" y="964933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94F4-058D-4382-9471-82EC5E40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1" y="1496290"/>
            <a:ext cx="4668982" cy="485227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chemeClr val="tx2"/>
                </a:solidFill>
                <a:latin typeface="+mn-lt"/>
              </a:rPr>
              <a:t>Chemistry in Everyday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A068-A77C-4C4D-9439-F6DCF190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583874"/>
            <a:ext cx="10160000" cy="313805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The lactic </a:t>
            </a:r>
            <a:r>
              <a:rPr lang="en-US" sz="2400" b="0" i="0" u="none" strike="noStrike" baseline="0" dirty="0" smtClean="0"/>
              <a:t>acid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eventually increases the acidity of the brine to a </a:t>
            </a:r>
            <a:r>
              <a:rPr lang="en-US" sz="2400" b="0" i="0" u="none" strike="noStrike" baseline="0" dirty="0" smtClean="0"/>
              <a:t>level</a:t>
            </a:r>
            <a:r>
              <a:rPr lang="ka-GE" sz="2400" b="0" i="0" u="none" strike="noStrike" baseline="0" dirty="0" smtClean="0"/>
              <a:t>,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that kills any harmful bacteria, which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require a basic environment. </a:t>
            </a:r>
            <a:endParaRPr lang="ka-GE" sz="24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Without the harmful </a:t>
            </a:r>
            <a:r>
              <a:rPr lang="en-US" sz="2400" b="0" i="0" u="none" strike="noStrike" baseline="0" dirty="0" smtClean="0"/>
              <a:t>bacteria, </a:t>
            </a:r>
            <a:r>
              <a:rPr lang="en-US" sz="2400" b="0" i="0" u="none" strike="noStrike" baseline="0" dirty="0"/>
              <a:t>consuming the </a:t>
            </a:r>
            <a:r>
              <a:rPr lang="en-US" sz="2400" b="0" i="0" u="none" strike="noStrike" baseline="0" dirty="0" smtClean="0"/>
              <a:t>cucumbers, </a:t>
            </a:r>
            <a:r>
              <a:rPr lang="en-US" sz="2400" b="0" i="0" u="none" strike="noStrike" baseline="0" dirty="0"/>
              <a:t>they are able to last much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 smtClean="0"/>
              <a:t>longer, </a:t>
            </a:r>
            <a:r>
              <a:rPr lang="en-US" sz="2400" b="0" i="0" u="none" strike="noStrike" baseline="0" dirty="0"/>
              <a:t>than if they were unprotected.</a:t>
            </a:r>
            <a:endParaRPr lang="ka-GE" sz="24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 A byproduct of the pickling </a:t>
            </a:r>
            <a:r>
              <a:rPr lang="en-US" sz="2400" b="0" i="0" u="none" strike="noStrike" baseline="0" dirty="0" smtClean="0"/>
              <a:t>process, </a:t>
            </a:r>
            <a:r>
              <a:rPr lang="en-US" sz="2400" b="0" i="0" u="none" strike="noStrike" baseline="0" dirty="0"/>
              <a:t>changes the flavor of the vegetables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with the </a:t>
            </a:r>
            <a:r>
              <a:rPr lang="en-US" sz="2400" b="0" i="0" u="none" strike="noStrike" baseline="0" dirty="0" smtClean="0"/>
              <a:t>acid, </a:t>
            </a:r>
            <a:r>
              <a:rPr lang="en-US" sz="2400" b="0" i="0" u="none" strike="noStrike" baseline="0" dirty="0"/>
              <a:t>making them taste sour.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AA9FEDF4-9C59-42DD-996C-79919938F3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41347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68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D0BC-ADEE-43C5-923B-17467C05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743195"/>
            <a:ext cx="8977745" cy="89659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 pitchFamily="-110" charset="0"/>
              </a:rPr>
              <a:t>Oxidation-reduction (Redox) reactions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6A9B-5CFD-4E96-910E-028E9471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9073"/>
            <a:ext cx="11956473" cy="338743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Earth’s </a:t>
            </a:r>
            <a:r>
              <a:rPr lang="en-US" sz="2400" dirty="0" smtClean="0"/>
              <a:t>atmosphere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contains about 20% molecular oxygen, O</a:t>
            </a:r>
            <a:r>
              <a:rPr lang="en-US" sz="2400" baseline="-25000" dirty="0"/>
              <a:t>2</a:t>
            </a:r>
            <a:r>
              <a:rPr lang="en-US" sz="2400" dirty="0"/>
              <a:t>, a chemically reactive gas, that plays an essential role in</a:t>
            </a:r>
            <a:r>
              <a:rPr lang="ka-GE" sz="2400" dirty="0"/>
              <a:t> </a:t>
            </a:r>
            <a:r>
              <a:rPr lang="en-US" sz="2400" dirty="0"/>
              <a:t>the metabolism of aerobic </a:t>
            </a:r>
            <a:r>
              <a:rPr lang="en-US" sz="2400" dirty="0" smtClean="0"/>
              <a:t>organisms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and in many environmental </a:t>
            </a:r>
            <a:r>
              <a:rPr lang="en-US" sz="2400" dirty="0" smtClean="0"/>
              <a:t>processes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that shape the world. </a:t>
            </a:r>
            <a:endParaRPr lang="ka-GE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term </a:t>
            </a:r>
            <a:r>
              <a:rPr lang="en-US" sz="2400" b="1" dirty="0" smtClean="0"/>
              <a:t>oxidation</a:t>
            </a:r>
            <a:r>
              <a:rPr lang="ka-GE" sz="2400" b="1" dirty="0"/>
              <a:t>-</a:t>
            </a:r>
            <a:r>
              <a:rPr lang="ka-GE" sz="2400" b="1" dirty="0" smtClean="0"/>
              <a:t> </a:t>
            </a:r>
            <a:r>
              <a:rPr lang="en-US" sz="2400" dirty="0"/>
              <a:t>was originally used to describe chemical reactions involving O</a:t>
            </a:r>
            <a:r>
              <a:rPr lang="en-US" sz="2400" baseline="-25000" dirty="0"/>
              <a:t>2</a:t>
            </a:r>
            <a:r>
              <a:rPr lang="en-US" sz="2400" dirty="0"/>
              <a:t>, but its </a:t>
            </a:r>
            <a:r>
              <a:rPr lang="en-US" sz="2400" dirty="0" smtClean="0"/>
              <a:t>meaning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has evolved to refer to a broad and</a:t>
            </a:r>
            <a:r>
              <a:rPr lang="ka-GE" sz="2400" dirty="0"/>
              <a:t> </a:t>
            </a:r>
            <a:r>
              <a:rPr lang="en-US" sz="2400" dirty="0"/>
              <a:t>important reaction </a:t>
            </a:r>
            <a:r>
              <a:rPr lang="en-US" sz="2400" dirty="0" smtClean="0"/>
              <a:t>class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known as </a:t>
            </a:r>
            <a:r>
              <a:rPr lang="en-US" sz="2400" i="1" dirty="0"/>
              <a:t>oxidation-reduction (redox) reactions</a:t>
            </a:r>
            <a:r>
              <a:rPr lang="en-US" sz="2400" dirty="0"/>
              <a:t>. </a:t>
            </a:r>
            <a:endParaRPr lang="ka-GE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 few examples of such </a:t>
            </a:r>
            <a:r>
              <a:rPr lang="en-US" sz="2400" dirty="0" smtClean="0"/>
              <a:t>reactions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will be</a:t>
            </a:r>
            <a:r>
              <a:rPr lang="ka-GE" sz="2400" dirty="0"/>
              <a:t> </a:t>
            </a:r>
            <a:r>
              <a:rPr lang="en-US" sz="2400" dirty="0"/>
              <a:t>used to develop a clear picture of this classification.</a:t>
            </a:r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5C273229-F514-4655-9286-A8FB860CF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83" y="63277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31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455" y="1111975"/>
            <a:ext cx="8725684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Oxidation-reduction (</a:t>
            </a:r>
            <a:r>
              <a:rPr lang="en-US" sz="3200" b="1" dirty="0" err="1">
                <a:solidFill>
                  <a:srgbClr val="000090"/>
                </a:solidFill>
                <a:latin typeface="Arial" pitchFamily="-110" charset="0"/>
              </a:rPr>
              <a:t>Redox</a:t>
            </a:r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)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23455" y="1771185"/>
            <a:ext cx="11319163" cy="3826113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 algn="just"/>
            <a:r>
              <a:rPr lang="en-US" sz="2400" dirty="0"/>
              <a:t> Some </a:t>
            </a:r>
            <a:r>
              <a:rPr lang="en-US" sz="2400" b="1" i="1" dirty="0">
                <a:solidFill>
                  <a:srgbClr val="000090"/>
                </a:solidFill>
              </a:rPr>
              <a:t>redox </a:t>
            </a:r>
            <a:r>
              <a:rPr lang="en-US" sz="2400" b="1" i="1" dirty="0" smtClean="0">
                <a:solidFill>
                  <a:srgbClr val="000090"/>
                </a:solidFill>
              </a:rPr>
              <a:t>reactions</a:t>
            </a:r>
            <a:r>
              <a:rPr lang="ka-GE" sz="2400" b="1" i="1" dirty="0" smtClean="0">
                <a:solidFill>
                  <a:srgbClr val="000090"/>
                </a:solidFill>
              </a:rPr>
              <a:t>,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dirty="0"/>
              <a:t>involve the transfer of electrons between reactant species to yield ionic products, such as the</a:t>
            </a:r>
            <a:r>
              <a:rPr lang="ru-RU" sz="2400" dirty="0"/>
              <a:t> </a:t>
            </a:r>
            <a:r>
              <a:rPr lang="en-US" sz="2400" dirty="0"/>
              <a:t>reaction between sodium and chlorine to yield sodium chloride:</a:t>
            </a:r>
          </a:p>
          <a:p>
            <a:pPr algn="ctr">
              <a:buClr>
                <a:schemeClr val="tx1"/>
              </a:buClr>
            </a:pPr>
            <a:r>
              <a:rPr lang="en-US" sz="2400" dirty="0"/>
              <a:t>2Na(</a:t>
            </a:r>
            <a:r>
              <a:rPr lang="en-US" sz="2400" i="1" dirty="0"/>
              <a:t>s</a:t>
            </a:r>
            <a:r>
              <a:rPr lang="en-US" sz="2400" dirty="0"/>
              <a:t>)  + 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⟶  2NaCl(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It is </a:t>
            </a:r>
            <a:r>
              <a:rPr lang="en-US" sz="2400" dirty="0" smtClean="0"/>
              <a:t>helpful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to split the overall reaction into individual equations called </a:t>
            </a:r>
            <a:r>
              <a:rPr lang="en-US" sz="2400" b="1" dirty="0"/>
              <a:t>half-reactions.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450" y="960765"/>
            <a:ext cx="1226434" cy="8335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218" y="381428"/>
            <a:ext cx="8557355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Oxidation-reduction (</a:t>
            </a:r>
            <a:r>
              <a:rPr lang="en-US" sz="3200" b="1" dirty="0" err="1">
                <a:solidFill>
                  <a:srgbClr val="000090"/>
                </a:solidFill>
                <a:latin typeface="Arial" pitchFamily="-110" charset="0"/>
              </a:rPr>
              <a:t>redox</a:t>
            </a:r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)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60218" y="912142"/>
            <a:ext cx="11374581" cy="551636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/>
          </a:p>
          <a:p>
            <a:pPr algn="ctr">
              <a:buClr>
                <a:schemeClr val="tx1"/>
              </a:buClr>
            </a:pPr>
            <a:r>
              <a:rPr lang="en-US" sz="2400" b="1" dirty="0"/>
              <a:t>2Na(</a:t>
            </a:r>
            <a:r>
              <a:rPr lang="en-US" sz="2400" b="1" i="1" dirty="0"/>
              <a:t>s</a:t>
            </a:r>
            <a:r>
              <a:rPr lang="en-US" sz="2400" b="1" dirty="0"/>
              <a:t>) ⟶  2Na</a:t>
            </a:r>
            <a:r>
              <a:rPr lang="en-US" sz="2400" b="1" baseline="30000" dirty="0"/>
              <a:t>+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 +  2e</a:t>
            </a:r>
            <a:r>
              <a:rPr lang="en-US" sz="2400" b="1" baseline="30000" dirty="0"/>
              <a:t>-</a:t>
            </a:r>
          </a:p>
          <a:p>
            <a:pPr algn="ctr">
              <a:buClr>
                <a:schemeClr val="tx1"/>
              </a:buClr>
            </a:pPr>
            <a:r>
              <a:rPr lang="en-US" sz="2400" b="1" dirty="0"/>
              <a:t>Cl</a:t>
            </a:r>
            <a:r>
              <a:rPr lang="en-US" sz="2400" b="1" baseline="-25000" dirty="0"/>
              <a:t>2</a:t>
            </a:r>
            <a:r>
              <a:rPr lang="en-US" sz="2400" b="1" dirty="0"/>
              <a:t>(</a:t>
            </a:r>
            <a:r>
              <a:rPr lang="en-US" sz="2400" b="1" i="1" dirty="0"/>
              <a:t>g</a:t>
            </a:r>
            <a:r>
              <a:rPr lang="en-US" sz="2400" b="1" dirty="0"/>
              <a:t>)  +  2e</a:t>
            </a:r>
            <a:r>
              <a:rPr lang="en-US" sz="2400" b="1" baseline="30000" dirty="0"/>
              <a:t>-</a:t>
            </a:r>
            <a:r>
              <a:rPr lang="en-US" sz="2400" b="1" dirty="0"/>
              <a:t>  ⟶  2Cl</a:t>
            </a:r>
            <a:r>
              <a:rPr lang="en-US" sz="2400" b="1" baseline="30000" dirty="0"/>
              <a:t>-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</a:t>
            </a:r>
          </a:p>
          <a:p>
            <a:pPr algn="just"/>
            <a:r>
              <a:rPr lang="en-US" sz="2400" dirty="0"/>
              <a:t> </a:t>
            </a:r>
            <a:r>
              <a:rPr lang="en-US" sz="2600" b="0" i="0" u="none" strike="noStrike" baseline="0" dirty="0"/>
              <a:t>These equations </a:t>
            </a:r>
            <a:r>
              <a:rPr lang="en-US" sz="2600" b="0" i="0" u="none" strike="noStrike" baseline="0" dirty="0" smtClean="0"/>
              <a:t>show, </a:t>
            </a:r>
            <a:r>
              <a:rPr lang="en-US" sz="2600" b="0" i="0" u="none" strike="noStrike" baseline="0" dirty="0"/>
              <a:t>that Na atoms </a:t>
            </a:r>
            <a:r>
              <a:rPr lang="en-US" sz="2600" b="0" i="1" u="none" strike="noStrike" baseline="0" dirty="0">
                <a:solidFill>
                  <a:srgbClr val="FF0000"/>
                </a:solidFill>
              </a:rPr>
              <a:t>lose </a:t>
            </a:r>
            <a:r>
              <a:rPr lang="en-US" sz="2600" b="0" i="1" u="none" strike="noStrike" baseline="0" dirty="0" smtClean="0">
                <a:solidFill>
                  <a:srgbClr val="FF0000"/>
                </a:solidFill>
              </a:rPr>
              <a:t>electrons, </a:t>
            </a:r>
            <a:r>
              <a:rPr lang="en-US" sz="2600" b="0" i="0" u="none" strike="noStrike" baseline="0" dirty="0"/>
              <a:t>while Cl atoms (in the Cl</a:t>
            </a:r>
            <a:r>
              <a:rPr lang="en-US" sz="2600" b="0" i="0" u="none" strike="noStrike" baseline="-25000" dirty="0"/>
              <a:t>2</a:t>
            </a:r>
            <a:r>
              <a:rPr lang="en-US" sz="2600" b="0" i="0" u="none" strike="noStrike" baseline="0" dirty="0"/>
              <a:t> molecule) </a:t>
            </a:r>
            <a:r>
              <a:rPr lang="en-US" sz="2600" b="0" i="1" u="none" strike="noStrike" baseline="0" dirty="0">
                <a:solidFill>
                  <a:srgbClr val="FF0000"/>
                </a:solidFill>
              </a:rPr>
              <a:t>gain electrons</a:t>
            </a:r>
            <a:r>
              <a:rPr lang="en-US" sz="2600" b="0" i="0" u="none" strike="noStrike" baseline="0" dirty="0"/>
              <a:t>, the “</a:t>
            </a:r>
            <a:r>
              <a:rPr lang="en-US" sz="2600" b="0" i="1" u="none" strike="noStrike" baseline="0" dirty="0"/>
              <a:t>s</a:t>
            </a:r>
            <a:r>
              <a:rPr lang="en-US" sz="2600" b="0" i="0" u="none" strike="noStrike" baseline="0" dirty="0"/>
              <a:t>”</a:t>
            </a:r>
            <a:r>
              <a:rPr lang="ka-GE" sz="2600" b="0" i="0" u="none" strike="noStrike" baseline="0" dirty="0"/>
              <a:t> </a:t>
            </a:r>
            <a:r>
              <a:rPr lang="en-US" sz="2600" b="0" i="0" u="none" strike="noStrike" baseline="0" dirty="0" smtClean="0"/>
              <a:t>subscripts, </a:t>
            </a:r>
            <a:r>
              <a:rPr lang="en-US" sz="2600" b="0" i="0" u="none" strike="noStrike" baseline="0" dirty="0"/>
              <a:t>for the resulting ions </a:t>
            </a:r>
            <a:r>
              <a:rPr lang="en-US" sz="2600" b="0" i="0" u="none" strike="noStrike" baseline="0" dirty="0" smtClean="0"/>
              <a:t>signifying, </a:t>
            </a:r>
            <a:r>
              <a:rPr lang="en-US" sz="2600" b="0" i="0" u="none" strike="noStrike" baseline="0" dirty="0"/>
              <a:t>they are present in the form of a solid ionic compound. </a:t>
            </a:r>
            <a:endParaRPr lang="ka-GE" sz="2600" b="0" i="0" u="none" strike="noStrike" baseline="0" dirty="0"/>
          </a:p>
          <a:p>
            <a:pPr algn="just"/>
            <a:r>
              <a:rPr lang="en-US" sz="2600" b="0" i="0" u="none" strike="noStrike" baseline="0" dirty="0"/>
              <a:t>For redox reactions</a:t>
            </a:r>
            <a:r>
              <a:rPr lang="ka-GE" sz="2600" b="0" i="0" u="none" strike="noStrike" baseline="0" dirty="0"/>
              <a:t> </a:t>
            </a:r>
            <a:r>
              <a:rPr lang="en-US" sz="2600" b="0" i="0" u="none" strike="noStrike" baseline="0" dirty="0"/>
              <a:t>of this sort, the loss and gain of </a:t>
            </a:r>
            <a:r>
              <a:rPr lang="en-US" sz="2600" b="0" i="0" u="none" strike="noStrike" baseline="0" dirty="0" smtClean="0"/>
              <a:t>electrons, </a:t>
            </a:r>
            <a:r>
              <a:rPr lang="en-US" sz="2600" b="0" i="0" u="none" strike="noStrike" baseline="0" dirty="0"/>
              <a:t>define the complementary processes that occur:</a:t>
            </a:r>
            <a:r>
              <a:rPr lang="en-US" sz="2600" dirty="0"/>
              <a:t> </a:t>
            </a:r>
            <a:r>
              <a:rPr lang="ka-GE" sz="2600" dirty="0"/>
              <a:t> </a:t>
            </a:r>
            <a:endParaRPr lang="en-US" sz="2600" dirty="0"/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Oxidation</a:t>
            </a:r>
            <a:r>
              <a:rPr lang="en-US" sz="2400" dirty="0"/>
              <a:t> = loss of electrons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Reduction</a:t>
            </a:r>
            <a:r>
              <a:rPr lang="en-US" sz="2400" b="1" dirty="0"/>
              <a:t> </a:t>
            </a:r>
            <a:r>
              <a:rPr lang="en-US" sz="2400" dirty="0"/>
              <a:t>= gain of electrons</a:t>
            </a:r>
            <a:endParaRPr lang="ka-GE" sz="2400" dirty="0"/>
          </a:p>
          <a:p>
            <a:pPr lvl="1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48" y="381428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437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74316" y="653193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Reducing and oxidizing agents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68035" y="1478347"/>
            <a:ext cx="10945091" cy="4560134"/>
          </a:xfrm>
        </p:spPr>
        <p:txBody>
          <a:bodyPr>
            <a:normAutofit/>
          </a:bodyPr>
          <a:lstStyle/>
          <a:p>
            <a:pPr algn="l"/>
            <a:endParaRPr lang="ka-GE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In this reaction, </a:t>
            </a:r>
            <a:r>
              <a:rPr lang="en-US" sz="2400" b="0" i="0" u="none" strike="noStrike" baseline="0" dirty="0" smtClean="0"/>
              <a:t>then </a:t>
            </a:r>
            <a:r>
              <a:rPr lang="en-US" sz="2400" b="0" i="0" u="none" strike="noStrike" baseline="0" dirty="0"/>
              <a:t>sodium is </a:t>
            </a:r>
            <a:r>
              <a:rPr lang="en-US" sz="2400" b="0" i="1" u="none" strike="noStrike" baseline="0" dirty="0"/>
              <a:t>oxidized </a:t>
            </a:r>
            <a:r>
              <a:rPr lang="en-US" sz="2400" b="0" i="0" u="none" strike="noStrike" baseline="0" dirty="0"/>
              <a:t>and chlorine undergoes </a:t>
            </a:r>
            <a:r>
              <a:rPr lang="en-US" sz="2400" b="1" i="1" u="none" strike="noStrike" baseline="0" dirty="0">
                <a:solidFill>
                  <a:srgbClr val="FF0000"/>
                </a:solidFill>
              </a:rPr>
              <a:t>reduction</a:t>
            </a:r>
            <a:r>
              <a:rPr lang="en-US" sz="2400" b="0" i="1" u="none" strike="noStrike" baseline="0" dirty="0">
                <a:solidFill>
                  <a:srgbClr val="FF0000"/>
                </a:solidFill>
              </a:rPr>
              <a:t>. </a:t>
            </a:r>
            <a:endParaRPr lang="ka-GE" sz="2400" b="0" i="1" u="none" strike="noStrike" baseline="0" dirty="0">
              <a:solidFill>
                <a:srgbClr val="FF0000"/>
              </a:solidFill>
            </a:endParaRPr>
          </a:p>
          <a:p>
            <a:pPr algn="just"/>
            <a:r>
              <a:rPr lang="en-US" sz="2400" b="0" i="0" u="none" strike="noStrike" baseline="0" dirty="0"/>
              <a:t>Viewed from a more active perspective,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sodium functions as a </a:t>
            </a:r>
            <a:r>
              <a:rPr lang="en-US" sz="2400" b="1" i="1" u="none" strike="noStrike" baseline="0" dirty="0">
                <a:solidFill>
                  <a:srgbClr val="FF0000"/>
                </a:solidFill>
              </a:rPr>
              <a:t>reducing agent (reductant)</a:t>
            </a:r>
            <a:r>
              <a:rPr lang="en-US" sz="2400" b="0" i="0" u="none" strike="noStrike" baseline="0" dirty="0"/>
              <a:t>, since it provides electrons to (or reduces) chlorine. </a:t>
            </a:r>
            <a:endParaRPr lang="ka-GE" sz="2400" b="0" i="0" u="none" strike="noStrike" baseline="0" dirty="0"/>
          </a:p>
          <a:p>
            <a:pPr algn="just"/>
            <a:r>
              <a:rPr lang="en-US" sz="2400" b="0" i="0" u="none" strike="noStrike" baseline="0" dirty="0"/>
              <a:t>Likewise,</a:t>
            </a:r>
            <a:r>
              <a:rPr lang="ka-GE" sz="2400" b="0" i="0" u="none" strike="noStrike" baseline="0" dirty="0"/>
              <a:t> </a:t>
            </a:r>
            <a:r>
              <a:rPr lang="en-US" sz="2400" b="0" i="0" u="none" strike="noStrike" baseline="0" dirty="0"/>
              <a:t>chlorine functions as an </a:t>
            </a:r>
            <a:r>
              <a:rPr lang="en-US" sz="2400" i="1" u="none" strike="noStrike" baseline="0" dirty="0">
                <a:solidFill>
                  <a:srgbClr val="FF0000"/>
                </a:solidFill>
              </a:rPr>
              <a:t>oxidizing agent (oxidant), </a:t>
            </a:r>
            <a:r>
              <a:rPr lang="en-US" sz="2400" b="0" i="0" u="none" strike="noStrike" baseline="0" dirty="0"/>
              <a:t>as it effectively removes electrons from (oxidizes) sodium.</a:t>
            </a:r>
            <a:endParaRPr lang="en-US" sz="2400" dirty="0"/>
          </a:p>
          <a:p>
            <a:pPr algn="ctr"/>
            <a:endParaRPr lang="ka-GE" sz="2400" b="1" dirty="0"/>
          </a:p>
          <a:p>
            <a:pPr algn="ctr"/>
            <a:r>
              <a:rPr lang="en-US" sz="2400" b="1" dirty="0"/>
              <a:t>reducing agent </a:t>
            </a:r>
            <a:r>
              <a:rPr lang="en-US" sz="2400" dirty="0"/>
              <a:t>= species that is oxidized</a:t>
            </a:r>
          </a:p>
          <a:p>
            <a:pPr algn="ctr"/>
            <a:r>
              <a:rPr lang="en-US" sz="2400" b="1" dirty="0"/>
              <a:t>oxidizing agent </a:t>
            </a:r>
            <a:r>
              <a:rPr lang="en-US" sz="2400" dirty="0"/>
              <a:t>= species that is reduced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486178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7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71055" y="684305"/>
            <a:ext cx="8321827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Oxidation-reduction (</a:t>
            </a:r>
            <a:r>
              <a:rPr lang="en-US" sz="3200" b="1" dirty="0" err="1">
                <a:solidFill>
                  <a:srgbClr val="000090"/>
                </a:solidFill>
                <a:latin typeface="Arial" pitchFamily="-110" charset="0"/>
              </a:rPr>
              <a:t>redox</a:t>
            </a:r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)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46364" y="1192305"/>
            <a:ext cx="11499271" cy="536396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 Some redox </a:t>
            </a:r>
            <a:r>
              <a:rPr lang="en-US" sz="2400" dirty="0" smtClean="0"/>
              <a:t>processes, </a:t>
            </a:r>
            <a:r>
              <a:rPr lang="en-US" sz="2400" dirty="0"/>
              <a:t>do not involve the transfer of electrons</a:t>
            </a:r>
            <a:r>
              <a:rPr lang="ka-GE" sz="2400" dirty="0"/>
              <a:t>. </a:t>
            </a:r>
            <a:r>
              <a:rPr lang="en-US" sz="2400" dirty="0"/>
              <a:t>Consider, for example, a reaction similar to</a:t>
            </a:r>
            <a:r>
              <a:rPr lang="ka-GE" sz="2400" dirty="0"/>
              <a:t> </a:t>
            </a:r>
            <a:r>
              <a:rPr lang="en-US" sz="2400" dirty="0"/>
              <a:t>the one yielding </a:t>
            </a:r>
            <a:r>
              <a:rPr lang="en-US" sz="2400" dirty="0" err="1" smtClean="0"/>
              <a:t>NaCl</a:t>
            </a:r>
            <a:r>
              <a:rPr lang="en-US" sz="2400" dirty="0"/>
              <a:t>:</a:t>
            </a:r>
          </a:p>
          <a:p>
            <a:pPr algn="ctr">
              <a:buClr>
                <a:schemeClr val="tx1"/>
              </a:buClr>
            </a:pPr>
            <a:endParaRPr lang="ka-GE" sz="2400" dirty="0"/>
          </a:p>
          <a:p>
            <a:pPr algn="ctr">
              <a:buClr>
                <a:schemeClr val="tx1"/>
              </a:buClr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+ 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⟶  2HCl(</a:t>
            </a:r>
            <a:r>
              <a:rPr lang="en-US" sz="2400" i="1" dirty="0"/>
              <a:t>g</a:t>
            </a:r>
            <a:r>
              <a:rPr lang="en-US" sz="2400" dirty="0"/>
              <a:t>) </a:t>
            </a:r>
          </a:p>
          <a:p>
            <a:pPr algn="ctr">
              <a:buClr>
                <a:schemeClr val="tx1"/>
              </a:buClr>
            </a:pPr>
            <a:r>
              <a:rPr lang="en-US" dirty="0"/>
              <a:t>                                        Hydrogen Chloride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 The product of this </a:t>
            </a:r>
            <a:r>
              <a:rPr lang="en-US" sz="2400" dirty="0" smtClean="0"/>
              <a:t>reaction, </a:t>
            </a:r>
            <a:r>
              <a:rPr lang="en-US" sz="2400" dirty="0"/>
              <a:t>is a covalent compound, so transfer of electrons in the explicit sense is not involved.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 The </a:t>
            </a:r>
            <a:r>
              <a:rPr lang="en-US" sz="2400" b="1" i="1" dirty="0">
                <a:solidFill>
                  <a:srgbClr val="000090"/>
                </a:solidFill>
              </a:rPr>
              <a:t>oxidation number (or oxidation state) </a:t>
            </a:r>
            <a:r>
              <a:rPr lang="en-US" sz="2400" dirty="0"/>
              <a:t>of an element in a </a:t>
            </a:r>
            <a:r>
              <a:rPr lang="en-US" sz="2400" dirty="0" smtClean="0"/>
              <a:t>compound, </a:t>
            </a:r>
            <a:r>
              <a:rPr lang="en-US" sz="2400" dirty="0"/>
              <a:t>is the charge its </a:t>
            </a:r>
            <a:r>
              <a:rPr lang="en-US" sz="2400" dirty="0" smtClean="0"/>
              <a:t>atoms, </a:t>
            </a:r>
            <a:r>
              <a:rPr lang="en-US" sz="2400" dirty="0"/>
              <a:t>would possess </a:t>
            </a:r>
            <a:r>
              <a:rPr lang="en-US" sz="2400" i="1" dirty="0"/>
              <a:t>if the compound was ionic</a:t>
            </a:r>
            <a:r>
              <a:rPr lang="en-US" sz="2400" dirty="0"/>
              <a:t>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2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8699" y="1380523"/>
            <a:ext cx="8515387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Rules for assigning Oxidation numbers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12619" y="2322634"/>
            <a:ext cx="11166762" cy="315484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1) The oxidation number of an </a:t>
            </a:r>
            <a:r>
              <a:rPr lang="en-US" sz="2400" dirty="0" smtClean="0"/>
              <a:t>atom, </a:t>
            </a:r>
            <a:r>
              <a:rPr lang="en-US" sz="2400" dirty="0"/>
              <a:t>in an elemental substance is zero.</a:t>
            </a:r>
          </a:p>
          <a:p>
            <a:endParaRPr lang="en-US" sz="2400" dirty="0"/>
          </a:p>
          <a:p>
            <a:r>
              <a:rPr lang="en-US" sz="2400" dirty="0"/>
              <a:t>2) The oxidation number of a monatomic </a:t>
            </a:r>
            <a:r>
              <a:rPr lang="en-US" sz="2400" dirty="0" smtClean="0"/>
              <a:t>ion, </a:t>
            </a:r>
            <a:r>
              <a:rPr lang="en-US" sz="2400" dirty="0"/>
              <a:t>is equal to the ion’s charge.</a:t>
            </a:r>
          </a:p>
          <a:p>
            <a:pPr>
              <a:buClrTx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67" y="121772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685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75855" y="684305"/>
            <a:ext cx="8746968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Rules for assigning Oxidation numbers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75855" y="912142"/>
            <a:ext cx="11111345" cy="579644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/>
              <a:t>3) Oxidation numbers for common </a:t>
            </a:r>
            <a:r>
              <a:rPr lang="en-US" sz="2400" dirty="0" smtClean="0"/>
              <a:t>nonmetals, </a:t>
            </a:r>
            <a:r>
              <a:rPr lang="en-US" sz="2400" dirty="0"/>
              <a:t>are usually assigned as follows: </a:t>
            </a:r>
          </a:p>
          <a:p>
            <a:pPr lvl="1"/>
            <a:r>
              <a:rPr lang="en-US" sz="2400" b="1" dirty="0"/>
              <a:t>Hydrogen: </a:t>
            </a:r>
          </a:p>
          <a:p>
            <a:pPr lvl="2"/>
            <a:r>
              <a:rPr lang="en-US" sz="2200" dirty="0"/>
              <a:t>+1 </a:t>
            </a:r>
            <a:r>
              <a:rPr lang="en-US" sz="2200" dirty="0" smtClean="0"/>
              <a:t>- when </a:t>
            </a:r>
            <a:r>
              <a:rPr lang="en-US" sz="2200" dirty="0"/>
              <a:t>combined with </a:t>
            </a:r>
            <a:r>
              <a:rPr lang="en-US" sz="2200" dirty="0" smtClean="0"/>
              <a:t>nonmetals;</a:t>
            </a:r>
            <a:endParaRPr lang="en-US" sz="2200" dirty="0"/>
          </a:p>
          <a:p>
            <a:pPr lvl="2"/>
            <a:r>
              <a:rPr lang="en-US" sz="2200" dirty="0"/>
              <a:t>−1 </a:t>
            </a:r>
            <a:r>
              <a:rPr lang="en-US" sz="2200" dirty="0" smtClean="0"/>
              <a:t>-when </a:t>
            </a:r>
            <a:r>
              <a:rPr lang="en-US" sz="2200" dirty="0"/>
              <a:t>combined with </a:t>
            </a:r>
            <a:r>
              <a:rPr lang="en-US" sz="2200" dirty="0" smtClean="0"/>
              <a:t>metals.</a:t>
            </a:r>
            <a:endParaRPr lang="en-US" sz="2200" dirty="0"/>
          </a:p>
          <a:p>
            <a:pPr lvl="1"/>
            <a:r>
              <a:rPr lang="en-US" sz="2400" b="1" dirty="0"/>
              <a:t>Oxygen: </a:t>
            </a:r>
          </a:p>
          <a:p>
            <a:pPr lvl="2"/>
            <a:r>
              <a:rPr lang="en-US" sz="2200" dirty="0"/>
              <a:t>−2 in most </a:t>
            </a:r>
            <a:r>
              <a:rPr lang="en-US" sz="2200" dirty="0" smtClean="0"/>
              <a:t>compounds;</a:t>
            </a:r>
            <a:endParaRPr lang="en-US" sz="2200" dirty="0"/>
          </a:p>
          <a:p>
            <a:pPr lvl="2"/>
            <a:r>
              <a:rPr lang="en-US" sz="2200" dirty="0"/>
              <a:t>Sometimes −1 (so-called peroxides, O</a:t>
            </a:r>
            <a:r>
              <a:rPr lang="en-US" sz="2200" baseline="-25000" dirty="0"/>
              <a:t>2</a:t>
            </a:r>
            <a:r>
              <a:rPr lang="en-US" sz="2200" baseline="30000" dirty="0"/>
              <a:t>2−</a:t>
            </a:r>
            <a:r>
              <a:rPr lang="en-US" sz="2200" dirty="0"/>
              <a:t>)</a:t>
            </a:r>
          </a:p>
          <a:p>
            <a:pPr lvl="2"/>
            <a:r>
              <a:rPr lang="en-US" sz="2200" dirty="0"/>
              <a:t>Very rarely − ½  (so-called </a:t>
            </a:r>
            <a:r>
              <a:rPr lang="en-US" sz="2200" dirty="0" err="1"/>
              <a:t>superoxides</a:t>
            </a:r>
            <a:r>
              <a:rPr lang="en-US" sz="2200" dirty="0"/>
              <a:t>, O</a:t>
            </a:r>
            <a:r>
              <a:rPr lang="en-US" sz="2200" baseline="-25000" dirty="0"/>
              <a:t>2</a:t>
            </a:r>
            <a:r>
              <a:rPr lang="en-US" sz="2200" baseline="30000" dirty="0"/>
              <a:t>−</a:t>
            </a:r>
            <a:r>
              <a:rPr lang="en-US" sz="2200" dirty="0"/>
              <a:t>)</a:t>
            </a:r>
          </a:p>
          <a:p>
            <a:pPr lvl="2"/>
            <a:r>
              <a:rPr lang="en-US" sz="2200" dirty="0"/>
              <a:t>Positive values when combined with F (values vary)</a:t>
            </a:r>
          </a:p>
          <a:p>
            <a:pPr lvl="1"/>
            <a:r>
              <a:rPr lang="en-US" sz="2400" b="1" dirty="0" smtClean="0"/>
              <a:t>Halogens: </a:t>
            </a:r>
          </a:p>
          <a:p>
            <a:pPr lvl="2"/>
            <a:r>
              <a:rPr lang="en-US" sz="2200" dirty="0" smtClean="0"/>
              <a:t>−1 -for F always; </a:t>
            </a:r>
          </a:p>
          <a:p>
            <a:pPr lvl="2"/>
            <a:r>
              <a:rPr lang="en-US" sz="2200" dirty="0" smtClean="0"/>
              <a:t>−1 -for other halogens, except when combined with oxygen ,or other halogens (positive oxidation numbers in these cases, varying values)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35871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13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81" y="1543287"/>
            <a:ext cx="8277411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Rules for assigning Oxidation numbers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483838" y="2511187"/>
            <a:ext cx="8277411" cy="31526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74320" lvl="1" indent="0">
              <a:buNone/>
            </a:pPr>
            <a:endParaRPr lang="en-US" sz="2400" dirty="0"/>
          </a:p>
          <a:p>
            <a:r>
              <a:rPr lang="en-US" sz="2800" dirty="0"/>
              <a:t>4) The sum of the oxidation </a:t>
            </a:r>
            <a:r>
              <a:rPr lang="en-US" sz="2800" dirty="0" smtClean="0"/>
              <a:t>numbers, </a:t>
            </a:r>
            <a:r>
              <a:rPr lang="en-US" sz="2800" dirty="0"/>
              <a:t>for all atoms in a molecule or polyatomic </a:t>
            </a:r>
            <a:r>
              <a:rPr lang="en-US" sz="2800" dirty="0" smtClean="0"/>
              <a:t>ion, </a:t>
            </a:r>
            <a:r>
              <a:rPr lang="en-US" sz="2800" dirty="0"/>
              <a:t>equals the charge on the molecule or ion.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138049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3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675720"/>
            <a:ext cx="2448314" cy="659535"/>
          </a:xfrm>
        </p:spPr>
        <p:txBody>
          <a:bodyPr/>
          <a:lstStyle/>
          <a:p>
            <a:r>
              <a:rPr lang="en-US" dirty="0"/>
              <a:t>Example 4.5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5745" y="1567395"/>
            <a:ext cx="11000509" cy="502108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Follow the guidelines in this section of the </a:t>
            </a:r>
            <a:r>
              <a:rPr lang="en-US" sz="2400" dirty="0" smtClean="0"/>
              <a:t>text, </a:t>
            </a:r>
            <a:r>
              <a:rPr lang="en-US" sz="2400" dirty="0"/>
              <a:t>to assign oxidation </a:t>
            </a:r>
            <a:r>
              <a:rPr lang="en-US" sz="2400" dirty="0" smtClean="0"/>
              <a:t>numbers, </a:t>
            </a:r>
            <a:r>
              <a:rPr lang="en-US" sz="2400" dirty="0"/>
              <a:t>to all the elements in the following species: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(a) H</a:t>
            </a:r>
            <a:r>
              <a:rPr lang="en-US" sz="2400" baseline="-25000" dirty="0"/>
              <a:t>2</a:t>
            </a:r>
            <a:r>
              <a:rPr lang="en-US" sz="2400" dirty="0"/>
              <a:t>S</a:t>
            </a:r>
            <a:r>
              <a:rPr lang="ka-GE" sz="2400" dirty="0"/>
              <a:t> </a:t>
            </a:r>
            <a:r>
              <a:rPr lang="en-US" sz="2400" b="1" dirty="0">
                <a:solidFill>
                  <a:srgbClr val="202124"/>
                </a:solidFill>
              </a:rPr>
              <a:t>Hydrogen sulfide</a:t>
            </a:r>
            <a:r>
              <a:rPr lang="en-US" sz="2400" dirty="0">
                <a:solidFill>
                  <a:srgbClr val="202124"/>
                </a:solidFill>
              </a:rPr>
              <a:t>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According to guideline 1, -(</a:t>
            </a:r>
            <a:r>
              <a:rPr lang="en-US" sz="2400" i="1" dirty="0">
                <a:solidFill>
                  <a:srgbClr val="FF0000"/>
                </a:solidFill>
              </a:rPr>
              <a:t>The oxidation number of an atom in an elemental substance is zero</a:t>
            </a:r>
            <a:r>
              <a:rPr lang="en-US" sz="2400" dirty="0"/>
              <a:t>)-</a:t>
            </a:r>
            <a:r>
              <a:rPr lang="ka-GE" sz="2400" dirty="0"/>
              <a:t> </a:t>
            </a:r>
            <a:r>
              <a:rPr lang="en-US" sz="2400" dirty="0"/>
              <a:t>the oxidation number for H is +1.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this oxidation number and the compound’s formula, guideline 4 (</a:t>
            </a:r>
            <a:r>
              <a:rPr lang="en-US" sz="2400" i="1" dirty="0">
                <a:solidFill>
                  <a:srgbClr val="FF0000"/>
                </a:solidFill>
              </a:rPr>
              <a:t>The sum of the oxidation numbers for all atoms in a molecule or polyatomic </a:t>
            </a:r>
            <a:r>
              <a:rPr lang="en-US" sz="2400" i="1" dirty="0" smtClean="0">
                <a:solidFill>
                  <a:srgbClr val="FF0000"/>
                </a:solidFill>
              </a:rPr>
              <a:t>ion, </a:t>
            </a:r>
            <a:r>
              <a:rPr lang="en-US" sz="2400" i="1" dirty="0">
                <a:solidFill>
                  <a:srgbClr val="FF0000"/>
                </a:solidFill>
              </a:rPr>
              <a:t>equals the charge on the molecule or ion)</a:t>
            </a:r>
            <a:r>
              <a:rPr lang="ka-GE" sz="2400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may then be </a:t>
            </a:r>
            <a:r>
              <a:rPr lang="en-US" sz="2400" dirty="0" smtClean="0"/>
              <a:t>used, </a:t>
            </a:r>
            <a:r>
              <a:rPr lang="en-US" sz="2400" dirty="0"/>
              <a:t>to calculate the oxidation number for sulfur (x):</a:t>
            </a:r>
          </a:p>
          <a:p>
            <a:r>
              <a:rPr lang="ka-GE" sz="2400" dirty="0"/>
              <a:t>     </a:t>
            </a:r>
            <a:r>
              <a:rPr lang="en-US" sz="2400" dirty="0"/>
              <a:t>charge on H</a:t>
            </a:r>
            <a:r>
              <a:rPr lang="en-US" sz="2400" baseline="-25000" dirty="0"/>
              <a:t>2</a:t>
            </a:r>
            <a:r>
              <a:rPr lang="en-US" sz="2400" dirty="0"/>
              <a:t>S = 0 = (2 × 1) + 1</a:t>
            </a:r>
            <a:r>
              <a:rPr lang="en-US" sz="2400" i="1" dirty="0"/>
              <a:t>x</a:t>
            </a:r>
            <a:endParaRPr lang="en-US" sz="2400" dirty="0"/>
          </a:p>
          <a:p>
            <a:r>
              <a:rPr lang="ka-GE" sz="2400" i="1" dirty="0">
                <a:cs typeface="Arial" panose="020B0604020202020204" pitchFamily="34" charset="0"/>
              </a:rPr>
              <a:t>     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= 0 − (2 × +1) = −2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31" y="61773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64E5-F013-4716-8E61-2D45E697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1279082"/>
            <a:ext cx="8146473" cy="59786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pitchFamily="-110" charset="0"/>
              </a:rPr>
              <a:t>4.1 WRITING AND BALANCING CHEMICAL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5536B-46FF-48EC-91D6-C07C16A5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2708566"/>
            <a:ext cx="11042073" cy="248689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Consider as an example the reaction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between one methane molecule (CH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and two diatomic oxygen molecules (O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to produce one carbon dioxide molecule (CO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and two water molecules (H</a:t>
            </a:r>
            <a:r>
              <a:rPr lang="en-US" sz="24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chemical equation representing this process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is provided in the upper half of with space-filling molecular models</a:t>
            </a:r>
            <a:r>
              <a:rPr lang="ka-GE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shown in the lower half of the figure.</a:t>
            </a:r>
            <a:endParaRPr lang="en-US" sz="2400" dirty="0"/>
          </a:p>
        </p:txBody>
      </p:sp>
      <p:pic>
        <p:nvPicPr>
          <p:cNvPr id="4" name="Picture 3" descr="OSX-Stacked-TM-RGB-300dpi-2016.jpg">
            <a:extLst>
              <a:ext uri="{FF2B5EF4-FFF2-40B4-BE49-F238E27FC236}">
                <a16:creationId xmlns:a16="http://schemas.microsoft.com/office/drawing/2014/main" id="{63D45E40-F08E-4A70-AC9F-ADDCEFC221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84" y="1161216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67611"/>
            <a:ext cx="2452255" cy="659535"/>
          </a:xfrm>
        </p:spPr>
        <p:txBody>
          <a:bodyPr/>
          <a:lstStyle/>
          <a:p>
            <a:r>
              <a:rPr lang="en-US" dirty="0"/>
              <a:t>Example 4.5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1109" y="1568373"/>
            <a:ext cx="11069782" cy="461365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Follow the </a:t>
            </a:r>
            <a:r>
              <a:rPr lang="en-US" sz="2400" dirty="0" smtClean="0"/>
              <a:t>guidelines, </a:t>
            </a:r>
            <a:r>
              <a:rPr lang="en-US" sz="2400" dirty="0"/>
              <a:t>in this section of the </a:t>
            </a:r>
            <a:r>
              <a:rPr lang="en-US" sz="2400" dirty="0" smtClean="0"/>
              <a:t>text, </a:t>
            </a:r>
            <a:r>
              <a:rPr lang="en-US" sz="2400" dirty="0"/>
              <a:t>to assign oxidation numbers to all the elements in the following species: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(b) SO</a:t>
            </a:r>
            <a:r>
              <a:rPr lang="en-US" sz="2400" baseline="-25000" dirty="0"/>
              <a:t>3</a:t>
            </a:r>
            <a:r>
              <a:rPr lang="en-US" sz="2400" baseline="30000" dirty="0"/>
              <a:t>2−</a:t>
            </a:r>
            <a:r>
              <a:rPr lang="ka-GE" sz="2400" baseline="30000" dirty="0"/>
              <a:t>   </a:t>
            </a:r>
            <a:r>
              <a:rPr lang="en-US" sz="2400" dirty="0">
                <a:solidFill>
                  <a:srgbClr val="202124"/>
                </a:solidFill>
              </a:rPr>
              <a:t>Sulfite ion</a:t>
            </a:r>
            <a:endParaRPr lang="ka-GE" sz="24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Guideline 3 suggests -the oxidation number for oxygen is −2.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Using this oxidation number and the ion’s formula, guideline 4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The sum of the oxidation numbers for all atoms in a molecule or polyatomic </a:t>
            </a:r>
            <a:r>
              <a:rPr lang="en-US" sz="2400" i="1" dirty="0" smtClean="0">
                <a:solidFill>
                  <a:srgbClr val="FF0000"/>
                </a:solidFill>
              </a:rPr>
              <a:t>ion, </a:t>
            </a:r>
            <a:r>
              <a:rPr lang="en-US" sz="2400" i="1" dirty="0">
                <a:solidFill>
                  <a:srgbClr val="FF0000"/>
                </a:solidFill>
              </a:rPr>
              <a:t>equals the charge on the molecule or ion)</a:t>
            </a:r>
            <a:r>
              <a:rPr lang="ka-GE" sz="2400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may then be </a:t>
            </a:r>
            <a:r>
              <a:rPr lang="en-US" sz="2400" dirty="0" smtClean="0"/>
              <a:t>used, </a:t>
            </a:r>
            <a:r>
              <a:rPr lang="en-US" sz="2400" dirty="0"/>
              <a:t>to calculate the oxidation number for sulfur (x):</a:t>
            </a:r>
          </a:p>
          <a:p>
            <a:pPr algn="just"/>
            <a:r>
              <a:rPr lang="ka-GE" sz="2400" dirty="0"/>
              <a:t>     </a:t>
            </a:r>
            <a:r>
              <a:rPr lang="en-US" sz="2400" dirty="0"/>
              <a:t>charge on SO</a:t>
            </a:r>
            <a:r>
              <a:rPr lang="en-US" sz="2400" baseline="-25000" dirty="0"/>
              <a:t>3</a:t>
            </a:r>
            <a:r>
              <a:rPr lang="en-US" sz="2400" baseline="30000" dirty="0"/>
              <a:t>2− </a:t>
            </a:r>
            <a:r>
              <a:rPr lang="en-US" sz="2400" dirty="0"/>
              <a:t>= −2 = (3 × −2) + 1</a:t>
            </a:r>
            <a:r>
              <a:rPr lang="en-US" sz="2400" i="1" dirty="0"/>
              <a:t>x</a:t>
            </a:r>
            <a:endParaRPr lang="en-US" sz="2400" dirty="0"/>
          </a:p>
          <a:p>
            <a:pPr algn="just"/>
            <a:r>
              <a:rPr lang="ka-GE" sz="2400" i="1" dirty="0"/>
              <a:t>     </a:t>
            </a:r>
            <a:r>
              <a:rPr lang="en-US" sz="2400" b="0" i="1" u="none" strike="noStrike" baseline="0" dirty="0"/>
              <a:t>x </a:t>
            </a:r>
            <a:r>
              <a:rPr lang="en-US" sz="2400" b="0" i="0" u="none" strike="noStrike" baseline="0" dirty="0"/>
              <a:t>= −2 − (3 × −2) = +4</a:t>
            </a:r>
            <a:endParaRPr lang="en-US" sz="2400" dirty="0"/>
          </a:p>
          <a:p>
            <a:endParaRPr lang="en-US" baseline="300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15" y="59355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330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1783" y="645072"/>
            <a:ext cx="2448314" cy="659535"/>
          </a:xfrm>
        </p:spPr>
        <p:txBody>
          <a:bodyPr/>
          <a:lstStyle/>
          <a:p>
            <a:r>
              <a:rPr lang="en-US" dirty="0"/>
              <a:t>Example 4.5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2454" y="1304607"/>
            <a:ext cx="11707091" cy="543297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Follow the guidelines in this section of the text to assign oxidation numbers to all the elements in the following species: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(c) </a:t>
            </a:r>
            <a:r>
              <a:rPr lang="en-US" sz="2400" b="1" dirty="0" smtClean="0"/>
              <a:t>Na</a:t>
            </a:r>
            <a:r>
              <a:rPr lang="en-US" sz="2400" b="1" baseline="30000" dirty="0" smtClean="0"/>
              <a:t>+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30000" dirty="0" smtClean="0"/>
              <a:t>-2</a:t>
            </a:r>
            <a:r>
              <a:rPr lang="en-US" sz="2400" b="1" baseline="-25000" dirty="0" smtClean="0"/>
              <a:t>4</a:t>
            </a:r>
            <a:r>
              <a:rPr lang="ka-GE" sz="2400" b="1" baseline="-25000" dirty="0" smtClean="0"/>
              <a:t> </a:t>
            </a:r>
            <a:r>
              <a:rPr lang="ka-GE" sz="2400" dirty="0"/>
              <a:t>-</a:t>
            </a:r>
            <a:r>
              <a:rPr lang="ka-GE" sz="2400" baseline="-25000" dirty="0"/>
              <a:t>  </a:t>
            </a:r>
            <a:r>
              <a:rPr lang="en-US" sz="2400" dirty="0" smtClean="0"/>
              <a:t>Sodium Sulfate</a:t>
            </a:r>
            <a:endParaRPr lang="ru-RU" sz="2400" b="1" baseline="-25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For ionic compounds, it’s convenient to assign oxidation numbers for the cation and anion separately.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According to guideline 2</a:t>
            </a:r>
            <a:r>
              <a:rPr lang="ka-GE" sz="2400" dirty="0"/>
              <a:t> (</a:t>
            </a:r>
            <a:r>
              <a:rPr lang="en-US" sz="2400" i="1" dirty="0">
                <a:solidFill>
                  <a:srgbClr val="FF0000"/>
                </a:solidFill>
              </a:rPr>
              <a:t>The oxidation number of a monatomic </a:t>
            </a:r>
            <a:r>
              <a:rPr lang="en-US" sz="2400" i="1" dirty="0" smtClean="0">
                <a:solidFill>
                  <a:srgbClr val="FF0000"/>
                </a:solidFill>
              </a:rPr>
              <a:t>ion, </a:t>
            </a:r>
            <a:r>
              <a:rPr lang="en-US" sz="2400" i="1" dirty="0">
                <a:solidFill>
                  <a:srgbClr val="FF0000"/>
                </a:solidFill>
              </a:rPr>
              <a:t>is equal to the ion’s charge</a:t>
            </a:r>
            <a:r>
              <a:rPr lang="ka-GE" sz="2400" dirty="0"/>
              <a:t>)</a:t>
            </a:r>
            <a:r>
              <a:rPr lang="en-US" sz="2400" dirty="0"/>
              <a:t>, the oxidation number for sodium is +1.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Assuming the usual oxidation number for oxygen (−2 per </a:t>
            </a:r>
            <a:r>
              <a:rPr lang="en-US" sz="2400" dirty="0" smtClean="0"/>
              <a:t>guideline3</a:t>
            </a:r>
            <a:r>
              <a:rPr lang="ka-GE" sz="2400" dirty="0" smtClean="0"/>
              <a:t> </a:t>
            </a:r>
            <a:r>
              <a:rPr lang="en-US" sz="2400" dirty="0"/>
              <a:t>), the oxidation number for sulfur (x) is calculated as directed by guideline 4:</a:t>
            </a:r>
            <a:r>
              <a:rPr lang="ka-GE" sz="2400" dirty="0"/>
              <a:t> </a:t>
            </a:r>
            <a:endParaRPr lang="en-US" sz="2400" dirty="0"/>
          </a:p>
          <a:p>
            <a:pPr algn="just"/>
            <a:r>
              <a:rPr lang="en-US" sz="2400" dirty="0"/>
              <a:t>charge on SO</a:t>
            </a:r>
            <a:r>
              <a:rPr lang="en-US" sz="2400" baseline="-25000" dirty="0"/>
              <a:t>4</a:t>
            </a:r>
            <a:r>
              <a:rPr lang="en-US" sz="2400" baseline="30000" dirty="0"/>
              <a:t>2− </a:t>
            </a:r>
            <a:r>
              <a:rPr lang="en-US" sz="2400" dirty="0"/>
              <a:t>= −2 = (4 × −2) + 1</a:t>
            </a:r>
            <a:r>
              <a:rPr lang="en-US" sz="2400" i="1" dirty="0"/>
              <a:t>x</a:t>
            </a:r>
            <a:endParaRPr lang="en-US" sz="2400" dirty="0"/>
          </a:p>
          <a:p>
            <a:pPr algn="just"/>
            <a:r>
              <a:rPr lang="en-US" sz="2400" b="0" i="1" u="none" strike="noStrike" baseline="0" dirty="0"/>
              <a:t>x </a:t>
            </a:r>
            <a:r>
              <a:rPr lang="en-US" sz="2400" b="0" i="0" u="none" strike="noStrike" baseline="0" dirty="0"/>
              <a:t>= −2 − (4 × −2) = +6</a:t>
            </a:r>
            <a:endParaRPr lang="en-US" sz="24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55804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33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1" y="1101101"/>
            <a:ext cx="8210991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Oxidation-reduction (</a:t>
            </a:r>
            <a:r>
              <a:rPr lang="en-US" sz="3200" b="1" dirty="0" err="1">
                <a:solidFill>
                  <a:srgbClr val="000090"/>
                </a:solidFill>
                <a:latin typeface="Arial" pitchFamily="-110" charset="0"/>
              </a:rPr>
              <a:t>redox</a:t>
            </a:r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)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9491" y="1745735"/>
            <a:ext cx="11069782" cy="4629676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 Using the oxidation number concept, an all-inclusive definition of a </a:t>
            </a:r>
            <a:r>
              <a:rPr lang="en-US" sz="2400" dirty="0" smtClean="0"/>
              <a:t>redox </a:t>
            </a:r>
            <a:r>
              <a:rPr lang="en-US" sz="2400" dirty="0"/>
              <a:t>reaction has been established. </a:t>
            </a:r>
          </a:p>
          <a:p>
            <a:pPr algn="just">
              <a:buClr>
                <a:schemeClr val="tx1"/>
              </a:buClr>
            </a:pPr>
            <a:endParaRPr lang="en-US" sz="2400" dirty="0"/>
          </a:p>
          <a:p>
            <a:pPr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000090"/>
                </a:solidFill>
              </a:rPr>
              <a:t>Oxidation-reduction (redox) </a:t>
            </a:r>
            <a:r>
              <a:rPr lang="en-US" sz="2400" b="1" i="1" dirty="0" smtClean="0">
                <a:solidFill>
                  <a:srgbClr val="000090"/>
                </a:solidFill>
              </a:rPr>
              <a:t>reactions, </a:t>
            </a:r>
            <a:r>
              <a:rPr lang="en-US" sz="2400" dirty="0"/>
              <a:t>are those in which one or more </a:t>
            </a:r>
            <a:r>
              <a:rPr lang="en-US" sz="2400" dirty="0" smtClean="0"/>
              <a:t>elements, </a:t>
            </a:r>
            <a:r>
              <a:rPr lang="en-US" sz="2400" dirty="0"/>
              <a:t>involved undergo a change in oxidation number. </a:t>
            </a:r>
          </a:p>
          <a:p>
            <a:pPr algn="just">
              <a:buClr>
                <a:schemeClr val="tx1"/>
              </a:buClr>
            </a:pPr>
            <a:endParaRPr lang="en-US" sz="2400" dirty="0"/>
          </a:p>
          <a:p>
            <a:pPr algn="just">
              <a:buClr>
                <a:schemeClr val="tx1"/>
              </a:buClr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Oxidation</a:t>
            </a:r>
            <a:r>
              <a:rPr lang="en-US" sz="2400" dirty="0"/>
              <a:t> = increase in oxidation number</a:t>
            </a:r>
          </a:p>
          <a:p>
            <a:pPr algn="just">
              <a:buClr>
                <a:schemeClr val="tx1"/>
              </a:buClr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Reduction</a:t>
            </a:r>
            <a:r>
              <a:rPr lang="en-US" sz="2400" b="1" dirty="0"/>
              <a:t> </a:t>
            </a:r>
            <a:r>
              <a:rPr lang="en-US" sz="2400" dirty="0"/>
              <a:t>= decrease in oxidation number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839" y="93830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276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56662" y="516567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Types of redox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71055" y="956446"/>
            <a:ext cx="10945090" cy="5796449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Several subclasses of redox reactions are recognized, including </a:t>
            </a:r>
            <a:r>
              <a:rPr lang="en-US" sz="2400" b="1" i="1" dirty="0" smtClean="0">
                <a:solidFill>
                  <a:srgbClr val="000090"/>
                </a:solidFill>
              </a:rPr>
              <a:t>Combustion reactions </a:t>
            </a:r>
            <a:r>
              <a:rPr lang="en-US" sz="2400" dirty="0" smtClean="0"/>
              <a:t>in which the reductant (also called a </a:t>
            </a:r>
            <a:r>
              <a:rPr lang="en-US" sz="2400" i="1" dirty="0" smtClean="0"/>
              <a:t>fuel</a:t>
            </a:r>
            <a:r>
              <a:rPr lang="en-US" sz="2400" dirty="0" smtClean="0"/>
              <a:t>) and the oxidant (often, but not necessarily, molecular oxygen) react vigorously, and produce significant amounts of heat, and often light, in the form of a flame.</a:t>
            </a:r>
          </a:p>
          <a:p>
            <a:pPr algn="just"/>
            <a:r>
              <a:rPr lang="en-US" sz="2400" dirty="0" smtClean="0"/>
              <a:t>Solid rocket-fuel reactions, such as the one depicted in </a:t>
            </a:r>
            <a:r>
              <a:rPr lang="en-US" sz="2400" b="1" dirty="0" smtClean="0"/>
              <a:t>Figure 4.1 </a:t>
            </a:r>
            <a:r>
              <a:rPr lang="en-US" sz="2400" dirty="0" smtClean="0"/>
              <a:t>are combustion processes. </a:t>
            </a:r>
          </a:p>
          <a:p>
            <a:r>
              <a:rPr lang="en-US" sz="2400" b="1" dirty="0" smtClean="0"/>
              <a:t>Example</a:t>
            </a:r>
            <a:r>
              <a:rPr lang="en-US" sz="2400" b="1" dirty="0"/>
              <a:t>: </a:t>
            </a:r>
            <a:r>
              <a:rPr lang="en-US" sz="2400" dirty="0"/>
              <a:t>A typical propellant </a:t>
            </a:r>
            <a:r>
              <a:rPr lang="en-US" sz="2400" dirty="0" smtClean="0"/>
              <a:t>reaction, </a:t>
            </a:r>
            <a:r>
              <a:rPr lang="en-US" sz="2400" dirty="0"/>
              <a:t>in which solid aluminum is oxidized by ammonium</a:t>
            </a:r>
            <a:r>
              <a:rPr lang="ru-RU" sz="2400" dirty="0"/>
              <a:t> </a:t>
            </a:r>
            <a:r>
              <a:rPr lang="en-US" sz="2400" dirty="0" smtClean="0"/>
              <a:t>perchlorate, </a:t>
            </a:r>
            <a:r>
              <a:rPr lang="en-US" sz="2400" dirty="0"/>
              <a:t>is represented by this equation: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sz="2400" b="1" dirty="0"/>
              <a:t>10Al(</a:t>
            </a:r>
            <a:r>
              <a:rPr lang="en-US" sz="2400" b="1" i="1" dirty="0"/>
              <a:t>s</a:t>
            </a:r>
            <a:r>
              <a:rPr lang="en-US" sz="2400" b="1" dirty="0"/>
              <a:t>)  +  6NH</a:t>
            </a:r>
            <a:r>
              <a:rPr lang="en-US" sz="2400" b="1" baseline="-25000" dirty="0"/>
              <a:t>4</a:t>
            </a:r>
            <a:r>
              <a:rPr lang="en-US" sz="2400" b="1" dirty="0"/>
              <a:t>ClO</a:t>
            </a:r>
            <a:r>
              <a:rPr lang="en-US" sz="2400" b="1" baseline="-25000" dirty="0"/>
              <a:t>4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 ⟶  4Al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3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 +  2AlCl</a:t>
            </a:r>
            <a:r>
              <a:rPr lang="en-US" sz="2400" b="1" baseline="-25000" dirty="0"/>
              <a:t>3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 + 12H</a:t>
            </a:r>
            <a:r>
              <a:rPr lang="en-US" sz="2400" b="1" baseline="-25000" dirty="0"/>
              <a:t>2</a:t>
            </a:r>
            <a:r>
              <a:rPr lang="en-US" sz="2400" b="1" dirty="0"/>
              <a:t>O(</a:t>
            </a:r>
            <a:r>
              <a:rPr lang="en-US" sz="2400" b="1" i="1" dirty="0"/>
              <a:t>g</a:t>
            </a:r>
            <a:r>
              <a:rPr lang="en-US" sz="2400" b="1" dirty="0"/>
              <a:t>)  +  3N</a:t>
            </a:r>
            <a:r>
              <a:rPr lang="en-US" sz="2400" b="1" baseline="-25000" dirty="0"/>
              <a:t>2</a:t>
            </a:r>
            <a:r>
              <a:rPr lang="en-US" sz="2400" b="1" dirty="0"/>
              <a:t>(</a:t>
            </a:r>
            <a:r>
              <a:rPr lang="en-US" sz="2400" b="1" i="1" dirty="0"/>
              <a:t>g</a:t>
            </a:r>
            <a:r>
              <a:rPr lang="en-US" sz="2400" b="1" dirty="0"/>
              <a:t>)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11" y="60777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66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46" y="898755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Types of redox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54182" y="1653896"/>
            <a:ext cx="11416145" cy="499509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</a:rPr>
              <a:t> Single-displacement (replacement) reactions </a:t>
            </a:r>
            <a:r>
              <a:rPr lang="en-US" sz="2400" b="1" i="1" dirty="0" smtClean="0">
                <a:solidFill>
                  <a:srgbClr val="000090"/>
                </a:solidFill>
              </a:rPr>
              <a:t>-</a:t>
            </a:r>
            <a:r>
              <a:rPr lang="en-US" sz="2400" dirty="0" smtClean="0"/>
              <a:t>are </a:t>
            </a:r>
            <a:r>
              <a:rPr lang="en-US" sz="2400" dirty="0"/>
              <a:t>redox reactions, in which an ion in solution is displaced (or replaced) via the oxidation of a metallic element.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One </a:t>
            </a:r>
            <a:r>
              <a:rPr lang="en-US" sz="2400" dirty="0"/>
              <a:t>common example of this type of </a:t>
            </a:r>
            <a:r>
              <a:rPr lang="en-US" sz="2400" dirty="0" smtClean="0"/>
              <a:t>reaction, </a:t>
            </a:r>
            <a:r>
              <a:rPr lang="en-US" sz="2400" dirty="0"/>
              <a:t>is the acid </a:t>
            </a:r>
            <a:r>
              <a:rPr lang="en-US" sz="2400" dirty="0" smtClean="0"/>
              <a:t>oxidation of </a:t>
            </a:r>
            <a:r>
              <a:rPr lang="en-US" sz="2400" dirty="0"/>
              <a:t>certain metals: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Zn(</a:t>
            </a:r>
            <a:r>
              <a:rPr lang="pt-BR" sz="2400" b="1" i="1" dirty="0" smtClean="0"/>
              <a:t>s</a:t>
            </a:r>
            <a:r>
              <a:rPr lang="pt-BR" sz="2400" b="1" dirty="0"/>
              <a:t>) + 2HCl(</a:t>
            </a:r>
            <a:r>
              <a:rPr lang="pt-BR" sz="2400" b="1" i="1" dirty="0"/>
              <a:t>aq</a:t>
            </a:r>
            <a:r>
              <a:rPr lang="pt-BR" sz="2400" b="1" dirty="0"/>
              <a:t>) ⟶ ZnCl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aq</a:t>
            </a:r>
            <a:r>
              <a:rPr lang="pt-BR" sz="2400" b="1" dirty="0"/>
              <a:t>) + H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g</a:t>
            </a:r>
            <a:r>
              <a:rPr lang="pt-BR" sz="2400" b="1" dirty="0"/>
              <a:t>)</a:t>
            </a:r>
          </a:p>
          <a:p>
            <a:pPr algn="just"/>
            <a:r>
              <a:rPr lang="en-US" sz="2200" dirty="0"/>
              <a:t>                           </a:t>
            </a:r>
            <a:r>
              <a:rPr lang="ka-GE" sz="2200" dirty="0"/>
              <a:t>             </a:t>
            </a:r>
            <a:r>
              <a:rPr lang="ka-GE" sz="2200" dirty="0" smtClean="0"/>
              <a:t> </a:t>
            </a:r>
            <a:r>
              <a:rPr lang="en-US" sz="2200" dirty="0"/>
              <a:t>Zinc  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Hydrochloric     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Zinc Chloride </a:t>
            </a:r>
          </a:p>
          <a:p>
            <a:pPr algn="just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                                                               acid</a:t>
            </a:r>
            <a:endParaRPr lang="en-US" sz="22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/>
              <a:t> </a:t>
            </a:r>
            <a:r>
              <a:rPr lang="en-US" sz="2400" dirty="0"/>
              <a:t>Metallic elements may also be oxidized by solutions of other metal salts; </a:t>
            </a:r>
            <a:endParaRPr lang="en-US" sz="24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/>
              <a:t>for </a:t>
            </a:r>
            <a:r>
              <a:rPr lang="en-US" sz="2400" b="1" dirty="0"/>
              <a:t>example</a:t>
            </a:r>
            <a:r>
              <a:rPr lang="en-US" sz="2400" dirty="0"/>
              <a:t>:</a:t>
            </a:r>
            <a:endParaRPr lang="en-US" sz="2400" b="1" dirty="0"/>
          </a:p>
          <a:p>
            <a:pPr algn="ctr">
              <a:buClr>
                <a:schemeClr val="tx1"/>
              </a:buClr>
            </a:pPr>
            <a:r>
              <a:rPr lang="en-US" sz="2400" b="1" dirty="0"/>
              <a:t>Cu(</a:t>
            </a:r>
            <a:r>
              <a:rPr lang="en-US" sz="2400" b="1" i="1" dirty="0"/>
              <a:t>s</a:t>
            </a:r>
            <a:r>
              <a:rPr lang="en-US" sz="2400" b="1" dirty="0"/>
              <a:t>)  +  2AgNO</a:t>
            </a:r>
            <a:r>
              <a:rPr lang="en-US" sz="2400" b="1" baseline="-25000" dirty="0"/>
              <a:t>3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  ⟶  Cu(NO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2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 + 2Ag(</a:t>
            </a:r>
            <a:r>
              <a:rPr lang="en-US" sz="2400" b="1" i="1" dirty="0"/>
              <a:t>s</a:t>
            </a:r>
            <a:r>
              <a:rPr lang="en-US" sz="2400" b="1" dirty="0"/>
              <a:t>)</a:t>
            </a:r>
          </a:p>
          <a:p>
            <a:pPr algn="just">
              <a:buClr>
                <a:schemeClr val="tx1"/>
              </a:buClr>
            </a:pPr>
            <a:r>
              <a:rPr lang="en-US" dirty="0"/>
              <a:t>          </a:t>
            </a:r>
            <a:r>
              <a:rPr lang="ka-GE" dirty="0"/>
              <a:t>                        </a:t>
            </a:r>
            <a:r>
              <a:rPr lang="en-US" dirty="0" smtClean="0"/>
              <a:t>Cooper         </a:t>
            </a:r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Silver nitrate            </a:t>
            </a:r>
            <a:r>
              <a:rPr lang="en-US" dirty="0"/>
              <a:t>cooper </a:t>
            </a:r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nitrate          Silver</a:t>
            </a:r>
            <a:endParaRPr lang="en-US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32" y="644755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028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563902"/>
            <a:ext cx="2198914" cy="659535"/>
          </a:xfrm>
        </p:spPr>
        <p:txBody>
          <a:bodyPr/>
          <a:lstStyle/>
          <a:p>
            <a:r>
              <a:rPr lang="en-US" dirty="0"/>
              <a:t>Figure 4.8</a:t>
            </a:r>
          </a:p>
        </p:txBody>
      </p:sp>
      <p:pic>
        <p:nvPicPr>
          <p:cNvPr id="2" name="Picture Placeholder 1" descr="CNX_Chem_04_04_CuAgNO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6" b="-4121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636" y="4359073"/>
            <a:ext cx="11679382" cy="2257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rgbClr val="6CB255"/>
                </a:solidFill>
              </a:rPr>
              <a:t>(a) </a:t>
            </a:r>
            <a:r>
              <a:rPr lang="en-US" sz="2400" dirty="0"/>
              <a:t>A copper wire is shown next to a </a:t>
            </a:r>
            <a:r>
              <a:rPr lang="en-US" sz="2400" dirty="0" smtClean="0"/>
              <a:t>solution, </a:t>
            </a:r>
            <a:r>
              <a:rPr lang="en-US" sz="2400" dirty="0"/>
              <a:t>containing silver(I) ions. </a:t>
            </a:r>
            <a:endParaRPr lang="ka-GE" sz="2400" dirty="0"/>
          </a:p>
          <a:p>
            <a:pPr algn="just"/>
            <a:r>
              <a:rPr lang="en-US" sz="2400" dirty="0">
                <a:solidFill>
                  <a:srgbClr val="6CB255"/>
                </a:solidFill>
              </a:rPr>
              <a:t>(b) </a:t>
            </a:r>
            <a:r>
              <a:rPr lang="en-US" sz="2400" dirty="0"/>
              <a:t>Displacement of dissolved silver ions by copper ions results in</a:t>
            </a:r>
            <a:endParaRPr lang="ka-GE" sz="2400" dirty="0"/>
          </a:p>
          <a:p>
            <a:pPr algn="just"/>
            <a:r>
              <a:rPr lang="en-US" sz="2400" dirty="0"/>
              <a:t> </a:t>
            </a:r>
            <a:r>
              <a:rPr lang="en-US" sz="2400" dirty="0">
                <a:solidFill>
                  <a:srgbClr val="6CB255"/>
                </a:solidFill>
              </a:rPr>
              <a:t>(c)</a:t>
            </a:r>
            <a:r>
              <a:rPr lang="en-US" sz="2400" dirty="0"/>
              <a:t> accumulation of gray-colored silver metal on the wire and development of a blue color in the solution, due to dissolved copper ions. </a:t>
            </a:r>
            <a:endParaRPr lang="en-US" sz="2400" dirty="0" smtClean="0"/>
          </a:p>
          <a:p>
            <a:pPr algn="just"/>
            <a:r>
              <a:rPr lang="en-US" sz="2400" dirty="0" smtClean="0"/>
              <a:t>(</a:t>
            </a:r>
            <a:r>
              <a:rPr lang="en-US" sz="2400" dirty="0"/>
              <a:t>credit: modification of work by Mark </a:t>
            </a:r>
            <a:r>
              <a:rPr lang="en-US" sz="2400" dirty="0" err="1"/>
              <a:t>Ott</a:t>
            </a:r>
            <a:r>
              <a:rPr lang="en-US" sz="2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83" y="77040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16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327"/>
            <a:ext cx="2577737" cy="659535"/>
          </a:xfrm>
        </p:spPr>
        <p:txBody>
          <a:bodyPr/>
          <a:lstStyle/>
          <a:p>
            <a:r>
              <a:rPr lang="en-US" b="1" dirty="0"/>
              <a:t>Example 4.6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008202"/>
            <a:ext cx="11238411" cy="5183592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Describing Redox Reactions</a:t>
            </a:r>
          </a:p>
          <a:p>
            <a:r>
              <a:rPr lang="en-US" sz="2400" dirty="0" smtClean="0"/>
              <a:t>Identify, </a:t>
            </a:r>
            <a:r>
              <a:rPr lang="en-US" sz="2400" dirty="0"/>
              <a:t>which equations represent redox reactions, providing a name for the reaction if appropriate. </a:t>
            </a:r>
            <a:endParaRPr lang="en-US" sz="2400" dirty="0" smtClean="0"/>
          </a:p>
          <a:p>
            <a:r>
              <a:rPr lang="en-US" sz="2400" dirty="0" smtClean="0"/>
              <a:t>For those </a:t>
            </a:r>
            <a:r>
              <a:rPr lang="en-US" sz="2400" dirty="0"/>
              <a:t>reactions identified as redox, name the oxidant and reductant.</a:t>
            </a:r>
          </a:p>
          <a:p>
            <a:pPr algn="ctr"/>
            <a:r>
              <a:rPr lang="en-US" sz="2400" b="1" dirty="0"/>
              <a:t>(a) ZnCO</a:t>
            </a:r>
            <a:r>
              <a:rPr lang="en-US" sz="2400" b="1" baseline="-25000" dirty="0"/>
              <a:t>3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⟶ </a:t>
            </a:r>
            <a:r>
              <a:rPr lang="en-US" sz="2400" b="1" dirty="0" err="1"/>
              <a:t>ZnO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+ CO</a:t>
            </a:r>
            <a:r>
              <a:rPr lang="en-US" sz="2400" b="1" baseline="-25000" dirty="0"/>
              <a:t>2</a:t>
            </a:r>
            <a:r>
              <a:rPr lang="en-US" sz="2400" b="1" dirty="0"/>
              <a:t>(</a:t>
            </a:r>
            <a:r>
              <a:rPr lang="en-US" sz="2400" b="1" i="1" dirty="0"/>
              <a:t>g</a:t>
            </a:r>
            <a:r>
              <a:rPr lang="en-US" sz="2400" b="1" dirty="0"/>
              <a:t>)</a:t>
            </a:r>
          </a:p>
          <a:p>
            <a:pPr algn="ctr"/>
            <a:r>
              <a:rPr lang="en-US" sz="2400" b="1" dirty="0"/>
              <a:t>(b) 2Ga(</a:t>
            </a:r>
            <a:r>
              <a:rPr lang="en-US" sz="2400" b="1" i="1" dirty="0"/>
              <a:t>l</a:t>
            </a:r>
            <a:r>
              <a:rPr lang="en-US" sz="2400" b="1" dirty="0"/>
              <a:t>) + 3Br</a:t>
            </a:r>
            <a:r>
              <a:rPr lang="en-US" sz="2400" b="1" baseline="-25000" dirty="0"/>
              <a:t>2</a:t>
            </a:r>
            <a:r>
              <a:rPr lang="en-US" sz="2400" b="1" dirty="0"/>
              <a:t>(</a:t>
            </a:r>
            <a:r>
              <a:rPr lang="en-US" sz="2400" b="1" i="1" dirty="0"/>
              <a:t>l</a:t>
            </a:r>
            <a:r>
              <a:rPr lang="en-US" sz="2400" b="1" dirty="0"/>
              <a:t>) ⟶ 2GaBr</a:t>
            </a:r>
            <a:r>
              <a:rPr lang="en-US" sz="2400" b="1" baseline="-25000" dirty="0"/>
              <a:t>3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</a:t>
            </a:r>
          </a:p>
          <a:p>
            <a:pPr algn="ctr"/>
            <a:r>
              <a:rPr lang="pt-BR" sz="2400" b="1" dirty="0"/>
              <a:t>(c) </a:t>
            </a: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aq</a:t>
            </a:r>
            <a:r>
              <a:rPr lang="pt-BR" sz="2400" b="1" dirty="0" smtClean="0"/>
              <a:t>)</a:t>
            </a:r>
            <a:r>
              <a:rPr lang="en-US" sz="2400" b="1" dirty="0"/>
              <a:t> </a:t>
            </a:r>
            <a:r>
              <a:rPr lang="en-US" sz="2400" b="1" dirty="0" smtClean="0"/>
              <a:t>(Hydrogen peroxide)</a:t>
            </a:r>
            <a:r>
              <a:rPr lang="pt-BR" sz="2400" b="1" dirty="0" smtClean="0"/>
              <a:t> </a:t>
            </a:r>
            <a:r>
              <a:rPr lang="pt-BR" sz="2400" b="1" dirty="0"/>
              <a:t>⟶ </a:t>
            </a: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O(</a:t>
            </a:r>
            <a:r>
              <a:rPr lang="pt-BR" sz="2400" b="1" i="1" dirty="0" smtClean="0"/>
              <a:t>l</a:t>
            </a:r>
            <a:r>
              <a:rPr lang="pt-BR" sz="2400" b="1" dirty="0"/>
              <a:t>) + O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g</a:t>
            </a:r>
            <a:r>
              <a:rPr lang="pt-BR" sz="2400" b="1" dirty="0"/>
              <a:t>)</a:t>
            </a:r>
          </a:p>
          <a:p>
            <a:pPr algn="ctr"/>
            <a:r>
              <a:rPr lang="en-US" sz="2400" b="1" dirty="0"/>
              <a:t>(d) BaCl</a:t>
            </a:r>
            <a:r>
              <a:rPr lang="en-US" sz="2400" b="1" baseline="-25000" dirty="0"/>
              <a:t>2</a:t>
            </a:r>
            <a:r>
              <a:rPr lang="en-US" sz="2400" b="1" dirty="0"/>
              <a:t>(</a:t>
            </a:r>
            <a:r>
              <a:rPr lang="en-US" sz="2400" b="1" i="1" dirty="0" err="1"/>
              <a:t>aq</a:t>
            </a:r>
            <a:r>
              <a:rPr lang="en-US" sz="2400" b="1" dirty="0"/>
              <a:t>) +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aq</a:t>
            </a:r>
            <a:r>
              <a:rPr lang="en-US" sz="2400" b="1" dirty="0"/>
              <a:t>) ⟶ BaSO</a:t>
            </a:r>
            <a:r>
              <a:rPr lang="en-US" sz="2400" b="1" baseline="-25000" dirty="0"/>
              <a:t>4</a:t>
            </a:r>
            <a:r>
              <a:rPr lang="en-US" sz="2400" b="1" dirty="0"/>
              <a:t>(</a:t>
            </a:r>
            <a:r>
              <a:rPr lang="en-US" sz="2400" b="1" i="1" dirty="0"/>
              <a:t>s</a:t>
            </a:r>
            <a:r>
              <a:rPr lang="en-US" sz="2400" b="1" dirty="0"/>
              <a:t>) + 2KCl(</a:t>
            </a:r>
            <a:r>
              <a:rPr lang="en-US" sz="2400" b="1" i="1" dirty="0" err="1"/>
              <a:t>aq</a:t>
            </a:r>
            <a:r>
              <a:rPr lang="en-US" sz="2400" b="1" dirty="0"/>
              <a:t>)</a:t>
            </a:r>
          </a:p>
          <a:p>
            <a:pPr algn="ctr"/>
            <a:r>
              <a:rPr lang="pt-BR" sz="2400" b="1" dirty="0"/>
              <a:t>(e) </a:t>
            </a:r>
            <a:r>
              <a:rPr lang="pt-BR" sz="2400" b="1" dirty="0" smtClean="0"/>
              <a:t>C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H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g</a:t>
            </a:r>
            <a:r>
              <a:rPr lang="pt-BR" sz="2400" b="1" dirty="0"/>
              <a:t>) + 3O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g</a:t>
            </a:r>
            <a:r>
              <a:rPr lang="pt-BR" sz="2400" b="1" dirty="0"/>
              <a:t>) ⟶ 2CO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g</a:t>
            </a:r>
            <a:r>
              <a:rPr lang="pt-BR" sz="2400" b="1" dirty="0"/>
              <a:t>) + </a:t>
            </a: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O(</a:t>
            </a:r>
            <a:r>
              <a:rPr lang="pt-BR" sz="2400" b="1" i="1" dirty="0" smtClean="0"/>
              <a:t>l</a:t>
            </a:r>
            <a:r>
              <a:rPr lang="pt-BR" sz="2400" b="1" dirty="0"/>
              <a:t>)</a:t>
            </a:r>
            <a:endParaRPr lang="en-US" sz="2400" b="1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74" y="632651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800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5" y="213178"/>
            <a:ext cx="2590800" cy="501692"/>
          </a:xfrm>
        </p:spPr>
        <p:txBody>
          <a:bodyPr/>
          <a:lstStyle/>
          <a:p>
            <a:r>
              <a:rPr lang="en-US" b="1" dirty="0"/>
              <a:t>Example 4.6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6355" y="714870"/>
            <a:ext cx="10750549" cy="6040772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Solution</a:t>
            </a:r>
          </a:p>
          <a:p>
            <a:pPr algn="just"/>
            <a:r>
              <a:rPr lang="en-US" sz="2800" dirty="0"/>
              <a:t>Redox reactions are identified per </a:t>
            </a:r>
            <a:r>
              <a:rPr lang="en-US" sz="2800" dirty="0" smtClean="0"/>
              <a:t>definition: </a:t>
            </a:r>
            <a:r>
              <a:rPr lang="en-US" sz="2800" dirty="0"/>
              <a:t>if one or more elements undergo a change in oxidation </a:t>
            </a:r>
            <a:r>
              <a:rPr lang="en-US" sz="2800" dirty="0" smtClean="0"/>
              <a:t>number.</a:t>
            </a:r>
          </a:p>
          <a:p>
            <a:pPr algn="ctr"/>
            <a:r>
              <a:rPr lang="en-US" sz="2800" b="1" dirty="0" smtClean="0"/>
              <a:t>(a) Zn</a:t>
            </a:r>
            <a:r>
              <a:rPr lang="en-US" sz="2800" b="1" baseline="30000" dirty="0" smtClean="0"/>
              <a:t>+2</a:t>
            </a:r>
            <a:r>
              <a:rPr lang="en-US" sz="2800" b="1" dirty="0" smtClean="0"/>
              <a:t>C</a:t>
            </a:r>
            <a:r>
              <a:rPr lang="en-US" sz="2800" b="1" baseline="30000" dirty="0" smtClean="0"/>
              <a:t>+4</a:t>
            </a:r>
            <a:r>
              <a:rPr lang="en-US" sz="2800" b="1" dirty="0" smtClean="0"/>
              <a:t>O</a:t>
            </a:r>
            <a:r>
              <a:rPr lang="en-US" sz="2800" b="1" baseline="30000" dirty="0" smtClean="0"/>
              <a:t>-2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s</a:t>
            </a:r>
            <a:r>
              <a:rPr lang="en-US" sz="2800" b="1" dirty="0" smtClean="0"/>
              <a:t>) ⟶ Zn</a:t>
            </a:r>
            <a:r>
              <a:rPr lang="en-US" sz="2800" b="1" baseline="30000" dirty="0" smtClean="0"/>
              <a:t>+2</a:t>
            </a:r>
            <a:r>
              <a:rPr lang="en-US" sz="2800" b="1" dirty="0" smtClean="0"/>
              <a:t>O</a:t>
            </a:r>
            <a:r>
              <a:rPr lang="en-US" sz="2800" b="1" baseline="30000" dirty="0" smtClean="0"/>
              <a:t>-2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s</a:t>
            </a:r>
            <a:r>
              <a:rPr lang="en-US" sz="2800" b="1" dirty="0" smtClean="0"/>
              <a:t>) + C</a:t>
            </a:r>
            <a:r>
              <a:rPr lang="en-US" sz="2800" b="1" baseline="30000" dirty="0" smtClean="0"/>
              <a:t>+4</a:t>
            </a:r>
            <a:r>
              <a:rPr lang="en-US" sz="2800" b="1" dirty="0" smtClean="0"/>
              <a:t>O</a:t>
            </a:r>
            <a:r>
              <a:rPr lang="en-US" sz="2800" b="1" baseline="30000" dirty="0" smtClean="0"/>
              <a:t>-2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g</a:t>
            </a:r>
            <a:r>
              <a:rPr lang="en-US" sz="2800" b="1" dirty="0" smtClean="0"/>
              <a:t>)</a:t>
            </a:r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</a:rPr>
              <a:t>This </a:t>
            </a:r>
            <a:r>
              <a:rPr lang="en-US" sz="2800" b="1" i="1" dirty="0">
                <a:solidFill>
                  <a:srgbClr val="FF0000"/>
                </a:solidFill>
              </a:rPr>
              <a:t>is not a redox reaction</a:t>
            </a:r>
            <a:r>
              <a:rPr lang="en-US" sz="2800" dirty="0"/>
              <a:t>, since oxidation numbers remain unchanged for all elements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/>
              <a:t> </a:t>
            </a:r>
            <a:r>
              <a:rPr lang="en-US" sz="2800" b="1" dirty="0" smtClean="0"/>
              <a:t>(</a:t>
            </a:r>
            <a:r>
              <a:rPr lang="en-US" sz="2800" b="1" dirty="0"/>
              <a:t>b)</a:t>
            </a:r>
            <a:r>
              <a:rPr lang="en-US" sz="2800" dirty="0"/>
              <a:t> </a:t>
            </a:r>
            <a:r>
              <a:rPr lang="en-US" sz="2800" b="1" dirty="0" smtClean="0"/>
              <a:t>2Ga</a:t>
            </a:r>
            <a:r>
              <a:rPr lang="en-US" sz="2800" b="1" baseline="30000" dirty="0" smtClean="0"/>
              <a:t>0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l</a:t>
            </a:r>
            <a:r>
              <a:rPr lang="en-US" sz="2800" b="1" dirty="0"/>
              <a:t>) + </a:t>
            </a:r>
            <a:r>
              <a:rPr lang="en-US" sz="2800" b="1" dirty="0" smtClean="0"/>
              <a:t>3Br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l</a:t>
            </a:r>
            <a:r>
              <a:rPr lang="en-US" sz="2800" b="1" dirty="0"/>
              <a:t>) ⟶ </a:t>
            </a:r>
            <a:r>
              <a:rPr lang="en-US" sz="2800" b="1" dirty="0" smtClean="0"/>
              <a:t>2Ga</a:t>
            </a:r>
            <a:r>
              <a:rPr lang="en-US" sz="2800" b="1" baseline="30000" dirty="0" smtClean="0"/>
              <a:t>+3</a:t>
            </a:r>
            <a:r>
              <a:rPr lang="en-US" sz="2800" b="1" dirty="0" smtClean="0"/>
              <a:t>Br</a:t>
            </a:r>
            <a:r>
              <a:rPr lang="en-US" sz="2800" b="1" baseline="30000" dirty="0" smtClean="0"/>
              <a:t>-1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s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i="1" dirty="0" smtClean="0"/>
              <a:t>6</a:t>
            </a:r>
            <a:r>
              <a:rPr lang="en-US" sz="2800" dirty="0"/>
              <a:t> </a:t>
            </a:r>
            <a:r>
              <a:rPr lang="en-US" sz="2800" b="1" dirty="0"/>
              <a:t>Br</a:t>
            </a:r>
            <a:r>
              <a:rPr lang="en-US" sz="2800" baseline="30000" dirty="0"/>
              <a:t>0</a:t>
            </a:r>
            <a:r>
              <a:rPr lang="en-US" sz="2800" dirty="0"/>
              <a:t> + </a:t>
            </a:r>
            <a:r>
              <a:rPr lang="en-US" sz="2800" i="1" dirty="0"/>
              <a:t>6</a:t>
            </a:r>
            <a:r>
              <a:rPr lang="en-US" sz="2800" dirty="0"/>
              <a:t> </a:t>
            </a:r>
            <a:r>
              <a:rPr lang="en-US" sz="2800" b="1" dirty="0"/>
              <a:t>e</a:t>
            </a:r>
            <a:r>
              <a:rPr lang="en-US" sz="2800" baseline="30000" dirty="0"/>
              <a:t>-</a:t>
            </a:r>
            <a:r>
              <a:rPr lang="en-US" sz="2800" dirty="0"/>
              <a:t> → </a:t>
            </a:r>
            <a:r>
              <a:rPr lang="en-US" sz="2800" i="1" dirty="0"/>
              <a:t>6</a:t>
            </a:r>
            <a:r>
              <a:rPr lang="en-US" sz="2800" dirty="0"/>
              <a:t> </a:t>
            </a:r>
            <a:r>
              <a:rPr lang="en-US" sz="2800" b="1" dirty="0"/>
              <a:t>Br</a:t>
            </a:r>
            <a:r>
              <a:rPr lang="en-US" sz="2800" baseline="30000" dirty="0"/>
              <a:t>-I</a:t>
            </a:r>
            <a:r>
              <a:rPr lang="en-US" sz="2800" dirty="0"/>
              <a:t> </a:t>
            </a:r>
            <a:r>
              <a:rPr lang="en-US" sz="2800" i="1" dirty="0"/>
              <a:t>(reduction)</a:t>
            </a:r>
            <a:endParaRPr lang="en-US" sz="2800" dirty="0"/>
          </a:p>
          <a:p>
            <a:pPr algn="ctr"/>
            <a:r>
              <a:rPr lang="en-US" sz="2800" i="1" dirty="0"/>
              <a:t>2</a:t>
            </a:r>
            <a:r>
              <a:rPr lang="en-US" sz="2800" dirty="0"/>
              <a:t> </a:t>
            </a:r>
            <a:r>
              <a:rPr lang="en-US" sz="2800" b="1" dirty="0"/>
              <a:t>Ga</a:t>
            </a:r>
            <a:r>
              <a:rPr lang="en-US" sz="2800" baseline="30000" dirty="0"/>
              <a:t>0</a:t>
            </a:r>
            <a:r>
              <a:rPr lang="en-US" sz="2800" dirty="0"/>
              <a:t> - </a:t>
            </a:r>
            <a:r>
              <a:rPr lang="en-US" sz="2800" i="1" dirty="0"/>
              <a:t>6</a:t>
            </a:r>
            <a:r>
              <a:rPr lang="en-US" sz="2800" dirty="0"/>
              <a:t> </a:t>
            </a:r>
            <a:r>
              <a:rPr lang="en-US" sz="2800" b="1" dirty="0"/>
              <a:t>e</a:t>
            </a:r>
            <a:r>
              <a:rPr lang="en-US" sz="2800" baseline="30000" dirty="0"/>
              <a:t>-</a:t>
            </a:r>
            <a:r>
              <a:rPr lang="en-US" sz="2800" dirty="0"/>
              <a:t> → </a:t>
            </a:r>
            <a:r>
              <a:rPr lang="en-US" sz="2800" i="1" dirty="0"/>
              <a:t>2</a:t>
            </a:r>
            <a:r>
              <a:rPr lang="en-US" sz="2800" dirty="0"/>
              <a:t> </a:t>
            </a:r>
            <a:r>
              <a:rPr lang="en-US" sz="2800" b="1" dirty="0" smtClean="0"/>
              <a:t>Ga</a:t>
            </a:r>
            <a:r>
              <a:rPr lang="en-US" sz="2800" b="1" baseline="30000" dirty="0"/>
              <a:t>+3</a:t>
            </a:r>
            <a:r>
              <a:rPr lang="en-US" sz="2800" dirty="0"/>
              <a:t> </a:t>
            </a:r>
            <a:r>
              <a:rPr lang="en-US" sz="2800" i="1" dirty="0"/>
              <a:t>(oxidation)</a:t>
            </a:r>
            <a:endParaRPr lang="en-US" sz="2800" dirty="0"/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</a:rPr>
              <a:t>This </a:t>
            </a:r>
            <a:r>
              <a:rPr lang="en-US" sz="2800" b="1" i="1" dirty="0">
                <a:solidFill>
                  <a:srgbClr val="FF0000"/>
                </a:solidFill>
              </a:rPr>
              <a:t>is a redox reaction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Gallium </a:t>
            </a:r>
            <a:r>
              <a:rPr lang="en-US" sz="2800" dirty="0"/>
              <a:t>is oxidized, its oxidation number increasing from 0 in Ga(</a:t>
            </a:r>
            <a:r>
              <a:rPr lang="en-US" sz="2800" i="1" dirty="0"/>
              <a:t>l</a:t>
            </a:r>
            <a:r>
              <a:rPr lang="en-US" sz="2800" dirty="0"/>
              <a:t>) to +3 </a:t>
            </a:r>
            <a:r>
              <a:rPr lang="en-US" sz="2800" dirty="0" smtClean="0"/>
              <a:t>in GaBr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i="1" dirty="0" smtClean="0"/>
              <a:t>s</a:t>
            </a:r>
            <a:r>
              <a:rPr lang="en-US" sz="2800" dirty="0"/>
              <a:t>). </a:t>
            </a:r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reducing agent is Ga(l).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/>
              <a:t>Bromine </a:t>
            </a:r>
            <a:r>
              <a:rPr lang="en-US" sz="2800" dirty="0"/>
              <a:t>is reduced, its oxidation number decreasing from 0 in Br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l</a:t>
            </a:r>
            <a:r>
              <a:rPr lang="en-US" sz="2800" dirty="0" smtClean="0"/>
              <a:t>) to </a:t>
            </a:r>
            <a:r>
              <a:rPr lang="en-US" sz="2800" dirty="0"/>
              <a:t>−1 in GaBr</a:t>
            </a:r>
            <a:r>
              <a:rPr lang="en-US" sz="2800" baseline="-25000" dirty="0"/>
              <a:t>3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). </a:t>
            </a:r>
            <a:endParaRPr lang="en-US" sz="2800" dirty="0" smtClean="0"/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oxidizing agent is Br</a:t>
            </a:r>
            <a:r>
              <a:rPr lang="en-US" sz="2800" b="1" i="1" baseline="-25000" dirty="0">
                <a:solidFill>
                  <a:srgbClr val="FF0000"/>
                </a:solidFill>
              </a:rPr>
              <a:t>2</a:t>
            </a:r>
            <a:r>
              <a:rPr lang="en-US" sz="2800" b="1" i="1" dirty="0">
                <a:solidFill>
                  <a:srgbClr val="FF0000"/>
                </a:solidFill>
              </a:rPr>
              <a:t>(l</a:t>
            </a:r>
            <a:r>
              <a:rPr lang="en-US" sz="2800" dirty="0"/>
              <a:t>).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70" y="260094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80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394"/>
            <a:ext cx="3374571" cy="659535"/>
          </a:xfrm>
        </p:spPr>
        <p:txBody>
          <a:bodyPr/>
          <a:lstStyle/>
          <a:p>
            <a:r>
              <a:rPr lang="en-US" b="1" dirty="0"/>
              <a:t>Example 4.6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53291" y="1785726"/>
            <a:ext cx="10750549" cy="42738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(c) </a:t>
            </a:r>
            <a:r>
              <a:rPr lang="pt-BR" sz="2400" b="1" dirty="0" smtClean="0"/>
              <a:t>2H</a:t>
            </a:r>
            <a:r>
              <a:rPr lang="pt-BR" sz="2400" b="1" baseline="30000" dirty="0" smtClean="0"/>
              <a:t>+1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30000" dirty="0" smtClean="0"/>
              <a:t>-1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aq</a:t>
            </a:r>
            <a:r>
              <a:rPr lang="pt-BR" sz="2400" b="1" dirty="0"/>
              <a:t>) </a:t>
            </a:r>
            <a:r>
              <a:rPr lang="pt-BR" dirty="0"/>
              <a:t>(</a:t>
            </a:r>
            <a:r>
              <a:rPr lang="pt-BR" dirty="0" smtClean="0"/>
              <a:t>Hydrogen peroxide)</a:t>
            </a:r>
            <a:r>
              <a:rPr lang="pt-BR" sz="2400" b="1" dirty="0" smtClean="0"/>
              <a:t>⟶ 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30000" dirty="0" smtClean="0"/>
              <a:t>-2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l</a:t>
            </a:r>
            <a:r>
              <a:rPr lang="pt-BR" sz="2400" b="1" dirty="0"/>
              <a:t>) + </a:t>
            </a:r>
            <a:r>
              <a:rPr lang="pt-BR" sz="2400" b="1" dirty="0" smtClean="0"/>
              <a:t>O</a:t>
            </a:r>
            <a:r>
              <a:rPr lang="pt-BR" sz="2400" b="1" baseline="30000" dirty="0" smtClean="0"/>
              <a:t>0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g</a:t>
            </a:r>
            <a:r>
              <a:rPr lang="pt-BR" sz="2400" b="1" dirty="0"/>
              <a:t>)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</a:rPr>
              <a:t>This </a:t>
            </a:r>
            <a:r>
              <a:rPr lang="en-US" sz="2400" b="1" i="1" dirty="0">
                <a:solidFill>
                  <a:srgbClr val="FF0000"/>
                </a:solidFill>
              </a:rPr>
              <a:t>is a redox reaction</a:t>
            </a:r>
            <a:r>
              <a:rPr lang="en-US" sz="2400" dirty="0"/>
              <a:t>. It is a particularly interesting process, as it involves the same element, oxygen</a:t>
            </a:r>
            <a:r>
              <a:rPr lang="en-US" sz="2400" dirty="0" smtClean="0"/>
              <a:t>, undergoing </a:t>
            </a:r>
            <a:r>
              <a:rPr lang="en-US" sz="2400" dirty="0"/>
              <a:t>both oxidation and reduction (a so-called </a:t>
            </a:r>
            <a:r>
              <a:rPr lang="en-US" sz="2400" i="1" dirty="0"/>
              <a:t>disproportionation reaction)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Oxygen </a:t>
            </a:r>
            <a:r>
              <a:rPr lang="en-US" sz="2400" dirty="0"/>
              <a:t>is oxidized, </a:t>
            </a:r>
            <a:r>
              <a:rPr lang="en-US" sz="2400" dirty="0" smtClean="0"/>
              <a:t>its oxidation </a:t>
            </a:r>
            <a:r>
              <a:rPr lang="en-US" sz="2400" dirty="0"/>
              <a:t>number increasing from −1 in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to 0 in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just"/>
            <a:r>
              <a:rPr lang="en-US" sz="2400" dirty="0" smtClean="0"/>
              <a:t>Oxygen </a:t>
            </a:r>
            <a:r>
              <a:rPr lang="en-US" sz="2400" dirty="0"/>
              <a:t>is also reduced, its </a:t>
            </a:r>
            <a:r>
              <a:rPr lang="en-US" sz="2400" dirty="0" smtClean="0"/>
              <a:t>oxidation number </a:t>
            </a:r>
            <a:r>
              <a:rPr lang="en-US" sz="2400" dirty="0"/>
              <a:t>decreasing from −1 in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to −2 in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). </a:t>
            </a:r>
            <a:endParaRPr lang="en-US" sz="2400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17" y="406220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40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094"/>
            <a:ext cx="2747749" cy="659535"/>
          </a:xfrm>
        </p:spPr>
        <p:txBody>
          <a:bodyPr/>
          <a:lstStyle/>
          <a:p>
            <a:r>
              <a:rPr lang="en-US" b="1" dirty="0"/>
              <a:t>Example 4.6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2265528"/>
            <a:ext cx="10750549" cy="3125338"/>
          </a:xfrm>
        </p:spPr>
        <p:txBody>
          <a:bodyPr/>
          <a:lstStyle/>
          <a:p>
            <a:pPr algn="just"/>
            <a:r>
              <a:rPr lang="en-US" sz="2800" dirty="0"/>
              <a:t>For disproportionation reactions, </a:t>
            </a:r>
            <a:r>
              <a:rPr lang="en-US" sz="2800" b="1" i="1" dirty="0">
                <a:solidFill>
                  <a:srgbClr val="FF0000"/>
                </a:solidFill>
              </a:rPr>
              <a:t>the same substance functions as an oxidant and a reductant.</a:t>
            </a:r>
          </a:p>
          <a:p>
            <a:pPr algn="ctr"/>
            <a:r>
              <a:rPr lang="en-US" sz="2800" dirty="0"/>
              <a:t>(d) </a:t>
            </a:r>
            <a:r>
              <a:rPr lang="en-US" sz="2800" b="1" dirty="0"/>
              <a:t>Ba</a:t>
            </a:r>
            <a:r>
              <a:rPr lang="en-US" sz="2800" b="1" baseline="30000" dirty="0"/>
              <a:t>+2</a:t>
            </a:r>
            <a:r>
              <a:rPr lang="en-US" sz="2800" b="1" dirty="0"/>
              <a:t>Cl</a:t>
            </a:r>
            <a:r>
              <a:rPr lang="en-US" sz="2800" b="1" baseline="30000" dirty="0"/>
              <a:t>-</a:t>
            </a:r>
            <a:r>
              <a:rPr lang="en-US" sz="2800" b="1" baseline="-25000" dirty="0"/>
              <a:t>2</a:t>
            </a:r>
            <a:r>
              <a:rPr lang="en-US" sz="2800" b="1" dirty="0"/>
              <a:t>(</a:t>
            </a:r>
            <a:r>
              <a:rPr lang="en-US" sz="2800" b="1" i="1" dirty="0" err="1"/>
              <a:t>aq</a:t>
            </a:r>
            <a:r>
              <a:rPr lang="en-US" sz="2800" b="1" dirty="0"/>
              <a:t>) + K</a:t>
            </a:r>
            <a:r>
              <a:rPr lang="en-US" sz="2800" b="1" baseline="30000" dirty="0"/>
              <a:t>+</a:t>
            </a:r>
            <a:r>
              <a:rPr lang="en-US" sz="2800" b="1" baseline="-25000" dirty="0"/>
              <a:t>2</a:t>
            </a:r>
            <a:r>
              <a:rPr lang="en-US" sz="2800" b="1" dirty="0"/>
              <a:t>SO</a:t>
            </a:r>
            <a:r>
              <a:rPr lang="en-US" sz="2800" b="1" baseline="30000" dirty="0"/>
              <a:t>-2</a:t>
            </a:r>
            <a:r>
              <a:rPr lang="en-US" sz="2800" b="1" baseline="-25000" dirty="0"/>
              <a:t>4</a:t>
            </a:r>
            <a:r>
              <a:rPr lang="en-US" sz="2800" b="1" dirty="0"/>
              <a:t>(</a:t>
            </a:r>
            <a:r>
              <a:rPr lang="en-US" sz="2800" b="1" i="1" dirty="0" err="1"/>
              <a:t>aq</a:t>
            </a:r>
            <a:r>
              <a:rPr lang="en-US" sz="2800" b="1" dirty="0"/>
              <a:t>) ⟶ Ba</a:t>
            </a:r>
            <a:r>
              <a:rPr lang="en-US" sz="2800" b="1" baseline="30000" dirty="0"/>
              <a:t>+2</a:t>
            </a:r>
            <a:r>
              <a:rPr lang="en-US" sz="2800" b="1" dirty="0"/>
              <a:t>SO</a:t>
            </a:r>
            <a:r>
              <a:rPr lang="en-US" sz="2800" b="1" baseline="30000" dirty="0"/>
              <a:t>-2</a:t>
            </a:r>
            <a:r>
              <a:rPr lang="en-US" sz="2800" b="1" baseline="-25000" dirty="0"/>
              <a:t>4</a:t>
            </a:r>
            <a:r>
              <a:rPr lang="en-US" sz="2800" b="1" dirty="0"/>
              <a:t>(</a:t>
            </a:r>
            <a:r>
              <a:rPr lang="en-US" sz="2800" b="1" i="1" dirty="0"/>
              <a:t>s</a:t>
            </a:r>
            <a:r>
              <a:rPr lang="en-US" sz="2800" b="1" dirty="0"/>
              <a:t>) + 2K</a:t>
            </a:r>
            <a:r>
              <a:rPr lang="en-US" sz="2800" b="1" baseline="30000" dirty="0"/>
              <a:t>+</a:t>
            </a:r>
            <a:r>
              <a:rPr lang="en-US" sz="2800" b="1" dirty="0"/>
              <a:t>Cl</a:t>
            </a:r>
            <a:r>
              <a:rPr lang="en-US" sz="2800" b="1" baseline="30000" dirty="0"/>
              <a:t>-</a:t>
            </a:r>
            <a:r>
              <a:rPr lang="en-US" sz="2800" b="1" dirty="0"/>
              <a:t>(</a:t>
            </a:r>
            <a:r>
              <a:rPr lang="en-US" sz="2800" b="1" i="1" dirty="0" err="1"/>
              <a:t>aq</a:t>
            </a:r>
            <a:r>
              <a:rPr lang="en-US" sz="2800" b="1" dirty="0"/>
              <a:t>)</a:t>
            </a:r>
          </a:p>
          <a:p>
            <a:pPr algn="just"/>
            <a:r>
              <a:rPr lang="en-US" sz="2800" dirty="0"/>
              <a:t>This is not a redox reaction, </a:t>
            </a:r>
            <a:r>
              <a:rPr lang="en-US" sz="2800" b="1" i="1" dirty="0">
                <a:solidFill>
                  <a:srgbClr val="FF0000"/>
                </a:solidFill>
              </a:rPr>
              <a:t>since oxidation numbers remain unchanged for all elements.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17" y="406220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6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4.2</a:t>
            </a:r>
          </a:p>
        </p:txBody>
      </p:sp>
      <p:pic>
        <p:nvPicPr>
          <p:cNvPr id="2" name="Picture Placeholder 1" descr="CNX_Chem_04_01_rxn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2" r="-2452"/>
          <a:stretch>
            <a:fillRect/>
          </a:stretch>
        </p:blipFill>
        <p:spPr>
          <a:xfrm>
            <a:off x="1981200" y="1388165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5378435"/>
            <a:ext cx="10917382" cy="83359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reaction between methane and oxygen to yield carbon dioxide and water (shown at </a:t>
            </a:r>
            <a:r>
              <a:rPr lang="en-US" dirty="0" smtClean="0"/>
              <a:t>bottom</a:t>
            </a:r>
            <a:r>
              <a:rPr lang="ka-GE" dirty="0" smtClean="0"/>
              <a:t>-</a:t>
            </a:r>
            <a:r>
              <a:rPr lang="en-US" dirty="0"/>
              <a:t> space-filling molecular models</a:t>
            </a:r>
            <a:r>
              <a:rPr lang="en-US" dirty="0" smtClean="0"/>
              <a:t>) </a:t>
            </a:r>
            <a:r>
              <a:rPr lang="en-US" dirty="0"/>
              <a:t>may be represented by a chemical equation using formulas (top).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71094"/>
            <a:ext cx="2708366" cy="659535"/>
          </a:xfrm>
        </p:spPr>
        <p:txBody>
          <a:bodyPr/>
          <a:lstStyle/>
          <a:p>
            <a:r>
              <a:rPr lang="en-US" b="1" dirty="0"/>
              <a:t>Example 4.6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53292" y="1528354"/>
            <a:ext cx="10750549" cy="496533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/>
              <a:t>e) </a:t>
            </a:r>
            <a:r>
              <a:rPr lang="pt-BR" sz="2400" b="1" dirty="0" smtClean="0"/>
              <a:t>C</a:t>
            </a:r>
            <a:r>
              <a:rPr lang="pt-BR" sz="2400" b="1" baseline="30000" dirty="0" smtClean="0"/>
              <a:t>-2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H</a:t>
            </a:r>
            <a:r>
              <a:rPr lang="pt-BR" sz="2400" b="1" baseline="30000" dirty="0" smtClean="0"/>
              <a:t>+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g</a:t>
            </a:r>
            <a:r>
              <a:rPr lang="pt-BR" sz="2400" b="1" dirty="0"/>
              <a:t>) + 3O</a:t>
            </a:r>
            <a:r>
              <a:rPr lang="pt-BR" sz="2400" b="1" baseline="30000" dirty="0"/>
              <a:t>0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g</a:t>
            </a:r>
            <a:r>
              <a:rPr lang="pt-BR" sz="2400" b="1" dirty="0"/>
              <a:t>) ⟶ 2C</a:t>
            </a:r>
            <a:r>
              <a:rPr lang="pt-BR" sz="2400" b="1" baseline="30000" dirty="0"/>
              <a:t>+4</a:t>
            </a:r>
            <a:r>
              <a:rPr lang="pt-BR" sz="2400" b="1" dirty="0"/>
              <a:t>O</a:t>
            </a:r>
            <a:r>
              <a:rPr lang="pt-BR" sz="2400" b="1" baseline="30000" dirty="0"/>
              <a:t>-2</a:t>
            </a:r>
            <a:r>
              <a:rPr lang="pt-BR" sz="2400" b="1" baseline="-25000" dirty="0"/>
              <a:t>2</a:t>
            </a:r>
            <a:r>
              <a:rPr lang="pt-BR" sz="2400" b="1" dirty="0"/>
              <a:t>(</a:t>
            </a:r>
            <a:r>
              <a:rPr lang="pt-BR" sz="2400" b="1" i="1" dirty="0"/>
              <a:t>g</a:t>
            </a:r>
            <a:r>
              <a:rPr lang="pt-BR" sz="2400" b="1" dirty="0"/>
              <a:t>) + </a:t>
            </a:r>
            <a:r>
              <a:rPr lang="pt-BR" sz="2400" b="1" dirty="0" smtClean="0"/>
              <a:t>2H</a:t>
            </a:r>
            <a:r>
              <a:rPr lang="pt-BR" sz="2400" b="1" baseline="30000" dirty="0" smtClean="0"/>
              <a:t>+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30000" dirty="0" smtClean="0"/>
              <a:t>-2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l</a:t>
            </a:r>
            <a:r>
              <a:rPr lang="pt-BR" sz="2400" b="1" dirty="0"/>
              <a:t>)</a:t>
            </a:r>
          </a:p>
          <a:p>
            <a:r>
              <a:rPr lang="en-US" sz="2400" dirty="0"/>
              <a:t>This is an </a:t>
            </a:r>
            <a:r>
              <a:rPr lang="en-US" sz="2400" b="1" dirty="0"/>
              <a:t>oxidation-reduction</a:t>
            </a:r>
            <a:r>
              <a:rPr lang="en-US" sz="2400" dirty="0"/>
              <a:t> (redox) reaction:</a:t>
            </a:r>
          </a:p>
          <a:p>
            <a:pPr algn="ctr"/>
            <a:r>
              <a:rPr lang="en-US" sz="2400" i="1" dirty="0"/>
              <a:t>2</a:t>
            </a:r>
            <a:r>
              <a:rPr lang="en-US" sz="2400" dirty="0"/>
              <a:t> </a:t>
            </a:r>
            <a:r>
              <a:rPr lang="en-US" sz="2400" b="1" dirty="0" smtClean="0"/>
              <a:t>C</a:t>
            </a:r>
            <a:r>
              <a:rPr lang="en-US" sz="2400" baseline="30000" dirty="0" smtClean="0"/>
              <a:t>-2</a:t>
            </a:r>
            <a:r>
              <a:rPr lang="en-US" sz="2400" dirty="0"/>
              <a:t> - </a:t>
            </a:r>
            <a:r>
              <a:rPr lang="en-US" sz="2400" i="1" dirty="0"/>
              <a:t>12</a:t>
            </a:r>
            <a:r>
              <a:rPr lang="en-US" sz="2400" dirty="0"/>
              <a:t> </a:t>
            </a:r>
            <a:r>
              <a:rPr lang="en-US" sz="2400" b="1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 → </a:t>
            </a:r>
            <a:r>
              <a:rPr lang="en-US" sz="2400" i="1" dirty="0"/>
              <a:t>2</a:t>
            </a:r>
            <a:r>
              <a:rPr lang="en-US" sz="2400" dirty="0"/>
              <a:t> </a:t>
            </a:r>
            <a:r>
              <a:rPr lang="en-US" sz="2400" b="1" dirty="0" smtClean="0"/>
              <a:t>C</a:t>
            </a:r>
            <a:r>
              <a:rPr lang="en-US" sz="2400" baseline="30000" dirty="0" smtClean="0"/>
              <a:t>4</a:t>
            </a:r>
            <a:r>
              <a:rPr lang="en-US" sz="2400" dirty="0"/>
              <a:t> </a:t>
            </a:r>
            <a:r>
              <a:rPr lang="en-US" sz="2400" i="1" dirty="0"/>
              <a:t>(oxidation)</a:t>
            </a:r>
            <a:endParaRPr lang="en-US" sz="2400" dirty="0"/>
          </a:p>
          <a:p>
            <a:pPr algn="ctr"/>
            <a:r>
              <a:rPr lang="en-US" sz="2400" i="1" dirty="0"/>
              <a:t>6</a:t>
            </a:r>
            <a:r>
              <a:rPr lang="en-US" sz="2400" dirty="0"/>
              <a:t> </a:t>
            </a:r>
            <a:r>
              <a:rPr lang="en-US" sz="2400" b="1" dirty="0"/>
              <a:t>O</a:t>
            </a:r>
            <a:r>
              <a:rPr lang="en-US" sz="2400" baseline="30000" dirty="0"/>
              <a:t>0</a:t>
            </a:r>
            <a:r>
              <a:rPr lang="en-US" sz="2400" dirty="0"/>
              <a:t> + </a:t>
            </a:r>
            <a:r>
              <a:rPr lang="en-US" sz="2400" i="1" dirty="0"/>
              <a:t>12</a:t>
            </a:r>
            <a:r>
              <a:rPr lang="en-US" sz="2400" dirty="0"/>
              <a:t> </a:t>
            </a:r>
            <a:r>
              <a:rPr lang="en-US" sz="2400" b="1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 → </a:t>
            </a:r>
            <a:r>
              <a:rPr lang="en-US" sz="2400" i="1" dirty="0"/>
              <a:t>6</a:t>
            </a:r>
            <a:r>
              <a:rPr lang="en-US" sz="2400" dirty="0"/>
              <a:t> </a:t>
            </a:r>
            <a:r>
              <a:rPr lang="en-US" sz="2400" b="1" dirty="0" smtClean="0"/>
              <a:t>O</a:t>
            </a:r>
            <a:r>
              <a:rPr lang="en-US" sz="2400" baseline="30000" dirty="0" smtClean="0"/>
              <a:t>-2</a:t>
            </a:r>
            <a:r>
              <a:rPr lang="en-US" sz="2400" dirty="0"/>
              <a:t> </a:t>
            </a:r>
            <a:r>
              <a:rPr lang="en-US" sz="2400" i="1" dirty="0"/>
              <a:t>(reduction)</a:t>
            </a:r>
            <a:endParaRPr lang="en-US" sz="2400" dirty="0"/>
          </a:p>
          <a:p>
            <a:pPr algn="just"/>
            <a:r>
              <a:rPr lang="en-US" sz="2400" dirty="0"/>
              <a:t>This is a redox reaction (combustion). </a:t>
            </a:r>
            <a:r>
              <a:rPr lang="en-US" sz="2400" b="1" i="1" dirty="0">
                <a:solidFill>
                  <a:srgbClr val="FF0000"/>
                </a:solidFill>
              </a:rPr>
              <a:t>Carbon is oxidized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its oxidation number increasing from −2 in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to +4 in 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). </a:t>
            </a:r>
          </a:p>
          <a:p>
            <a:pPr algn="just"/>
            <a:r>
              <a:rPr lang="en-US" sz="2400" dirty="0"/>
              <a:t>The reducing agent (fuel) is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). 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</a:rPr>
              <a:t>Oxygen is reduced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its oxidation number decreasing from 0 in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to −2 in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). 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</a:rPr>
              <a:t>The oxidizing agent is O</a:t>
            </a:r>
            <a:r>
              <a:rPr lang="en-US" sz="2400" b="1" i="1" baseline="-25000" dirty="0">
                <a:solidFill>
                  <a:srgbClr val="FF0000"/>
                </a:solidFill>
              </a:rPr>
              <a:t>2</a:t>
            </a:r>
            <a:r>
              <a:rPr lang="en-US" sz="2400" b="1" i="1" dirty="0">
                <a:solidFill>
                  <a:srgbClr val="FF0000"/>
                </a:solidFill>
              </a:rPr>
              <a:t>(g).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15" y="577517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4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78873" y="754827"/>
            <a:ext cx="8243454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Balancing redox reactions via the half reaction method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1783" y="1549201"/>
            <a:ext cx="11554690" cy="498027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Redox </a:t>
            </a:r>
            <a:r>
              <a:rPr lang="en-US" sz="2400" dirty="0" smtClean="0"/>
              <a:t>reactions, </a:t>
            </a:r>
            <a:r>
              <a:rPr lang="en-US" sz="2400" dirty="0"/>
              <a:t>that take place in aqueous </a:t>
            </a:r>
            <a:r>
              <a:rPr lang="en-US" sz="2400" dirty="0" smtClean="0"/>
              <a:t>media, </a:t>
            </a:r>
            <a:r>
              <a:rPr lang="en-US" sz="2400" dirty="0"/>
              <a:t>often involve water, hydronium ions, and hydroxide ions as reactants or products. </a:t>
            </a: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Although, </a:t>
            </a:r>
            <a:r>
              <a:rPr lang="en-US" sz="2400" dirty="0"/>
              <a:t>these </a:t>
            </a:r>
            <a:r>
              <a:rPr lang="en-US" sz="2400" dirty="0" smtClean="0"/>
              <a:t>species, </a:t>
            </a:r>
            <a:r>
              <a:rPr lang="en-US" sz="2400" dirty="0"/>
              <a:t>are not oxidized or reduced, they do participate in the chemical change in other ways. </a:t>
            </a: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These </a:t>
            </a:r>
            <a:r>
              <a:rPr lang="en-US" sz="2400" dirty="0" smtClean="0"/>
              <a:t>reactions, </a:t>
            </a:r>
            <a:r>
              <a:rPr lang="en-US" sz="2400" dirty="0"/>
              <a:t>are difficult to balance by inspection. </a:t>
            </a: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One very useful </a:t>
            </a:r>
            <a:r>
              <a:rPr lang="en-US" sz="2400" dirty="0" smtClean="0"/>
              <a:t>approach, </a:t>
            </a:r>
            <a:r>
              <a:rPr lang="en-US" sz="2400" dirty="0"/>
              <a:t>to balance these types of redox </a:t>
            </a:r>
            <a:r>
              <a:rPr lang="en-US" sz="2400" dirty="0" smtClean="0"/>
              <a:t>reactions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is to use the half-reaction method.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51" y="59203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81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78873" y="684305"/>
            <a:ext cx="8575963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Steps for balancing redox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68037" y="1192305"/>
            <a:ext cx="11305308" cy="540976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1. Write the two individual half-reactions: the oxidation and the reduction. </a:t>
            </a:r>
          </a:p>
          <a:p>
            <a:endParaRPr lang="en-US" sz="2400" dirty="0"/>
          </a:p>
          <a:p>
            <a:r>
              <a:rPr lang="en-US" sz="2400" dirty="0"/>
              <a:t>2. Balance all elements except oxygen and hydrogen.</a:t>
            </a:r>
          </a:p>
          <a:p>
            <a:endParaRPr lang="en-US" sz="2400" dirty="0"/>
          </a:p>
          <a:p>
            <a:r>
              <a:rPr lang="en-US" sz="2400" dirty="0"/>
              <a:t>3. Balance oxygen atoms by adding H</a:t>
            </a:r>
            <a:r>
              <a:rPr lang="en-US" sz="2400" baseline="-25000" dirty="0"/>
              <a:t>2</a:t>
            </a:r>
            <a:r>
              <a:rPr lang="en-US" sz="2400" dirty="0"/>
              <a:t>O molecules.</a:t>
            </a:r>
          </a:p>
          <a:p>
            <a:endParaRPr lang="en-US" sz="2400" dirty="0"/>
          </a:p>
          <a:p>
            <a:r>
              <a:rPr lang="en-US" sz="2400" dirty="0"/>
              <a:t>4. Balance hydrogen atoms by adding H</a:t>
            </a:r>
            <a:r>
              <a:rPr lang="en-US" sz="2400" baseline="30000" dirty="0"/>
              <a:t>+</a:t>
            </a:r>
            <a:r>
              <a:rPr lang="en-US" sz="2400" dirty="0"/>
              <a:t> ions.</a:t>
            </a:r>
          </a:p>
          <a:p>
            <a:endParaRPr lang="en-US" sz="2400" dirty="0"/>
          </a:p>
          <a:p>
            <a:r>
              <a:rPr lang="en-US" sz="2400" dirty="0"/>
              <a:t>5. Balance charge</a:t>
            </a:r>
            <a:r>
              <a:rPr lang="en-US" sz="2400" baseline="30000" dirty="0"/>
              <a:t> </a:t>
            </a:r>
            <a:r>
              <a:rPr lang="en-US" sz="2400" dirty="0"/>
              <a:t>by adding electrons.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93" y="55283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352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3" y="1349324"/>
            <a:ext cx="811400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Steps for balancing redox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98763" y="2454181"/>
            <a:ext cx="11194473" cy="371951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6. If necessary, multiply each half-reaction’s coefficients by the smallest possible </a:t>
            </a:r>
            <a:r>
              <a:rPr lang="en-US" sz="2400" dirty="0" smtClean="0"/>
              <a:t>integers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to yield equal numbers of electrons in each.</a:t>
            </a:r>
          </a:p>
          <a:p>
            <a:endParaRPr lang="en-US" sz="2400" dirty="0"/>
          </a:p>
          <a:p>
            <a:r>
              <a:rPr lang="en-US" sz="2400" dirty="0"/>
              <a:t>7. Add the balanced half-reactions together and simplify by removing </a:t>
            </a:r>
            <a:r>
              <a:rPr lang="en-US" sz="2400" dirty="0" smtClean="0"/>
              <a:t>species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that appear on both sides of the equation.</a:t>
            </a:r>
          </a:p>
          <a:p>
            <a:endParaRPr lang="en-US" sz="2400" dirty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96" y="107015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71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86691" y="684305"/>
            <a:ext cx="8714509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pitchFamily="-110" charset="0"/>
              </a:rPr>
              <a:t>Steps for balancing redox reactions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34291" y="1619526"/>
            <a:ext cx="11042073" cy="4795130"/>
          </a:xfrm>
        </p:spPr>
        <p:txBody>
          <a:bodyPr>
            <a:normAutofit/>
          </a:bodyPr>
          <a:lstStyle/>
          <a:p>
            <a:r>
              <a:rPr lang="en-US" sz="2400" dirty="0"/>
              <a:t>8. For reactions occurring in basic media (excess hydroxide ions), carry out these additional steps: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Add OH</a:t>
            </a:r>
            <a:r>
              <a:rPr lang="en-US" sz="2400" baseline="30000" dirty="0" smtClean="0"/>
              <a:t>−</a:t>
            </a:r>
            <a:r>
              <a:rPr lang="ka-GE" sz="2400" baseline="30000" dirty="0" smtClean="0"/>
              <a:t> </a:t>
            </a:r>
            <a:r>
              <a:rPr lang="ka-GE" sz="2400" dirty="0" smtClean="0"/>
              <a:t>(</a:t>
            </a:r>
            <a:r>
              <a:rPr lang="en-US" sz="2400" dirty="0"/>
              <a:t>Hydroxide </a:t>
            </a:r>
            <a:r>
              <a:rPr lang="en-US" sz="2400" dirty="0" smtClean="0"/>
              <a:t>ion</a:t>
            </a:r>
            <a:r>
              <a:rPr lang="ka-GE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ions to both sides of the </a:t>
            </a:r>
            <a:r>
              <a:rPr lang="en-US" sz="2400" dirty="0" smtClean="0"/>
              <a:t>equation </a:t>
            </a:r>
            <a:r>
              <a:rPr lang="en-US" sz="2400" dirty="0"/>
              <a:t>in </a:t>
            </a:r>
            <a:r>
              <a:rPr lang="en-US" sz="2400" dirty="0" smtClean="0"/>
              <a:t>numbers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equal to the number of H</a:t>
            </a:r>
            <a:r>
              <a:rPr lang="en-US" sz="2400" baseline="30000" dirty="0"/>
              <a:t>+</a:t>
            </a:r>
            <a:r>
              <a:rPr lang="en-US" sz="2400" dirty="0"/>
              <a:t> ions.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On the side of the equation containing both H</a:t>
            </a:r>
            <a:r>
              <a:rPr lang="en-US" sz="2400" baseline="30000" dirty="0"/>
              <a:t>+</a:t>
            </a:r>
            <a:r>
              <a:rPr lang="en-US" sz="2400" dirty="0"/>
              <a:t> and OH</a:t>
            </a:r>
            <a:r>
              <a:rPr lang="en-US" sz="2400" baseline="30000" dirty="0"/>
              <a:t>−</a:t>
            </a:r>
            <a:r>
              <a:rPr lang="en-US" sz="2400" dirty="0"/>
              <a:t> ions, combine these ions to yield water molecules.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Simplify the equation by removing any redundant water molecules.</a:t>
            </a:r>
          </a:p>
          <a:p>
            <a:endParaRPr lang="en-US" sz="2400" dirty="0"/>
          </a:p>
          <a:p>
            <a:r>
              <a:rPr lang="en-US" sz="2400" dirty="0"/>
              <a:t>9. Finally, check to </a:t>
            </a:r>
            <a:r>
              <a:rPr lang="en-US" sz="2400" dirty="0" smtClean="0"/>
              <a:t>see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that both the number of atoms and the total </a:t>
            </a:r>
            <a:r>
              <a:rPr lang="en-US" sz="2400" dirty="0" smtClean="0"/>
              <a:t>charge</a:t>
            </a:r>
            <a:r>
              <a:rPr lang="ka-GE" sz="2400" dirty="0" smtClean="0"/>
              <a:t>,</a:t>
            </a:r>
            <a:r>
              <a:rPr lang="en-US" sz="2400" baseline="30000" dirty="0" smtClean="0"/>
              <a:t> </a:t>
            </a:r>
            <a:r>
              <a:rPr lang="en-US" sz="2400" dirty="0"/>
              <a:t>are balanced.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358713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643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2946" y="415872"/>
            <a:ext cx="2590800" cy="659535"/>
          </a:xfrm>
        </p:spPr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6691" y="1766959"/>
            <a:ext cx="10473458" cy="4421679"/>
          </a:xfrm>
        </p:spPr>
        <p:txBody>
          <a:bodyPr>
            <a:noAutofit/>
          </a:bodyPr>
          <a:lstStyle/>
          <a:p>
            <a:r>
              <a:rPr lang="en-US" sz="2400" dirty="0"/>
              <a:t>Write a balanced </a:t>
            </a:r>
            <a:r>
              <a:rPr lang="en-US" sz="2400" dirty="0" smtClean="0"/>
              <a:t>equation</a:t>
            </a:r>
            <a:r>
              <a:rPr lang="ka-G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for the </a:t>
            </a:r>
            <a:r>
              <a:rPr lang="en-US" sz="2400" dirty="0" smtClean="0"/>
              <a:t>reaction, </a:t>
            </a:r>
            <a:r>
              <a:rPr lang="en-US" sz="2400" dirty="0"/>
              <a:t>between the dichromate ion and iron(II</a:t>
            </a:r>
            <a:r>
              <a:rPr lang="en-US" sz="2400" dirty="0" smtClean="0"/>
              <a:t>), </a:t>
            </a:r>
            <a:r>
              <a:rPr lang="en-US" sz="2400" dirty="0"/>
              <a:t>to yield iron(III) and chromium(III) in acidic solution.</a:t>
            </a:r>
          </a:p>
          <a:p>
            <a:pPr algn="ctr"/>
            <a:r>
              <a:rPr lang="en-US" sz="2400" b="1" dirty="0"/>
              <a:t>Cr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7</a:t>
            </a:r>
            <a:r>
              <a:rPr lang="en-US" sz="2400" b="1" baseline="30000" dirty="0"/>
              <a:t>2−  </a:t>
            </a:r>
            <a:r>
              <a:rPr lang="en-US" sz="2400" b="1" dirty="0"/>
              <a:t>+  Fe</a:t>
            </a:r>
            <a:r>
              <a:rPr lang="en-US" sz="2400" b="1" baseline="30000" dirty="0"/>
              <a:t>2+  </a:t>
            </a:r>
            <a:r>
              <a:rPr lang="en-US" sz="2400" b="1" dirty="0"/>
              <a:t>⟶  Cr</a:t>
            </a:r>
            <a:r>
              <a:rPr lang="en-US" sz="2400" b="1" baseline="30000" dirty="0"/>
              <a:t>3+  </a:t>
            </a:r>
            <a:r>
              <a:rPr lang="en-US" sz="2400" b="1" dirty="0"/>
              <a:t>+  Fe</a:t>
            </a:r>
            <a:r>
              <a:rPr lang="en-US" sz="2400" b="1" baseline="30000" dirty="0"/>
              <a:t>3+</a:t>
            </a:r>
          </a:p>
          <a:p>
            <a:r>
              <a:rPr lang="en-US" sz="2400" b="1" i="1" dirty="0" smtClean="0"/>
              <a:t>Step </a:t>
            </a:r>
            <a:r>
              <a:rPr lang="en-US" sz="2400" b="1" i="1" dirty="0"/>
              <a:t>1: </a:t>
            </a:r>
            <a:r>
              <a:rPr lang="en-US" sz="2400" i="1" dirty="0"/>
              <a:t>Write the two half-reactions</a:t>
            </a:r>
            <a:r>
              <a:rPr lang="en-US" sz="2400" dirty="0"/>
              <a:t>.</a:t>
            </a:r>
          </a:p>
          <a:p>
            <a:r>
              <a:rPr lang="en-US" sz="2400" dirty="0"/>
              <a:t>Each half-reaction will contain one reactant and one product with one element in common. </a:t>
            </a:r>
          </a:p>
          <a:p>
            <a:pPr algn="ctr"/>
            <a:r>
              <a:rPr lang="en-US" sz="2400" b="1" dirty="0"/>
              <a:t>Fe</a:t>
            </a:r>
            <a:r>
              <a:rPr lang="en-US" sz="2400" b="1" baseline="30000" dirty="0"/>
              <a:t>2+  </a:t>
            </a:r>
            <a:r>
              <a:rPr lang="en-US" sz="2400" b="1" dirty="0"/>
              <a:t>⟶  Fe</a:t>
            </a:r>
            <a:r>
              <a:rPr lang="en-US" sz="2400" b="1" baseline="30000" dirty="0"/>
              <a:t>3+</a:t>
            </a:r>
          </a:p>
          <a:p>
            <a:pPr algn="ctr"/>
            <a:r>
              <a:rPr lang="en-US" sz="2400" b="1" dirty="0"/>
              <a:t>Cr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7</a:t>
            </a:r>
            <a:r>
              <a:rPr lang="en-US" sz="2400" b="1" baseline="30000" dirty="0"/>
              <a:t>2−  </a:t>
            </a:r>
            <a:r>
              <a:rPr lang="en-US" sz="2400" b="1" dirty="0"/>
              <a:t>⟶  Cr</a:t>
            </a:r>
            <a:r>
              <a:rPr lang="en-US" sz="2400" b="1" baseline="30000" dirty="0"/>
              <a:t>3+</a:t>
            </a:r>
          </a:p>
          <a:p>
            <a:endParaRPr lang="en-US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37" y="415872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3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599" y="1377372"/>
            <a:ext cx="10986655" cy="5064992"/>
          </a:xfrm>
        </p:spPr>
        <p:txBody>
          <a:bodyPr>
            <a:noAutofit/>
          </a:bodyPr>
          <a:lstStyle/>
          <a:p>
            <a:r>
              <a:rPr lang="en-US" b="1" i="1" dirty="0"/>
              <a:t>Step 2: Balance all elements except oxygen and hydrogen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iron half-reaction is already balanced, but the chromium </a:t>
            </a:r>
            <a:r>
              <a:rPr lang="en-US" dirty="0" smtClean="0"/>
              <a:t>half-reaction, </a:t>
            </a:r>
            <a:r>
              <a:rPr lang="en-US" dirty="0"/>
              <a:t>shows two Cr atoms on the left and one Cr atom on the right. </a:t>
            </a:r>
            <a:r>
              <a:rPr lang="en-US" b="1" i="1" dirty="0">
                <a:solidFill>
                  <a:srgbClr val="FF0000"/>
                </a:solidFill>
              </a:rPr>
              <a:t>Changing the coefficient on the right side of the equation to 2 achieves balance with regard to Cr atoms. </a:t>
            </a:r>
          </a:p>
          <a:p>
            <a:pPr algn="ctr"/>
            <a:r>
              <a:rPr lang="en-US" b="1" dirty="0"/>
              <a:t>Fe</a:t>
            </a:r>
            <a:r>
              <a:rPr lang="en-US" b="1" baseline="30000" dirty="0"/>
              <a:t>2+ </a:t>
            </a:r>
            <a:r>
              <a:rPr lang="en-US" b="1" dirty="0"/>
              <a:t>⟶ Fe</a:t>
            </a:r>
            <a:r>
              <a:rPr lang="en-US" b="1" baseline="30000" dirty="0"/>
              <a:t>3+</a:t>
            </a:r>
          </a:p>
          <a:p>
            <a:pPr algn="ctr"/>
            <a:r>
              <a:rPr lang="en-US" b="1" dirty="0"/>
              <a:t>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  </a:t>
            </a:r>
            <a:r>
              <a:rPr lang="en-US" b="1" dirty="0"/>
              <a:t>⟶  2Cr</a:t>
            </a:r>
            <a:r>
              <a:rPr lang="en-US" b="1" baseline="30000" dirty="0"/>
              <a:t>3+</a:t>
            </a:r>
            <a:endParaRPr lang="en-US" b="1" dirty="0"/>
          </a:p>
          <a:p>
            <a:pPr algn="ctr"/>
            <a:endParaRPr lang="en-US" baseline="30000" dirty="0"/>
          </a:p>
          <a:p>
            <a:r>
              <a:rPr lang="en-US" b="1" i="1" dirty="0"/>
              <a:t>Step 3: Balance oxygen atoms by adding</a:t>
            </a:r>
            <a:r>
              <a:rPr lang="en-US" b="1" dirty="0"/>
              <a:t>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i="1" dirty="0"/>
              <a:t> molecules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iron half-reaction does not contain O atoms. The chromium half-reaction shows seven O atoms on the left and none on the right, so seven water molecules are added to the right side. </a:t>
            </a:r>
          </a:p>
          <a:p>
            <a:pPr algn="ctr"/>
            <a:r>
              <a:rPr lang="en-US" b="1" dirty="0"/>
              <a:t>Fe</a:t>
            </a:r>
            <a:r>
              <a:rPr lang="en-US" b="1" baseline="30000" dirty="0"/>
              <a:t>2+  </a:t>
            </a:r>
            <a:r>
              <a:rPr lang="en-US" b="1" dirty="0"/>
              <a:t>⟶  Fe</a:t>
            </a:r>
            <a:r>
              <a:rPr lang="en-US" b="1" baseline="30000" dirty="0"/>
              <a:t>3+</a:t>
            </a:r>
          </a:p>
          <a:p>
            <a:pPr algn="ctr"/>
            <a:r>
              <a:rPr lang="en-US" b="1" dirty="0"/>
              <a:t>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  </a:t>
            </a:r>
            <a:r>
              <a:rPr lang="en-US" b="1" dirty="0"/>
              <a:t>⟶  2Cr</a:t>
            </a:r>
            <a:r>
              <a:rPr lang="en-US" b="1" baseline="30000" dirty="0"/>
              <a:t>3+  </a:t>
            </a:r>
            <a:r>
              <a:rPr lang="en-US" b="1" dirty="0"/>
              <a:t>+  7H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endParaRPr lang="en-US" baseline="30000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06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3783" y="1143601"/>
            <a:ext cx="2341418" cy="659535"/>
          </a:xfrm>
        </p:spPr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62000" y="2501908"/>
            <a:ext cx="10917382" cy="3665683"/>
          </a:xfrm>
        </p:spPr>
        <p:txBody>
          <a:bodyPr>
            <a:noAutofit/>
          </a:bodyPr>
          <a:lstStyle/>
          <a:p>
            <a:r>
              <a:rPr lang="en-US" b="1" i="1" dirty="0"/>
              <a:t>Step 4: Balance hydrogen atoms by adding</a:t>
            </a:r>
            <a:r>
              <a:rPr lang="en-US" b="1" dirty="0"/>
              <a:t> H</a:t>
            </a:r>
            <a:r>
              <a:rPr lang="en-US" b="1" baseline="30000" dirty="0"/>
              <a:t>+ </a:t>
            </a:r>
            <a:r>
              <a:rPr lang="en-US" b="1" i="1" dirty="0"/>
              <a:t>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iron half-reaction does not contain H atoms. The chromium half-reaction shows 14 H atoms on the right and none on the left, so 14 H</a:t>
            </a:r>
            <a:r>
              <a:rPr lang="en-US" baseline="30000" dirty="0"/>
              <a:t>+</a:t>
            </a:r>
            <a:r>
              <a:rPr lang="en-US" dirty="0"/>
              <a:t> ions are added to the left side. </a:t>
            </a:r>
          </a:p>
          <a:p>
            <a:pPr algn="ctr"/>
            <a:endParaRPr lang="ka-GE" sz="2800" b="1" dirty="0"/>
          </a:p>
          <a:p>
            <a:pPr algn="ctr"/>
            <a:r>
              <a:rPr lang="en-US" sz="2400" b="1" dirty="0"/>
              <a:t>Fe</a:t>
            </a:r>
            <a:r>
              <a:rPr lang="en-US" sz="2400" b="1" baseline="30000" dirty="0"/>
              <a:t>2+  </a:t>
            </a:r>
            <a:r>
              <a:rPr lang="en-US" sz="2400" b="1" dirty="0"/>
              <a:t>⟶  Fe</a:t>
            </a:r>
            <a:r>
              <a:rPr lang="en-US" sz="2400" b="1" baseline="30000" dirty="0"/>
              <a:t>3+</a:t>
            </a:r>
          </a:p>
          <a:p>
            <a:pPr algn="ctr"/>
            <a:r>
              <a:rPr lang="en-US" sz="2400" b="1" dirty="0"/>
              <a:t>Cr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7</a:t>
            </a:r>
            <a:r>
              <a:rPr lang="en-US" sz="2400" b="1" baseline="30000" dirty="0"/>
              <a:t>2−</a:t>
            </a:r>
            <a:r>
              <a:rPr lang="en-US" sz="2400" b="1" dirty="0"/>
              <a:t>  +  14H</a:t>
            </a:r>
            <a:r>
              <a:rPr lang="en-US" sz="2400" b="1" baseline="30000" dirty="0"/>
              <a:t>+  </a:t>
            </a:r>
            <a:r>
              <a:rPr lang="en-US" sz="2400" b="1" dirty="0"/>
              <a:t>⟶  2Cr</a:t>
            </a:r>
            <a:r>
              <a:rPr lang="en-US" sz="2400" b="1" baseline="30000" dirty="0"/>
              <a:t>3+  </a:t>
            </a:r>
            <a:r>
              <a:rPr lang="en-US" sz="2400" b="1" dirty="0"/>
              <a:t>+  7H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4" y="114360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555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565" y="571094"/>
            <a:ext cx="2448314" cy="659535"/>
          </a:xfrm>
        </p:spPr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1553976"/>
            <a:ext cx="10972800" cy="4812704"/>
          </a:xfrm>
        </p:spPr>
        <p:txBody>
          <a:bodyPr>
            <a:noAutofit/>
          </a:bodyPr>
          <a:lstStyle/>
          <a:p>
            <a:r>
              <a:rPr lang="en-US" b="1" i="1" dirty="0"/>
              <a:t>Step 5: Balance charge by adding electrons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iron half-reaction shows a total charge of 2+ on the left side (1 Fe</a:t>
            </a:r>
            <a:r>
              <a:rPr lang="en-US" baseline="30000" dirty="0"/>
              <a:t>2+</a:t>
            </a:r>
            <a:r>
              <a:rPr lang="en-US" dirty="0"/>
              <a:t> ion) and 3+ on the right side (1 Fe</a:t>
            </a:r>
            <a:r>
              <a:rPr lang="en-US" baseline="30000" dirty="0"/>
              <a:t>3+</a:t>
            </a:r>
            <a:r>
              <a:rPr lang="en-US" dirty="0"/>
              <a:t> ion). </a:t>
            </a:r>
            <a:endParaRPr lang="ka-GE" dirty="0"/>
          </a:p>
          <a:p>
            <a:r>
              <a:rPr lang="en-US" dirty="0"/>
              <a:t>Adding one electron to the right </a:t>
            </a:r>
            <a:r>
              <a:rPr lang="en-US" dirty="0" smtClean="0"/>
              <a:t>side, </a:t>
            </a:r>
            <a:r>
              <a:rPr lang="en-US" dirty="0"/>
              <a:t>brings that side’s total charge to (3+) + (1−) = 2+, and charge balance is achieved.</a:t>
            </a:r>
          </a:p>
          <a:p>
            <a:r>
              <a:rPr lang="en-US" dirty="0"/>
              <a:t>The chromium half-reaction shows a total charge of (1 × 2−) + (14 × 1+) = 12+ on the left side (1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2− </a:t>
            </a:r>
            <a:r>
              <a:rPr lang="en-US" dirty="0"/>
              <a:t>ion and 14 H</a:t>
            </a:r>
            <a:r>
              <a:rPr lang="en-US" baseline="30000" dirty="0"/>
              <a:t>+</a:t>
            </a:r>
            <a:r>
              <a:rPr lang="en-US" dirty="0"/>
              <a:t> ions). </a:t>
            </a:r>
            <a:endParaRPr lang="ka-GE" dirty="0"/>
          </a:p>
          <a:p>
            <a:r>
              <a:rPr lang="en-US" dirty="0"/>
              <a:t>The total charge on the right side is (2 × 3+) = 6+ (2 Cr</a:t>
            </a:r>
            <a:r>
              <a:rPr lang="en-US" baseline="30000" dirty="0"/>
              <a:t>3+</a:t>
            </a:r>
            <a:r>
              <a:rPr lang="en-US" dirty="0"/>
              <a:t> ions). </a:t>
            </a:r>
            <a:endParaRPr lang="ka-GE" dirty="0"/>
          </a:p>
          <a:p>
            <a:r>
              <a:rPr lang="en-US" dirty="0"/>
              <a:t>Adding six electrons to the left </a:t>
            </a:r>
            <a:r>
              <a:rPr lang="en-US" dirty="0" smtClean="0"/>
              <a:t>side, </a:t>
            </a:r>
            <a:r>
              <a:rPr lang="en-US" dirty="0"/>
              <a:t>will bring that side’s total charge to (12 + 6−) = 6+, and charge balance is achieved. </a:t>
            </a:r>
          </a:p>
          <a:p>
            <a:pPr algn="ctr"/>
            <a:r>
              <a:rPr lang="en-US" b="1" dirty="0"/>
              <a:t>Fe</a:t>
            </a:r>
            <a:r>
              <a:rPr lang="en-US" b="1" baseline="30000" dirty="0"/>
              <a:t>2+  </a:t>
            </a:r>
            <a:r>
              <a:rPr lang="en-US" b="1" dirty="0"/>
              <a:t>⟶  Fe</a:t>
            </a:r>
            <a:r>
              <a:rPr lang="en-US" b="1" baseline="30000" dirty="0"/>
              <a:t>3+</a:t>
            </a:r>
            <a:r>
              <a:rPr lang="en-US" b="1" dirty="0"/>
              <a:t>  +  e</a:t>
            </a:r>
            <a:r>
              <a:rPr lang="en-US" b="1" baseline="30000" dirty="0"/>
              <a:t>-</a:t>
            </a:r>
          </a:p>
          <a:p>
            <a:pPr algn="ctr"/>
            <a:r>
              <a:rPr lang="en-US" b="1" dirty="0"/>
              <a:t>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</a:t>
            </a:r>
            <a:r>
              <a:rPr lang="en-US" b="1" dirty="0"/>
              <a:t>  +  14H</a:t>
            </a:r>
            <a:r>
              <a:rPr lang="en-US" b="1" baseline="30000" dirty="0"/>
              <a:t>+</a:t>
            </a:r>
            <a:r>
              <a:rPr lang="en-US" b="1" dirty="0"/>
              <a:t>  +  6e</a:t>
            </a:r>
            <a:r>
              <a:rPr lang="en-US" b="1" baseline="30000" dirty="0"/>
              <a:t>-  </a:t>
            </a:r>
            <a:r>
              <a:rPr lang="en-US" b="1" dirty="0"/>
              <a:t>⟶  2Cr</a:t>
            </a:r>
            <a:r>
              <a:rPr lang="en-US" b="1" baseline="30000" dirty="0"/>
              <a:t>3+  </a:t>
            </a:r>
            <a:r>
              <a:rPr lang="en-US" b="1" dirty="0"/>
              <a:t>+  7H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01" y="543780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31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5129" y="731783"/>
            <a:ext cx="2448314" cy="659535"/>
          </a:xfrm>
        </p:spPr>
        <p:txBody>
          <a:bodyPr/>
          <a:lstStyle/>
          <a:p>
            <a:r>
              <a:rPr lang="en-US" dirty="0"/>
              <a:t>Example 4.7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2541154"/>
            <a:ext cx="11346873" cy="3209618"/>
          </a:xfrm>
        </p:spPr>
        <p:txBody>
          <a:bodyPr>
            <a:noAutofit/>
          </a:bodyPr>
          <a:lstStyle/>
          <a:p>
            <a:r>
              <a:rPr lang="en-US" b="1" i="1" dirty="0"/>
              <a:t>Step 6: Multiply the two </a:t>
            </a:r>
            <a:r>
              <a:rPr lang="en-US" b="1" i="1" dirty="0" smtClean="0"/>
              <a:t>half-reactions, </a:t>
            </a:r>
            <a:r>
              <a:rPr lang="en-US" b="1" i="1" dirty="0"/>
              <a:t>so the number of electrons in one reaction equals the number of electrons in the other reaction</a:t>
            </a:r>
            <a:r>
              <a:rPr lang="en-US" b="1" dirty="0"/>
              <a:t>. </a:t>
            </a:r>
            <a:endParaRPr lang="ka-GE" b="1" dirty="0"/>
          </a:p>
          <a:p>
            <a:r>
              <a:rPr lang="en-US" dirty="0"/>
              <a:t>To be consistent with mass conservation, and the idea that redox reactions involve the transfer (not creation or destruction) of electrons, the iron half-reaction’s coefficient must be multiplied by 6. </a:t>
            </a:r>
          </a:p>
          <a:p>
            <a:pPr algn="ctr"/>
            <a:r>
              <a:rPr lang="en-US" b="1" dirty="0"/>
              <a:t>6Fe</a:t>
            </a:r>
            <a:r>
              <a:rPr lang="en-US" b="1" baseline="30000" dirty="0"/>
              <a:t>2+  </a:t>
            </a:r>
            <a:r>
              <a:rPr lang="en-US" b="1" dirty="0"/>
              <a:t>⟶  6Fe</a:t>
            </a:r>
            <a:r>
              <a:rPr lang="en-US" b="1" baseline="30000" dirty="0"/>
              <a:t>3+</a:t>
            </a:r>
            <a:r>
              <a:rPr lang="en-US" b="1" dirty="0"/>
              <a:t>  +  6e</a:t>
            </a:r>
            <a:r>
              <a:rPr lang="en-US" b="1" baseline="30000" dirty="0"/>
              <a:t>-</a:t>
            </a:r>
          </a:p>
          <a:p>
            <a:pPr algn="ctr"/>
            <a:r>
              <a:rPr lang="en-US" b="1" dirty="0"/>
              <a:t>Cr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7</a:t>
            </a:r>
            <a:r>
              <a:rPr lang="en-US" b="1" baseline="30000" dirty="0"/>
              <a:t>2−</a:t>
            </a:r>
            <a:r>
              <a:rPr lang="en-US" b="1" dirty="0"/>
              <a:t>  +  14H</a:t>
            </a:r>
            <a:r>
              <a:rPr lang="en-US" b="1" baseline="30000" dirty="0"/>
              <a:t>+</a:t>
            </a:r>
            <a:r>
              <a:rPr lang="en-US" b="1" dirty="0"/>
              <a:t>  +  6e</a:t>
            </a:r>
            <a:r>
              <a:rPr lang="en-US" b="1" baseline="30000" dirty="0"/>
              <a:t>-  </a:t>
            </a:r>
            <a:r>
              <a:rPr lang="en-US" b="1" dirty="0"/>
              <a:t>⟶  2Cr</a:t>
            </a:r>
            <a:r>
              <a:rPr lang="en-US" b="1" baseline="30000" dirty="0"/>
              <a:t>3+  </a:t>
            </a:r>
            <a:r>
              <a:rPr lang="en-US" b="1" dirty="0"/>
              <a:t>+  7H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pPr algn="ctr"/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24" y="897117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11172</TotalTime>
  <Words>11651</Words>
  <Application>Microsoft Office PowerPoint</Application>
  <PresentationFormat>Widescreen</PresentationFormat>
  <Paragraphs>1202</Paragraphs>
  <Slides>168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168</vt:i4>
      </vt:variant>
    </vt:vector>
  </HeadingPairs>
  <TitlesOfParts>
    <vt:vector size="186" baseType="lpstr">
      <vt:lpstr>ＭＳ Ｐゴシック</vt:lpstr>
      <vt:lpstr>ＭＳ Ｐゴシック</vt:lpstr>
      <vt:lpstr>Arial</vt:lpstr>
      <vt:lpstr>Arial</vt:lpstr>
      <vt:lpstr>Arial Black</vt:lpstr>
      <vt:lpstr>Calibri</vt:lpstr>
      <vt:lpstr>Google Sans</vt:lpstr>
      <vt:lpstr>LiberationSans</vt:lpstr>
      <vt:lpstr>LiberationSans-Bold</vt:lpstr>
      <vt:lpstr>LiberationSerif</vt:lpstr>
      <vt:lpstr>MJXc-TeX-main-R</vt:lpstr>
      <vt:lpstr>Nunito Sans</vt:lpstr>
      <vt:lpstr>Sylfaen</vt:lpstr>
      <vt:lpstr>Symbol</vt:lpstr>
      <vt:lpstr>Times New Roman</vt:lpstr>
      <vt:lpstr>Essential</vt:lpstr>
      <vt:lpstr>Equation</vt:lpstr>
      <vt:lpstr>Microsoft Equation 3.0</vt:lpstr>
      <vt:lpstr>PowerPoint Presentation</vt:lpstr>
      <vt:lpstr>PowerPoint Presentation</vt:lpstr>
      <vt:lpstr>Ch. 4 Outline</vt:lpstr>
      <vt:lpstr>Introduction</vt:lpstr>
      <vt:lpstr>PowerPoint Presentation</vt:lpstr>
      <vt:lpstr>4.1 Writing and Balancing Chemical Equations</vt:lpstr>
      <vt:lpstr>4.1 WRITING AND BALANCING CHEMICAL EQUATIONS</vt:lpstr>
      <vt:lpstr>4.1 WRITING AND BALANCING CHEMICAL EQUATIONS</vt:lpstr>
      <vt:lpstr>Figure 4.2</vt:lpstr>
      <vt:lpstr>WRITING CHEMICAL EQUATIONS</vt:lpstr>
      <vt:lpstr>WRITING CHEMICAL EQUATIONS</vt:lpstr>
      <vt:lpstr>coefficients</vt:lpstr>
      <vt:lpstr>coefficients</vt:lpstr>
      <vt:lpstr>Figure 4.3</vt:lpstr>
      <vt:lpstr>Balancing equations</vt:lpstr>
      <vt:lpstr>Balancing equations</vt:lpstr>
      <vt:lpstr>Balancing equations</vt:lpstr>
      <vt:lpstr>Balancing equations</vt:lpstr>
      <vt:lpstr>Balancing equations</vt:lpstr>
      <vt:lpstr>Balancing equations</vt:lpstr>
      <vt:lpstr>Balancing equations</vt:lpstr>
      <vt:lpstr>Balancing equations</vt:lpstr>
      <vt:lpstr>Balancing equations</vt:lpstr>
      <vt:lpstr>Balancing equations</vt:lpstr>
      <vt:lpstr>Additional information in chemical equations</vt:lpstr>
      <vt:lpstr>Additional information in chemical equations</vt:lpstr>
      <vt:lpstr>Additional information in chemical equations</vt:lpstr>
      <vt:lpstr>Equations for ionic reactions</vt:lpstr>
      <vt:lpstr>Equations for ionic reactions</vt:lpstr>
      <vt:lpstr>Equations for ionic reactions</vt:lpstr>
      <vt:lpstr>Complete ionic equation</vt:lpstr>
      <vt:lpstr>Net ionic equation</vt:lpstr>
      <vt:lpstr>Net ionic equation</vt:lpstr>
      <vt:lpstr>4.2 Classifying Chemical Reactions</vt:lpstr>
      <vt:lpstr>4.2 Classifying Chemical Reactions</vt:lpstr>
      <vt:lpstr>4.2 Classifying Chemical Reactions</vt:lpstr>
      <vt:lpstr>4.2 classifying CHEMICAL reactions</vt:lpstr>
      <vt:lpstr>Solubility and Precipitation reactions</vt:lpstr>
      <vt:lpstr>Solubility and Precipitation reactions</vt:lpstr>
      <vt:lpstr>Solubility of common ionic compounds in water </vt:lpstr>
      <vt:lpstr>Precipitation reaction example</vt:lpstr>
      <vt:lpstr>Figure 4.4</vt:lpstr>
      <vt:lpstr>Precipitation reaction example</vt:lpstr>
      <vt:lpstr>Precipitation reaction example</vt:lpstr>
      <vt:lpstr>Precipitation reaction example</vt:lpstr>
      <vt:lpstr>Example 4.3</vt:lpstr>
      <vt:lpstr>Example 4.3</vt:lpstr>
      <vt:lpstr>Example 4.3</vt:lpstr>
      <vt:lpstr>Acid-base reactions</vt:lpstr>
      <vt:lpstr>Acid-base reactions</vt:lpstr>
      <vt:lpstr>Figure 4.5</vt:lpstr>
      <vt:lpstr>Strong acids</vt:lpstr>
      <vt:lpstr>Common Strong acids</vt:lpstr>
      <vt:lpstr>Weak acids</vt:lpstr>
      <vt:lpstr>Weak acids</vt:lpstr>
      <vt:lpstr>Figure 4.6</vt:lpstr>
      <vt:lpstr>Bases</vt:lpstr>
      <vt:lpstr>Strong Bases</vt:lpstr>
      <vt:lpstr>Weak bases</vt:lpstr>
      <vt:lpstr>Figure 4.7</vt:lpstr>
      <vt:lpstr>Neutralization reactions</vt:lpstr>
      <vt:lpstr>Example 4.4</vt:lpstr>
      <vt:lpstr>Chemistry in Everyday Life</vt:lpstr>
      <vt:lpstr>Chemistry in Everyday Life</vt:lpstr>
      <vt:lpstr>Chemistry in Everyday Life</vt:lpstr>
      <vt:lpstr>Chemistry in Everyday Life</vt:lpstr>
      <vt:lpstr>Chemistry in Everyday Life</vt:lpstr>
      <vt:lpstr>PowerPoint Presentation</vt:lpstr>
      <vt:lpstr>Chemistry in Everyday Life</vt:lpstr>
      <vt:lpstr>Chemistry in Everyday Life</vt:lpstr>
      <vt:lpstr>Oxidation-reduction (Redox) reactions</vt:lpstr>
      <vt:lpstr>Oxidation-reduction (Redox) reactions</vt:lpstr>
      <vt:lpstr>Oxidation-reduction (redox) reactions</vt:lpstr>
      <vt:lpstr>Reducing and oxidizing agents</vt:lpstr>
      <vt:lpstr>Oxidation-reduction (redox) reactions</vt:lpstr>
      <vt:lpstr>Rules for assigning Oxidation numbers</vt:lpstr>
      <vt:lpstr>Rules for assigning Oxidation numbers</vt:lpstr>
      <vt:lpstr>Rules for assigning Oxidation numbers</vt:lpstr>
      <vt:lpstr>Example 4.5</vt:lpstr>
      <vt:lpstr>Example 4.5</vt:lpstr>
      <vt:lpstr>Example 4.5</vt:lpstr>
      <vt:lpstr>Oxidation-reduction (redox) reactions</vt:lpstr>
      <vt:lpstr>Types of redox reactions</vt:lpstr>
      <vt:lpstr>Types of redox reactions</vt:lpstr>
      <vt:lpstr>Figure 4.8</vt:lpstr>
      <vt:lpstr>Example 4.6</vt:lpstr>
      <vt:lpstr>Example 4.6</vt:lpstr>
      <vt:lpstr>Example 4.6</vt:lpstr>
      <vt:lpstr>Example 4.6</vt:lpstr>
      <vt:lpstr>Example 4.6</vt:lpstr>
      <vt:lpstr>Balancing redox reactions via the half reaction method</vt:lpstr>
      <vt:lpstr>Steps for balancing redox reactions</vt:lpstr>
      <vt:lpstr>Steps for balancing redox reactions</vt:lpstr>
      <vt:lpstr>Steps for balancing redox reactions</vt:lpstr>
      <vt:lpstr>Example 4.7</vt:lpstr>
      <vt:lpstr>Example 4.7</vt:lpstr>
      <vt:lpstr>Example 4.7</vt:lpstr>
      <vt:lpstr>Example 4.7</vt:lpstr>
      <vt:lpstr>Example 4.7</vt:lpstr>
      <vt:lpstr>Example 4.7</vt:lpstr>
      <vt:lpstr>Example 4.7</vt:lpstr>
      <vt:lpstr>4.3 reaction stoichiometry</vt:lpstr>
      <vt:lpstr>reaction stoichiometry</vt:lpstr>
      <vt:lpstr>reaction stoichiometry</vt:lpstr>
      <vt:lpstr>stoichiometry</vt:lpstr>
      <vt:lpstr>Stoichiometric factors</vt:lpstr>
      <vt:lpstr>Stoichiometric factors</vt:lpstr>
      <vt:lpstr>Stoichiometric factors</vt:lpstr>
      <vt:lpstr>Example 4.8</vt:lpstr>
      <vt:lpstr>Figure 4.8</vt:lpstr>
      <vt:lpstr>Example 4.9</vt:lpstr>
      <vt:lpstr>Example 4.9</vt:lpstr>
      <vt:lpstr>Example 4.10</vt:lpstr>
      <vt:lpstr>Example 4.10</vt:lpstr>
      <vt:lpstr>Example 4.11</vt:lpstr>
      <vt:lpstr>Example 4.11</vt:lpstr>
      <vt:lpstr>stoichiometry</vt:lpstr>
      <vt:lpstr>FIGURE 4.10</vt:lpstr>
      <vt:lpstr>Chemistry in Everyday Life</vt:lpstr>
      <vt:lpstr>Chemistry in Everyday Life</vt:lpstr>
      <vt:lpstr>Figure 4.11</vt:lpstr>
      <vt:lpstr>4.4 reaction yields</vt:lpstr>
      <vt:lpstr>4.4 reaction yields</vt:lpstr>
      <vt:lpstr>Limiting reactant</vt:lpstr>
      <vt:lpstr>Limiting reactant</vt:lpstr>
      <vt:lpstr>Figure 4.12</vt:lpstr>
      <vt:lpstr>Limiting reactant</vt:lpstr>
      <vt:lpstr>Limiting reactant</vt:lpstr>
      <vt:lpstr>Limiting reactant</vt:lpstr>
      <vt:lpstr>Limiting reactant</vt:lpstr>
      <vt:lpstr>Figure 4.13</vt:lpstr>
      <vt:lpstr>Example 4.12</vt:lpstr>
      <vt:lpstr>Example 4.12</vt:lpstr>
      <vt:lpstr>Example 4.12</vt:lpstr>
      <vt:lpstr>Theoretical and actual yields</vt:lpstr>
      <vt:lpstr>Percent yield</vt:lpstr>
      <vt:lpstr>Example 4.13</vt:lpstr>
      <vt:lpstr>Example 4.13</vt:lpstr>
      <vt:lpstr>Example 4.13</vt:lpstr>
      <vt:lpstr>How Sciences Interconnect</vt:lpstr>
      <vt:lpstr>How Sciences Interconnect</vt:lpstr>
      <vt:lpstr>How Sciences Interconnect</vt:lpstr>
      <vt:lpstr>Figure 4.14</vt:lpstr>
      <vt:lpstr>4.5 quantitative chemical analysis</vt:lpstr>
      <vt:lpstr>quantitative chemical analysis</vt:lpstr>
      <vt:lpstr>quantitative chemical analysis </vt:lpstr>
      <vt:lpstr>quantitative chemical analysis</vt:lpstr>
      <vt:lpstr>4.5 quantitative chemical analysis</vt:lpstr>
      <vt:lpstr>quantitative chemical analysis</vt:lpstr>
      <vt:lpstr>titration</vt:lpstr>
      <vt:lpstr>titration</vt:lpstr>
      <vt:lpstr>Figure 4.15</vt:lpstr>
      <vt:lpstr>Example 4.14</vt:lpstr>
      <vt:lpstr>Example 4.14</vt:lpstr>
      <vt:lpstr>Example 4.14</vt:lpstr>
      <vt:lpstr>Gravimetric analysis</vt:lpstr>
      <vt:lpstr>Figure 4.16</vt:lpstr>
      <vt:lpstr>Example 4.15</vt:lpstr>
      <vt:lpstr>Example 4.15</vt:lpstr>
      <vt:lpstr>Example 4.15</vt:lpstr>
      <vt:lpstr>combustion analysis</vt:lpstr>
      <vt:lpstr>combustion analysis</vt:lpstr>
      <vt:lpstr>Figure 4.17</vt:lpstr>
      <vt:lpstr>Example 4.16</vt:lpstr>
      <vt:lpstr>Example 4.16</vt:lpstr>
      <vt:lpstr>Example 4.16</vt:lpstr>
      <vt:lpstr>Example 4.16</vt:lpstr>
      <vt:lpstr>PowerPoint Presentation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tamari</cp:lastModifiedBy>
  <cp:revision>910</cp:revision>
  <cp:lastPrinted>2015-06-09T23:57:19Z</cp:lastPrinted>
  <dcterms:created xsi:type="dcterms:W3CDTF">2017-05-15T16:58:13Z</dcterms:created>
  <dcterms:modified xsi:type="dcterms:W3CDTF">2021-10-12T13:52:25Z</dcterms:modified>
</cp:coreProperties>
</file>