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</p:sldIdLst>
  <p:sldSz cy="5143500" cx="9144000"/>
  <p:notesSz cx="6858000" cy="9144000"/>
  <p:embeddedFontLst>
    <p:embeddedFont>
      <p:font typeface="Roboto Slab"/>
      <p:regular r:id="rId36"/>
      <p:bold r:id="rId37"/>
    </p:embeddedFont>
    <p:embeddedFont>
      <p:font typeface="Roboto"/>
      <p:regular r:id="rId38"/>
      <p:bold r:id="rId39"/>
      <p:italic r:id="rId40"/>
      <p:boldItalic r:id="rId4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4CE8F1D-D35E-4EE5-8243-E7326F9A6E5D}">
  <a:tblStyle styleId="{04CE8F1D-D35E-4EE5-8243-E7326F9A6E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Roboto-italic.fntdata"/><Relationship Id="rId20" Type="http://schemas.openxmlformats.org/officeDocument/2006/relationships/slide" Target="slides/slide14.xml"/><Relationship Id="rId41" Type="http://schemas.openxmlformats.org/officeDocument/2006/relationships/font" Target="fonts/Roboto-boldItalic.fnt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font" Target="fonts/RobotoSlab-bold.fntdata"/><Relationship Id="rId14" Type="http://schemas.openxmlformats.org/officeDocument/2006/relationships/slide" Target="slides/slide8.xml"/><Relationship Id="rId36" Type="http://schemas.openxmlformats.org/officeDocument/2006/relationships/font" Target="fonts/RobotoSlab-regular.fntdata"/><Relationship Id="rId17" Type="http://schemas.openxmlformats.org/officeDocument/2006/relationships/slide" Target="slides/slide11.xml"/><Relationship Id="rId39" Type="http://schemas.openxmlformats.org/officeDocument/2006/relationships/font" Target="fonts/Roboto-bold.fntdata"/><Relationship Id="rId16" Type="http://schemas.openxmlformats.org/officeDocument/2006/relationships/slide" Target="slides/slide10.xml"/><Relationship Id="rId38" Type="http://schemas.openxmlformats.org/officeDocument/2006/relationships/font" Target="fonts/Roboto-regular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562fb62a63_0_2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562fb62a63_0_2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562fb62a63_0_2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562fb62a63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562fb62a63_0_2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562fb62a63_0_2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562fb62a63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562fb62a63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62fb62a63_0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62fb62a63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562fb62a63_0_2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562fb62a63_0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562fb62a63_0_2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562fb62a63_0_2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562fb62a63_0_2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562fb62a63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562fb62a63_0_2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562fb62a63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562fb62a63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562fb62a63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4bb99811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4bb99811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562fb62a63_0_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562fb62a63_0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562fb62a63_0_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562fb62a63_0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562fb62a63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562fb62a63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562fb62a63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562fb62a63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562fb62a63_0_2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562fb62a63_0_2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562fb62a63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562fb62a63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562fb62a63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562fb62a63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dcf7b0e7f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2dcf7b0e7f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af76b82a72_0_16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2af76b82a72_0_16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af76b82a72_0_16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2af76b82a72_0_16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562fb62a63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562fb62a63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62fb62a63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62fb62a63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562fb62a63_0_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562fb62a63_0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62fb62a63_0_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62fb62a63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562fb62a63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562fb62a63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62fb62a63_0_1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62fb62a63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62fb62a63_0_2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62fb62a63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docs.spring.io/spring-boot/reference/features/external-config.html" TargetMode="External"/><Relationship Id="rId4" Type="http://schemas.openxmlformats.org/officeDocument/2006/relationships/hyperlink" Target="https://docs.spring.io/spring-boot/reference/features/profiles.html" TargetMode="External"/><Relationship Id="rId5" Type="http://schemas.openxmlformats.org/officeDocument/2006/relationships/hyperlink" Target="https://stackoverflow.com/questions/12691812/can-propertysources-be-chosen-by-spring-profile" TargetMode="Externa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spring.io/spring-boot/reference/features/external-config.html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Customized Configuration &amp; Profiles</a:t>
            </a:r>
            <a:endParaRPr/>
          </a:p>
        </p:txBody>
      </p:sp>
      <p:sp>
        <p:nvSpPr>
          <p:cNvPr id="64" name="Google Shape;64;p13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 Each His Own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Configurations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@ConfigurationProperties ანოტაციის დახმარებით მე შემიძლია აღვწერო კომპონენტი, რომელიც ამოიკითხავს და მომაწვდის კონფიგურაციის ფაილში არსებულ მონაცემებს.</a:t>
            </a:r>
            <a:endParaRPr/>
          </a:p>
        </p:txBody>
      </p:sp>
      <p:graphicFrame>
        <p:nvGraphicFramePr>
          <p:cNvPr id="118" name="Google Shape;118;p22"/>
          <p:cNvGraphicFramePr/>
          <p:nvPr/>
        </p:nvGraphicFramePr>
        <p:xfrm>
          <a:off x="564513" y="2653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3810850"/>
                <a:gridCol w="4204125"/>
              </a:tblGrid>
              <a:tr h="3509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Define a POJO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Add to application.yml or a custom config file</a:t>
                      </a:r>
                      <a:endParaRPr b="1" sz="1200"/>
                    </a:p>
                  </a:txBody>
                  <a:tcPr marT="91425" marB="91425" marR="91425" marL="91425"/>
                </a:tc>
              </a:tr>
              <a:tr h="15793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@Component</a:t>
                      </a:r>
                      <a:endParaRPr sz="1200"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@ConfigurationProperties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(prefix =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"my.app"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accent3"/>
                          </a:solidFill>
                        </a:rPr>
                        <a:t>MyAppProperties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{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lang="en" sz="1200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 sz="1200">
                          <a:solidFill>
                            <a:srgbClr val="9900FF"/>
                          </a:solidFill>
                        </a:rPr>
                        <a:t>name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int </a:t>
                      </a:r>
                      <a:r>
                        <a:rPr lang="en" sz="1200">
                          <a:solidFill>
                            <a:srgbClr val="9900FF"/>
                          </a:solidFill>
                        </a:rPr>
                        <a:t>timeout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lang="en" sz="1200">
                          <a:solidFill>
                            <a:schemeClr val="accent3"/>
                          </a:solidFill>
                        </a:rPr>
                        <a:t>List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200">
                          <a:solidFill>
                            <a:schemeClr val="accent3"/>
                          </a:solidFill>
                        </a:rPr>
                        <a:t>String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 </a:t>
                      </a:r>
                      <a:r>
                        <a:rPr lang="en" sz="1200">
                          <a:solidFill>
                            <a:srgbClr val="9900FF"/>
                          </a:solidFill>
                        </a:rPr>
                        <a:t>servers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9E9E9E"/>
                          </a:solidFill>
                        </a:rPr>
                        <a:t>// getters and setters</a:t>
                      </a:r>
                      <a:endParaRPr sz="1200">
                        <a:solidFill>
                          <a:srgbClr val="9E9E9E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}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my: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app: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name: ExampleApp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timeout: 30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servers: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- dev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- test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  - prod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Validating Configuration Properties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@ConfigurationProperties ანოტაციით ანოტირებულ კომპონენტში აღწერილ კლასის ველებს შეგვიძლია გავუკეთოთ ვალიდაცია @Validated ანოტაციის გამოყენებით.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25" name="Google Shape;125;p23"/>
          <p:cNvGraphicFramePr/>
          <p:nvPr/>
        </p:nvGraphicFramePr>
        <p:xfrm>
          <a:off x="500150" y="2678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3732825"/>
                <a:gridCol w="4410875"/>
              </a:tblGrid>
              <a:tr h="362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JSR-303 Annotations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Dependency</a:t>
                      </a:r>
                      <a:endParaRPr b="1" sz="1200"/>
                    </a:p>
                  </a:txBody>
                  <a:tcPr marT="91425" marB="91425" marR="91425" marL="91425"/>
                </a:tc>
              </a:tr>
              <a:tr h="1810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@Validated</a:t>
                      </a:r>
                      <a:endParaRPr sz="1200"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@Component</a:t>
                      </a:r>
                      <a:endParaRPr sz="1200"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@ConfigurationProperties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(prefix = 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"my.app"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accent3"/>
                          </a:solidFill>
                        </a:rPr>
                        <a:t>MyAppProperties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{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@NotBlank</a:t>
                      </a:r>
                      <a:endParaRPr sz="1200"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lang="en" sz="1200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 sz="1200">
                          <a:solidFill>
                            <a:srgbClr val="9900FF"/>
                          </a:solidFill>
                        </a:rPr>
                        <a:t>name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@Min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1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int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rgbClr val="9900FF"/>
                          </a:solidFill>
                        </a:rPr>
                        <a:t>timeout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}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dependency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groupId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&gt;org.springframework.boot&lt;/groupId&gt;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&lt;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artifactId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spring-boot-starter-validation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&lt;/artifactId&gt;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&lt;/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dependency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&gt;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@PropertySource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Loading Values from a Custom File</a:t>
            </a:r>
            <a:endParaRPr/>
          </a:p>
        </p:txBody>
      </p:sp>
      <p:sp>
        <p:nvSpPr>
          <p:cNvPr id="136" name="Google Shape;136;p25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ასევე, შეგვიძლია კონფიგურაციის მონაცემები ამოვიკითხოთ განსხვავებული *.properties (ან *.yml) ფაილებიდან. ეს კარგი პრაქტიკაა, რადგანაც ყველაფერი დაჯგუფებული გამოდის ერთ ადგილას.</a:t>
            </a:r>
            <a:endParaRPr/>
          </a:p>
        </p:txBody>
      </p:sp>
      <p:graphicFrame>
        <p:nvGraphicFramePr>
          <p:cNvPr id="137" name="Google Shape;137;p25"/>
          <p:cNvGraphicFramePr/>
          <p:nvPr/>
        </p:nvGraphicFramePr>
        <p:xfrm>
          <a:off x="680125" y="2712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4298050"/>
                <a:gridCol w="3485700"/>
              </a:tblGrid>
              <a:tr h="3065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ExternalServiceConfig.java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custom-config.yml</a:t>
                      </a:r>
                      <a:endParaRPr b="1" sz="1200"/>
                    </a:p>
                  </a:txBody>
                  <a:tcPr marT="91425" marB="91425" marR="91425" marL="91425"/>
                </a:tc>
              </a:tr>
              <a:tr h="1029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@Configuration</a:t>
                      </a:r>
                      <a:endParaRPr sz="1200"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@PropertySource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"classpath:custom-config.yml"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public class </a:t>
                      </a:r>
                      <a:r>
                        <a:rPr lang="en" sz="1200">
                          <a:solidFill>
                            <a:schemeClr val="accent3"/>
                          </a:solidFill>
                        </a:rPr>
                        <a:t>ExternalServiceConfig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{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@Value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"${external.service.url}"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 sz="1200">
                          <a:solidFill>
                            <a:srgbClr val="9900FF"/>
                          </a:solidFill>
                        </a:rPr>
                        <a:t>url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}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external: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service: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url: https://api.example.com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   key: abc123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0655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@PropertySource only works with .properties by default. For YAML, we need alternative loading!</a:t>
                      </a:r>
                      <a:endParaRPr sz="1200"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6"/>
          <p:cNvSpPr txBox="1"/>
          <p:nvPr>
            <p:ph idx="4294967295" type="body"/>
          </p:nvPr>
        </p:nvSpPr>
        <p:spPr>
          <a:xfrm>
            <a:off x="311700" y="288225"/>
            <a:ext cx="8520600" cy="428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Spring-ის 4.3 ვერსიიდან გვაქვს </a:t>
            </a:r>
            <a:r>
              <a:rPr b="1" lang="en"/>
              <a:t>YamlPropertiesFactoryBean </a:t>
            </a:r>
            <a:r>
              <a:rPr lang="en"/>
              <a:t>ობიექტი, რომელიც შეგვიძლია მივუთითოთ @PropertySource ანოტაციას, და რომელიც გაპარსავს YAML ტიპის ფაილებს.</a:t>
            </a:r>
            <a:endParaRPr/>
          </a:p>
        </p:txBody>
      </p:sp>
      <p:graphicFrame>
        <p:nvGraphicFramePr>
          <p:cNvPr id="143" name="Google Shape;143;p26"/>
          <p:cNvGraphicFramePr/>
          <p:nvPr/>
        </p:nvGraphicFramePr>
        <p:xfrm>
          <a:off x="311700" y="1436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8520600"/>
              </a:tblGrid>
              <a:tr h="2084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YamlPropertySourceFactory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implements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PropertySourceFactory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@Override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public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PropertySource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&lt;?&gt; createPropertySource(String name, EncodedResource resource)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throws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IOException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YamlPropertiesFactoryBean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factory =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new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YamlPropertiesFactoryBean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factory.setResources(resource.getResource());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return new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PropertiesPropertySource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(resource.getResource().getFilename(), factory.getObject());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23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@Configuration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@PropertySource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(value = 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"classpath:custom-config.yml"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, factory = </a:t>
                      </a:r>
                      <a:r>
                        <a:rPr b="1" lang="en">
                          <a:solidFill>
                            <a:schemeClr val="dk1"/>
                          </a:solidFill>
                        </a:rPr>
                        <a:t>YamlPropertySourceFactory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MyYamlConfig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</a:t>
                      </a:r>
                      <a:r>
                        <a:rPr lang="en">
                          <a:solidFill>
                            <a:srgbClr val="B45F06"/>
                          </a:solidFill>
                        </a:rPr>
                        <a:t>@Value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"${external.service.url}"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 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String </a:t>
                      </a:r>
                      <a:r>
                        <a:rPr lang="en">
                          <a:solidFill>
                            <a:srgbClr val="9900FF"/>
                          </a:solidFill>
                        </a:rPr>
                        <a:t>url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;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 2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Profiles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Spring Profiles?</a:t>
            </a:r>
            <a:endParaRPr/>
          </a:p>
        </p:txBody>
      </p:sp>
      <p:sp>
        <p:nvSpPr>
          <p:cNvPr id="159" name="Google Shape;159;p29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"</a:t>
            </a:r>
            <a:r>
              <a:rPr lang="en"/>
              <a:t>პროფილები</a:t>
            </a:r>
            <a:r>
              <a:rPr lang="en"/>
              <a:t>"</a:t>
            </a:r>
            <a:r>
              <a:rPr lang="en"/>
              <a:t> გვაძლევს </a:t>
            </a:r>
            <a:r>
              <a:rPr lang="en"/>
              <a:t>საშუალებას იდეურად გავაცალკევოთ აპლიკაციის სხვადასხვა კონფიგურაციები და გავუშვათ ისინი მხოლოდ კონკრეტულ სიტუაციებში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მაგ. აპლიკაციის დეველოპმენტის, ტესტირების ან გასაჯაროების დროს.</a:t>
            </a:r>
            <a:endParaRPr/>
          </a:p>
        </p:txBody>
      </p:sp>
      <p:graphicFrame>
        <p:nvGraphicFramePr>
          <p:cNvPr id="160" name="Google Shape;160;p29"/>
          <p:cNvGraphicFramePr/>
          <p:nvPr/>
        </p:nvGraphicFramePr>
        <p:xfrm>
          <a:off x="952500" y="3166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7239000"/>
              </a:tblGrid>
              <a:tr h="113137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B45F06"/>
                          </a:solidFill>
                        </a:rPr>
                        <a:t>@Configuration</a:t>
                      </a:r>
                      <a:endParaRPr sz="1600">
                        <a:solidFill>
                          <a:srgbClr val="B45F06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B45F06"/>
                          </a:solidFill>
                        </a:rPr>
                        <a:t>@Profile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"dev"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)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600">
                          <a:solidFill>
                            <a:schemeClr val="accent3"/>
                          </a:solidFill>
                        </a:rPr>
                        <a:t>DevConfig 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9E9E9E"/>
                          </a:solidFill>
                        </a:rPr>
                        <a:t>// Development-specific beans</a:t>
                      </a:r>
                      <a:endParaRPr sz="1600">
                        <a:solidFill>
                          <a:srgbClr val="9E9E9E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}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Activating Profiles</a:t>
            </a:r>
            <a:endParaRPr/>
          </a:p>
        </p:txBody>
      </p:sp>
      <p:graphicFrame>
        <p:nvGraphicFramePr>
          <p:cNvPr id="166" name="Google Shape;166;p30"/>
          <p:cNvGraphicFramePr/>
          <p:nvPr/>
        </p:nvGraphicFramePr>
        <p:xfrm>
          <a:off x="908163" y="1455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7327675"/>
              </a:tblGrid>
              <a:tr h="378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Set in application.properties</a:t>
                      </a:r>
                      <a:endParaRPr b="1" sz="1300"/>
                    </a:p>
                  </a:txBody>
                  <a:tcPr marT="91425" marB="91425" marR="91425" marL="91425"/>
                </a:tc>
              </a:tr>
              <a:tr h="3785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spring.profiles.active=dev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78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Command-line Argument</a:t>
                      </a:r>
                      <a:endParaRPr b="1" sz="1300"/>
                    </a:p>
                  </a:txBody>
                  <a:tcPr marT="91425" marB="91425" marR="91425" marL="91425"/>
                </a:tc>
              </a:tr>
              <a:tr h="3785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java -jar app.jar --spring.profiles.active=prod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78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Environment Variable</a:t>
                      </a:r>
                      <a:endParaRPr b="1" sz="1300"/>
                    </a:p>
                  </a:txBody>
                  <a:tcPr marT="91425" marB="91425" marR="91425" marL="91425"/>
                </a:tc>
              </a:tr>
              <a:tr h="3785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export SPRING_PROFILES_ACTIVE=uat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785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Programmatically</a:t>
                      </a:r>
                      <a:endParaRPr b="1" sz="1300"/>
                    </a:p>
                  </a:txBody>
                  <a:tcPr marT="91425" marB="91425" marR="91425" marL="91425"/>
                </a:tc>
              </a:tr>
              <a:tr h="7722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accent3"/>
                          </a:solidFill>
                        </a:rPr>
                        <a:t>SpringApplication 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app = </a:t>
                      </a:r>
                      <a:r>
                        <a:rPr lang="en" sz="1300">
                          <a:solidFill>
                            <a:srgbClr val="4A86E8"/>
                          </a:solidFill>
                        </a:rPr>
                        <a:t>new </a:t>
                      </a:r>
                      <a:r>
                        <a:rPr lang="en" sz="1300">
                          <a:solidFill>
                            <a:schemeClr val="accent3"/>
                          </a:solidFill>
                        </a:rPr>
                        <a:t>SpringApplication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300">
                          <a:solidFill>
                            <a:schemeClr val="accent3"/>
                          </a:solidFill>
                        </a:rPr>
                        <a:t>MyApplication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 sz="1300">
                          <a:solidFill>
                            <a:srgbClr val="4A86E8"/>
                          </a:solidFill>
                        </a:rPr>
                        <a:t>class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);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app.setAdditionalProfiles(</a:t>
                      </a:r>
                      <a:r>
                        <a:rPr lang="en" sz="1300">
                          <a:solidFill>
                            <a:srgbClr val="980000"/>
                          </a:solidFill>
                        </a:rPr>
                        <a:t>"test"</a:t>
                      </a:r>
                      <a:r>
                        <a:rPr lang="en" sz="1300">
                          <a:solidFill>
                            <a:schemeClr val="dk1"/>
                          </a:solidFill>
                        </a:rPr>
                        <a:t>);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app.run(args);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Profile-Specific Configuration Files</a:t>
            </a:r>
            <a:endParaRPr/>
          </a:p>
        </p:txBody>
      </p:sp>
      <p:sp>
        <p:nvSpPr>
          <p:cNvPr id="172" name="Google Shape;172;p3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სახელის კონვენციით</a:t>
            </a:r>
            <a:r>
              <a:rPr lang="en"/>
              <a:t>: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application-{profile}.properties ან application-{profile}.yml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მაგალითი</a:t>
            </a:r>
            <a:r>
              <a:rPr lang="en"/>
              <a:t>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შენიშნვა: </a:t>
            </a:r>
            <a:r>
              <a:rPr lang="en"/>
              <a:t>Spring ავტომატურად ჩატვირთავს </a:t>
            </a:r>
            <a:r>
              <a:rPr lang="en"/>
              <a:t>"-პროფილის"</a:t>
            </a:r>
            <a:r>
              <a:rPr lang="en"/>
              <a:t> ფაილს აქტიური პროფილის მიხედვით.​</a:t>
            </a:r>
            <a:endParaRPr/>
          </a:p>
        </p:txBody>
      </p:sp>
      <p:graphicFrame>
        <p:nvGraphicFramePr>
          <p:cNvPr id="173" name="Google Shape;173;p31"/>
          <p:cNvGraphicFramePr/>
          <p:nvPr/>
        </p:nvGraphicFramePr>
        <p:xfrm>
          <a:off x="952500" y="2870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application-dev.properties: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application-prod.properties: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server.port=8081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server.port=80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 1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2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Multi-Document Configuration Files</a:t>
            </a:r>
            <a:endParaRPr/>
          </a:p>
        </p:txBody>
      </p:sp>
      <p:sp>
        <p:nvSpPr>
          <p:cNvPr id="179" name="Google Shape;179;p32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აერთიანებს პროფილებისს კონფიგურაციას ერთ ფაილში.</a:t>
            </a:r>
            <a:endParaRPr/>
          </a:p>
        </p:txBody>
      </p:sp>
      <p:graphicFrame>
        <p:nvGraphicFramePr>
          <p:cNvPr id="180" name="Google Shape;180;p32"/>
          <p:cNvGraphicFramePr/>
          <p:nvPr/>
        </p:nvGraphicFramePr>
        <p:xfrm>
          <a:off x="952500" y="2069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3619500"/>
                <a:gridCol w="3619500"/>
              </a:tblGrid>
              <a:tr h="38100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YAML File</a:t>
                      </a:r>
                      <a:endParaRPr b="1"/>
                    </a:p>
                  </a:txBody>
                  <a:tcPr marT="91425" marB="91425" marR="91425" marL="91425"/>
                </a:tc>
                <a:tc hMerge="1"/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server: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port: 8080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---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spring: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config: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activate: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on-profile: dev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server: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port: 8081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---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spring: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config: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activate: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    on-profile: prod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server: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    port: 80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Conditional Beans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 @Profile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Conditional Bean Registration with @Profile</a:t>
            </a:r>
            <a:endParaRPr/>
          </a:p>
        </p:txBody>
      </p:sp>
      <p:graphicFrame>
        <p:nvGraphicFramePr>
          <p:cNvPr id="191" name="Google Shape;191;p34"/>
          <p:cNvGraphicFramePr/>
          <p:nvPr/>
        </p:nvGraphicFramePr>
        <p:xfrm>
          <a:off x="883375" y="1507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7377250"/>
              </a:tblGrid>
              <a:tr h="3071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B45F06"/>
                          </a:solidFill>
                        </a:rPr>
                        <a:t>@Configuration</a:t>
                      </a:r>
                      <a:endParaRPr sz="1600"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DataSourceConfig {  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B45F06"/>
                          </a:solidFill>
                        </a:rPr>
                        <a:t>@Bean</a:t>
                      </a:r>
                      <a:endParaRPr sz="1600"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B45F06"/>
                          </a:solidFill>
                        </a:rPr>
                        <a:t>      </a:t>
                      </a:r>
                      <a:r>
                        <a:rPr b="1" lang="en" sz="1600">
                          <a:solidFill>
                            <a:srgbClr val="B45F06"/>
                          </a:solidFill>
                        </a:rPr>
                        <a:t>@Profile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"dev"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)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public </a:t>
                      </a:r>
                      <a:r>
                        <a:rPr lang="en" sz="1600">
                          <a:solidFill>
                            <a:schemeClr val="accent3"/>
                          </a:solidFill>
                        </a:rPr>
                        <a:t>DataSource 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h2DataSource() 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return new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600">
                          <a:solidFill>
                            <a:schemeClr val="accent3"/>
                          </a:solidFill>
                        </a:rPr>
                        <a:t>HikariDataSource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new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600">
                          <a:solidFill>
                            <a:schemeClr val="accent3"/>
                          </a:solidFill>
                        </a:rPr>
                        <a:t>HikariConfig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"/h2.properties"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));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}  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B45F06"/>
                          </a:solidFill>
                        </a:rPr>
                        <a:t>@Bean</a:t>
                      </a:r>
                      <a:endParaRPr sz="1600">
                        <a:solidFill>
                          <a:srgbClr val="B45F06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B45F06"/>
                          </a:solidFill>
                        </a:rPr>
                        <a:t>      </a:t>
                      </a:r>
                      <a:r>
                        <a:rPr b="1" lang="en" sz="1600">
                          <a:solidFill>
                            <a:srgbClr val="B45F06"/>
                          </a:solidFill>
                        </a:rPr>
                        <a:t>@Profile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"prod"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)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public </a:t>
                      </a:r>
                      <a:r>
                        <a:rPr lang="en" sz="1600">
                          <a:solidFill>
                            <a:schemeClr val="accent3"/>
                          </a:solidFill>
                        </a:rPr>
                        <a:t>DataSource 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mysqlDataSource() {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    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return new </a:t>
                      </a:r>
                      <a:r>
                        <a:rPr lang="en" sz="1600">
                          <a:solidFill>
                            <a:schemeClr val="accent3"/>
                          </a:solidFill>
                        </a:rPr>
                        <a:t>HikariDataSource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600">
                          <a:solidFill>
                            <a:srgbClr val="4A86E8"/>
                          </a:solidFill>
                        </a:rPr>
                        <a:t>new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600">
                          <a:solidFill>
                            <a:schemeClr val="accent3"/>
                          </a:solidFill>
                        </a:rPr>
                        <a:t>HikariConfig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600">
                          <a:solidFill>
                            <a:srgbClr val="980000"/>
                          </a:solidFill>
                        </a:rPr>
                        <a:t>"/mysql.properties"</a:t>
                      </a:r>
                      <a:r>
                        <a:rPr lang="en" sz="1600">
                          <a:solidFill>
                            <a:schemeClr val="dk1"/>
                          </a:solidFill>
                        </a:rPr>
                        <a:t>));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      }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</a:rPr>
                        <a:t>}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5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Profile Groups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a Profile Group</a:t>
            </a:r>
            <a:endParaRPr/>
          </a:p>
        </p:txBody>
      </p:sp>
      <p:sp>
        <p:nvSpPr>
          <p:cNvPr id="202" name="Google Shape;202;p3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რამდენიმე პროფილი ერთად დაჯგუფება და გააქტიურება.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production</a:t>
            </a:r>
            <a:r>
              <a:rPr lang="en"/>
              <a:t> პროფილის გააქტიურება ასევე გაააქტიურებს proddb-სა და prodsecurity-ს.</a:t>
            </a:r>
            <a:endParaRPr/>
          </a:p>
        </p:txBody>
      </p:sp>
      <p:graphicFrame>
        <p:nvGraphicFramePr>
          <p:cNvPr id="203" name="Google Shape;203;p36"/>
          <p:cNvGraphicFramePr/>
          <p:nvPr/>
        </p:nvGraphicFramePr>
        <p:xfrm>
          <a:off x="952500" y="2001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7239000"/>
              </a:tblGrid>
              <a:tr h="3149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Configuration File Example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314900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spring.profiles.group.production=proddb,prodsecurity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Tips for Using Profiles</a:t>
            </a:r>
            <a:endParaRPr/>
          </a:p>
        </p:txBody>
      </p:sp>
      <p:sp>
        <p:nvSpPr>
          <p:cNvPr id="209" name="Google Shape;209;p3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Keep Profiles Simple</a:t>
            </a:r>
            <a:r>
              <a:rPr lang="en"/>
              <a:t>: Avoid overly complex profile combinations.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Document Profiles</a:t>
            </a:r>
            <a:r>
              <a:rPr lang="en"/>
              <a:t>: Clearly explain the purpose of each profile.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Avoid Sensitive Data</a:t>
            </a:r>
            <a:r>
              <a:rPr lang="en"/>
              <a:t>: Do not store credentials in properties files; use environment variables or a secrets manager.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Set a Default Profile</a:t>
            </a:r>
            <a:r>
              <a:rPr lang="en"/>
              <a:t>: Define a fallback profile to prevent unexpected behavior.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Use @Profile Judiciously</a:t>
            </a:r>
            <a:r>
              <a:rPr lang="en"/>
              <a:t>: Limit the use of @Profile to necessary scenarios to maintain code clarity.​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with Profiles?</a:t>
            </a:r>
            <a:endParaRPr/>
          </a:p>
        </p:txBody>
      </p:sp>
      <p:sp>
        <p:nvSpPr>
          <p:cNvPr id="215" name="Google Shape;215;p3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ტესტირების დროს ააქტიურებს ტესტის პროფილს, რაც ტესტისთვის სპეციფიკური კონფიგურაციების დაყენების საშუალებას იძლევა.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/>
              <a:t>ამაზე მეტს ვისაუბრებთ როდესაც შევეხებით ტესტირების თემას!</a:t>
            </a:r>
            <a:endParaRPr b="1"/>
          </a:p>
        </p:txBody>
      </p:sp>
      <p:graphicFrame>
        <p:nvGraphicFramePr>
          <p:cNvPr id="216" name="Google Shape;216;p38"/>
          <p:cNvGraphicFramePr/>
          <p:nvPr/>
        </p:nvGraphicFramePr>
        <p:xfrm>
          <a:off x="952500" y="2183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7239000"/>
              </a:tblGrid>
              <a:tr h="329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/>
                        <a:t>JUnit Example</a:t>
                      </a:r>
                      <a:endParaRPr b="1"/>
                    </a:p>
                  </a:txBody>
                  <a:tcPr marT="91425" marB="91425" marR="91425" marL="91425"/>
                </a:tc>
              </a:tr>
              <a:tr h="123582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@RunWith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SpringRunner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.</a:t>
                      </a:r>
                      <a:r>
                        <a:rPr lang="en">
                          <a:solidFill>
                            <a:srgbClr val="4A86E8"/>
                          </a:solidFill>
                        </a:rPr>
                        <a:t>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B45F06"/>
                          </a:solidFill>
                        </a:rPr>
                        <a:t>@SpringBootTest</a:t>
                      </a:r>
                      <a:endParaRPr>
                        <a:solidFill>
                          <a:srgbClr val="B45F06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B45F06"/>
                          </a:solidFill>
                        </a:rPr>
                        <a:t>@ActiveProfiles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>
                          <a:solidFill>
                            <a:srgbClr val="980000"/>
                          </a:solidFill>
                        </a:rPr>
                        <a:t>"test"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)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4A86E8"/>
                          </a:solidFill>
                        </a:rPr>
                        <a:t>public class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>
                          <a:solidFill>
                            <a:schemeClr val="accent3"/>
                          </a:solidFill>
                        </a:rPr>
                        <a:t>MyServiceTest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{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9E9E9E"/>
                          </a:solidFill>
                        </a:rPr>
                        <a:t>// Test cases</a:t>
                      </a:r>
                      <a:endParaRPr>
                        <a:solidFill>
                          <a:srgbClr val="9E9E9E"/>
                        </a:solidFill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}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გამოყენებული რესურსები და ბმულები:</a:t>
            </a:r>
            <a:endParaRPr/>
          </a:p>
        </p:txBody>
      </p:sp>
      <p:sp>
        <p:nvSpPr>
          <p:cNvPr id="222" name="Google Shape;222;p39"/>
          <p:cNvSpPr txBox="1"/>
          <p:nvPr>
            <p:ph idx="1" type="body"/>
          </p:nvPr>
        </p:nvSpPr>
        <p:spPr>
          <a:xfrm>
            <a:off x="387900" y="1489825"/>
            <a:ext cx="8368200" cy="325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u="sng">
                <a:solidFill>
                  <a:schemeClr val="hlink"/>
                </a:solidFill>
                <a:hlinkClick r:id="rId3"/>
              </a:rPr>
              <a:t>Externalized Configuration :: Spring Boot</a:t>
            </a:r>
            <a:r>
              <a:rPr lang="en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u="sng">
                <a:solidFill>
                  <a:schemeClr val="hlink"/>
                </a:solidFill>
                <a:hlinkClick r:id="rId4"/>
              </a:rPr>
              <a:t>Profiles :: Spring Boot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u="sng">
                <a:solidFill>
                  <a:schemeClr val="hlink"/>
                </a:solidFill>
                <a:hlinkClick r:id="rId5"/>
              </a:rPr>
              <a:t>Can @PropertySources be chosen by Spring profile? - Stack Overflow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0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ლაბის დავალება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1"/>
          <p:cNvSpPr txBox="1"/>
          <p:nvPr>
            <p:ph idx="4294967295" type="body"/>
          </p:nvPr>
        </p:nvSpPr>
        <p:spPr>
          <a:xfrm>
            <a:off x="311700" y="445025"/>
            <a:ext cx="8520600" cy="435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- კონფიგურაციანი და პროფილებიანი ვებსაიტი -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გამოიყენეთ Spring Boot-ის externalized configuration მექანიზმი და პროფილები: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აიღეთ თქვენი აპლიკაციისთვის დამახასიათებელი კონფიგურაციის პარამეტრები და გაიტანეთ ცალკე კონფიგურაციის ფაილში. აღწერეთ კომპონენტი, რომელიც კონფიგურაციის ფაილიდან ავტომატურად ამოიკითხავს ამ პარამეტრებს, ვალიდაციასაც გაუკეთებს მათ და კლასის ველებს მიანიჭებს (გამოიყენეთ ანოტაციები).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"/>
              <a:t>აღწერეთ ორი პროფილი </a:t>
            </a:r>
            <a:r>
              <a:rPr lang="en"/>
              <a:t>"dev" და "prod":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◆"/>
            </a:pPr>
            <a:r>
              <a:rPr lang="en"/>
              <a:t>Development (dev) პროფილისთვის განსაზღვრეთ კომპონენტები (bean-ები), რომლებიც მხოლოდ ვებ აპლიკაციის დეველოპმენტის დროს უნდა გაეშვას (მაგ. H2 in-memory ბაზა, სატესტო ინფორმაციით ბაზის შევსება და ა.შ.).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◆"/>
            </a:pPr>
            <a:r>
              <a:rPr lang="en"/>
              <a:t>Production (prod) პროფილისთვის კი აღწერეთ ისეთი კომპონენტები და კონფიგურაციები, რომლებიც რეალური აპლიკაციისთვის იქნება საჭირო (მაგ. HTTPS კონფიგურაცია, 443 პორტი, MSSQL ბაზა და ა.შ.).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Externalized Configuration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Spring Boot გვაძლევს საშუალებას კონფიგურაციის განცალკევებისა, რათა შევძლოთ განსხვავებულ გარემოებში იგივე კოდთან მუშაობა.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შეგვიძლია გამოვიყენოთ კონფიგურაციის განსხვავებული ტიპის "წყაროები": *.properties / YAML ფაილები, environment variable-ები, და CMD არგუმენტები.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კონფიგურაციის მნიშვნელობები შეგვიძლია: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პირდაპირ "ჩავაინჯექტოთ" ჩვენს bean-ებში </a:t>
            </a:r>
            <a:r>
              <a:rPr b="1" lang="en"/>
              <a:t>@Value</a:t>
            </a:r>
            <a:r>
              <a:rPr lang="en"/>
              <a:t> ანოტაციით,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ამოვიკითხოთ Spring-ის </a:t>
            </a:r>
            <a:r>
              <a:rPr b="1" lang="en"/>
              <a:t>Environment </a:t>
            </a:r>
            <a:r>
              <a:rPr lang="en"/>
              <a:t>ობიექტით,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ან </a:t>
            </a:r>
            <a:r>
              <a:rPr b="1" lang="en"/>
              <a:t>@ConfigurationProperties</a:t>
            </a:r>
            <a:r>
              <a:rPr lang="en"/>
              <a:t> ანოტაციის გამოყენებით მივაბათ ჩვენ მიერ აღწერილი კომპონენტების ველებს.</a:t>
            </a:r>
            <a:endParaRPr/>
          </a:p>
        </p:txBody>
      </p:sp>
      <p:sp>
        <p:nvSpPr>
          <p:cNvPr id="80" name="Google Shape;80;p1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Externalized Configuration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Spring Finds and Reads Configuration Values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Spring-ს აქვს ნაგულისხმევი წესები კონფიგურაციის ფაილების ძებნასთან დაკავშირებით.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მაგალითად, სკანირება ხდება შემდეგი თანმიმდევრობით: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Config data (such as application.properties files).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OS environment variables.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Java System properties (System.getProperties()).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Command line arguments.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და ა.შ.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დეტალურად იხილეთ აქ: </a:t>
            </a:r>
            <a:r>
              <a:rPr lang="en" u="sng">
                <a:solidFill>
                  <a:schemeClr val="hlink"/>
                </a:solidFill>
                <a:hlinkClick r:id="rId3"/>
              </a:rPr>
              <a:t>Externalized Configuration :: Spring Boot</a:t>
            </a:r>
            <a:endParaRPr/>
          </a:p>
        </p:txBody>
      </p:sp>
      <p:sp>
        <p:nvSpPr>
          <p:cNvPr id="87" name="Google Shape;87;p17"/>
          <p:cNvSpPr/>
          <p:nvPr/>
        </p:nvSpPr>
        <p:spPr>
          <a:xfrm>
            <a:off x="6724975" y="2028600"/>
            <a:ext cx="1915200" cy="1363500"/>
          </a:xfrm>
          <a:prstGeom prst="wedgeRectCallout">
            <a:avLst>
              <a:gd fmla="val -73923" name="adj1"/>
              <a:gd fmla="val 22354" name="adj2"/>
            </a:avLst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არასრული და </a:t>
            </a:r>
            <a:r>
              <a:rPr lang="en" sz="1600"/>
              <a:t> გამარტივებული თანმიმდევრობა!</a:t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@Value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Getting Values from Properties or YAML Files</a:t>
            </a:r>
            <a:endParaRPr/>
          </a:p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387900" y="1441075"/>
            <a:ext cx="8368200" cy="312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ნებისმიერ კომპონენტში შეგვიძლია გამოვიყენოთ @Value ანოტაცია რათა ამოვიკითხოთ კონფიგურაციის ფაილიდან მნიშვნელობები.</a:t>
            </a:r>
            <a:endParaRPr/>
          </a:p>
        </p:txBody>
      </p:sp>
      <p:graphicFrame>
        <p:nvGraphicFramePr>
          <p:cNvPr id="99" name="Google Shape;99;p19"/>
          <p:cNvGraphicFramePr/>
          <p:nvPr/>
        </p:nvGraphicFramePr>
        <p:xfrm>
          <a:off x="741875" y="2289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{04CE8F1D-D35E-4EE5-8243-E7326F9A6E5D}</a:tableStyleId>
              </a:tblPr>
              <a:tblGrid>
                <a:gridCol w="3830125"/>
                <a:gridCol w="3830125"/>
              </a:tblGrid>
              <a:tr h="3541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Inside Spring Bean</a:t>
                      </a:r>
                      <a:endParaRPr b="1" sz="12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application.properties</a:t>
                      </a:r>
                      <a:endParaRPr b="1" sz="1200"/>
                    </a:p>
                  </a:txBody>
                  <a:tcPr marT="91425" marB="91425" marR="91425" marL="91425"/>
                </a:tc>
              </a:tr>
              <a:tr h="2124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@Value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"${app.title}"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String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title;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@Value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"${app.max-connections}"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int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maxConnections;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@Value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"#{'${app.servers}'.split(',')}"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List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&lt;String&gt; servers;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B45F06"/>
                          </a:solidFill>
                        </a:rPr>
                        <a:t>@Value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(</a:t>
                      </a:r>
                      <a:r>
                        <a:rPr lang="en" sz="1200">
                          <a:solidFill>
                            <a:srgbClr val="980000"/>
                          </a:solidFill>
                        </a:rPr>
                        <a:t>"${feature.enabled:true}"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4A86E8"/>
                          </a:solidFill>
                        </a:rPr>
                        <a:t>private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boolean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featureEnabled;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app.title=My Spring Boot App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app.max-connections=120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app.servers=dev,qa,prod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00" name="Google Shape;100;p19"/>
          <p:cNvSpPr/>
          <p:nvPr/>
        </p:nvSpPr>
        <p:spPr>
          <a:xfrm>
            <a:off x="4485800" y="3576775"/>
            <a:ext cx="3724500" cy="1145400"/>
          </a:xfrm>
          <a:prstGeom prst="wedgeRectCallout">
            <a:avLst>
              <a:gd fmla="val -79763" name="adj1"/>
              <a:gd fmla="val 36459" name="adj2"/>
            </a:avLst>
          </a:prstGeom>
          <a:solidFill>
            <a:srgbClr val="F3F3F3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შეგვიძლია მივუთითოთ ნაგულისხმევი მნიშვნელობაც. გამოიყენება იმ შემთხვევაში თუ კონფიგურაციის ფაილში იგი ვერ მოიძებნა.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Problems with @Value</a:t>
            </a:r>
            <a:endParaRPr/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@Value-ს გამოყენება სჯობს მარტივ სიტუაციებში. მაგალითად, როდესაც უცებ გვჭირდება რაღაც ერთი ან ორი მნიშვნელობის ამოკითხვა კონფიგურაციის ფაილიდან.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@Value-ს ნაკლია</a:t>
            </a:r>
            <a:r>
              <a:rPr lang="en"/>
              <a:t>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Scattered Configs</a:t>
            </a:r>
            <a:r>
              <a:rPr lang="en"/>
              <a:t>: </a:t>
            </a:r>
            <a:r>
              <a:rPr lang="en"/>
              <a:t>Hard to manage if used in many classes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Lack of Type Safety</a:t>
            </a:r>
            <a:r>
              <a:rPr lang="en"/>
              <a:t>: Values are injected but not validated.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No Auto-Completion</a:t>
            </a:r>
            <a:r>
              <a:rPr lang="en"/>
              <a:t>: IDE support is limited compared to POJOs.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ვნახოთ ალტერნატიული ვარიანტი კონფიგურაციის გამოყენებისა…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@ConfigurationProperties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595959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38761D"/>
      </a:accent4>
      <a:accent5>
        <a:srgbClr val="6AA84F"/>
      </a:accent5>
      <a:accent6>
        <a:srgbClr val="FFEB38"/>
      </a:accent6>
      <a:hlink>
        <a:srgbClr val="6AA84F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