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"/>
            <a:ext cx="8458200" cy="6172200"/>
          </a:xfrm>
        </p:spPr>
        <p:txBody>
          <a:bodyPr>
            <a:normAutofit fontScale="85000" lnSpcReduction="20000"/>
          </a:bodyPr>
          <a:lstStyle/>
          <a:p>
            <a:pPr marL="571500" indent="-571500" algn="l"/>
            <a:r>
              <a:rPr lang="ka-GE" sz="2400" dirty="0" smtClean="0"/>
              <a:t>მეგრულ-ლაზურის გრამატიკა</a:t>
            </a:r>
          </a:p>
          <a:p>
            <a:pPr marL="571500" indent="-571500" algn="l"/>
            <a:r>
              <a:rPr lang="ka-GE" sz="2400" dirty="0" smtClean="0"/>
              <a:t>თსუ ასოცირებული პროფესორი  მაია </a:t>
            </a:r>
            <a:r>
              <a:rPr lang="ka-GE" sz="2400" dirty="0" smtClean="0"/>
              <a:t>ლომია</a:t>
            </a:r>
            <a:endParaRPr lang="ka-GE" sz="2400" dirty="0" smtClean="0"/>
          </a:p>
          <a:p>
            <a:pPr marL="571500" indent="-571500">
              <a:buAutoNum type="romanUcPeriod" startAt="12"/>
            </a:pPr>
            <a:r>
              <a:rPr lang="ka-GE" sz="2800" dirty="0" smtClean="0">
                <a:solidFill>
                  <a:srgbClr val="FF0000"/>
                </a:solidFill>
              </a:rPr>
              <a:t>პრაქტიკული სამუშაო</a:t>
            </a:r>
          </a:p>
          <a:p>
            <a:pPr marL="571500" indent="-571500"/>
            <a:endParaRPr lang="ka-GE" sz="2800" dirty="0" smtClean="0">
              <a:solidFill>
                <a:srgbClr val="FF0000"/>
              </a:solidFill>
            </a:endParaRPr>
          </a:p>
          <a:p>
            <a:pPr marL="571500" indent="-571500"/>
            <a:r>
              <a:rPr lang="ka-GE" sz="2800" dirty="0" smtClean="0">
                <a:solidFill>
                  <a:srgbClr val="FF0000"/>
                </a:solidFill>
              </a:rPr>
              <a:t>რაოდენობითი რიცხვითი სახელები</a:t>
            </a:r>
          </a:p>
          <a:p>
            <a:pPr marL="571500" indent="-571500" algn="l"/>
            <a:r>
              <a:rPr lang="ka-GE" sz="2800" i="1" dirty="0" smtClean="0">
                <a:solidFill>
                  <a:srgbClr val="FF0000"/>
                </a:solidFill>
              </a:rPr>
              <a:t>  მეგრული</a:t>
            </a:r>
            <a:endParaRPr lang="en-US" sz="2800" i="1" dirty="0" smtClean="0">
              <a:solidFill>
                <a:srgbClr val="FF0000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1-</a:t>
            </a:r>
            <a:r>
              <a:rPr lang="ka-GE" sz="2800" dirty="0" smtClean="0">
                <a:solidFill>
                  <a:schemeClr val="tx1"/>
                </a:solidFill>
              </a:rPr>
              <a:t>ართი, </a:t>
            </a:r>
            <a:r>
              <a:rPr lang="ka-GE" sz="2800" dirty="0" smtClean="0">
                <a:solidFill>
                  <a:schemeClr val="tx1"/>
                </a:solidFill>
              </a:rPr>
              <a:t>2 - </a:t>
            </a:r>
            <a:r>
              <a:rPr lang="ka-GE" sz="2800" dirty="0" smtClean="0">
                <a:solidFill>
                  <a:schemeClr val="tx1"/>
                </a:solidFill>
              </a:rPr>
              <a:t>ჟირი, 3-სუმი, 4-ოთხი, 5-ხუთი,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800" dirty="0" smtClean="0">
                <a:solidFill>
                  <a:schemeClr val="tx1"/>
                </a:solidFill>
              </a:rPr>
              <a:t> </a:t>
            </a:r>
            <a:r>
              <a:rPr lang="ka-GE" sz="2800" dirty="0" smtClean="0">
                <a:solidFill>
                  <a:schemeClr val="tx1"/>
                </a:solidFill>
              </a:rPr>
              <a:t>6- ამშვი, 7- შქვითი, 8-(ბ)რუო, 9-ჩხორო,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800" dirty="0" smtClean="0">
                <a:solidFill>
                  <a:schemeClr val="tx1"/>
                </a:solidFill>
              </a:rPr>
              <a:t>10- ვითი...; 20- ეჩი, 100 -ოში.</a:t>
            </a:r>
          </a:p>
          <a:p>
            <a:pPr marL="571500" indent="-571500" algn="just"/>
            <a:endParaRPr lang="ka-GE" sz="2800" dirty="0" smtClean="0">
              <a:solidFill>
                <a:schemeClr val="tx1"/>
              </a:solidFill>
            </a:endParaRPr>
          </a:p>
          <a:p>
            <a:pPr marL="571500" indent="-571500" algn="just"/>
            <a:r>
              <a:rPr lang="ka-GE" sz="2800" i="1" dirty="0" smtClean="0">
                <a:solidFill>
                  <a:srgbClr val="FF0000"/>
                </a:solidFill>
              </a:rPr>
              <a:t>  ლაზური</a:t>
            </a:r>
            <a:endParaRPr lang="en-US" sz="2800" i="1" dirty="0" smtClean="0">
              <a:solidFill>
                <a:srgbClr val="FF0000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1-</a:t>
            </a:r>
            <a:r>
              <a:rPr lang="ka-GE" sz="2800" dirty="0" smtClean="0">
                <a:solidFill>
                  <a:schemeClr val="tx1"/>
                </a:solidFill>
              </a:rPr>
              <a:t>არ, </a:t>
            </a:r>
            <a:r>
              <a:rPr lang="ka-GE" sz="2800" dirty="0" smtClean="0">
                <a:solidFill>
                  <a:schemeClr val="tx1"/>
                </a:solidFill>
              </a:rPr>
              <a:t>2 - </a:t>
            </a:r>
            <a:r>
              <a:rPr lang="ka-GE" sz="2800" dirty="0" smtClean="0">
                <a:solidFill>
                  <a:schemeClr val="tx1"/>
                </a:solidFill>
              </a:rPr>
              <a:t>ჟურ, 3-სუმ, 4-ოთხო, 5-ხუთ,</a:t>
            </a:r>
            <a:endParaRPr lang="ka-GE" sz="28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800" dirty="0" smtClean="0">
                <a:solidFill>
                  <a:schemeClr val="tx1"/>
                </a:solidFill>
              </a:rPr>
              <a:t> 6- </a:t>
            </a:r>
            <a:r>
              <a:rPr lang="ka-GE" sz="2800" dirty="0" smtClean="0">
                <a:solidFill>
                  <a:schemeClr val="tx1"/>
                </a:solidFill>
              </a:rPr>
              <a:t>ანშ, </a:t>
            </a:r>
            <a:r>
              <a:rPr lang="ka-GE" sz="2800" dirty="0" smtClean="0">
                <a:solidFill>
                  <a:schemeClr val="tx1"/>
                </a:solidFill>
              </a:rPr>
              <a:t>7- </a:t>
            </a:r>
            <a:r>
              <a:rPr lang="ka-GE" sz="2800" dirty="0" smtClean="0">
                <a:solidFill>
                  <a:schemeClr val="tx1"/>
                </a:solidFill>
              </a:rPr>
              <a:t>შქით, 8-ოვრო</a:t>
            </a:r>
            <a:r>
              <a:rPr lang="ka-GE" sz="2800" dirty="0" smtClean="0">
                <a:solidFill>
                  <a:schemeClr val="tx1"/>
                </a:solidFill>
              </a:rPr>
              <a:t>, </a:t>
            </a:r>
            <a:r>
              <a:rPr lang="ka-GE" sz="2800" dirty="0" smtClean="0">
                <a:solidFill>
                  <a:schemeClr val="tx1"/>
                </a:solidFill>
              </a:rPr>
              <a:t>9-ჩხორო,</a:t>
            </a:r>
            <a:endParaRPr lang="ka-GE" sz="28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800" dirty="0" smtClean="0">
                <a:solidFill>
                  <a:schemeClr val="tx1"/>
                </a:solidFill>
              </a:rPr>
              <a:t>10- ვითი...; 20- </a:t>
            </a:r>
            <a:r>
              <a:rPr lang="ka-GE" sz="2800" dirty="0" smtClean="0">
                <a:solidFill>
                  <a:schemeClr val="tx1"/>
                </a:solidFill>
              </a:rPr>
              <a:t>ეჩ, </a:t>
            </a:r>
            <a:r>
              <a:rPr lang="ka-GE" sz="2800" dirty="0" smtClean="0">
                <a:solidFill>
                  <a:schemeClr val="tx1"/>
                </a:solidFill>
              </a:rPr>
              <a:t>100 -ოში.</a:t>
            </a:r>
          </a:p>
          <a:p>
            <a:pPr marL="571500" indent="-571500" algn="just">
              <a:buFont typeface="Wingdings" pitchFamily="2" charset="2"/>
              <a:buChar char="§"/>
            </a:pPr>
            <a:endParaRPr lang="ka-GE" sz="2800" dirty="0" smtClean="0">
              <a:solidFill>
                <a:schemeClr val="tx1"/>
              </a:solidFill>
            </a:endParaRPr>
          </a:p>
          <a:p>
            <a:pPr marL="571500" indent="-571500" algn="just"/>
            <a:r>
              <a:rPr lang="ka-GE" sz="2800" dirty="0" smtClean="0">
                <a:solidFill>
                  <a:schemeClr val="tx1"/>
                </a:solidFill>
              </a:rPr>
              <a:t> 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534400" cy="6172200"/>
          </a:xfrm>
        </p:spPr>
        <p:txBody>
          <a:bodyPr/>
          <a:lstStyle/>
          <a:p>
            <a:pPr algn="ctr"/>
            <a:r>
              <a:rPr lang="ka-GE" sz="2800" dirty="0" smtClean="0">
                <a:solidFill>
                  <a:srgbClr val="FF0000"/>
                </a:solidFill>
              </a:rPr>
              <a:t>რიგობითი </a:t>
            </a:r>
            <a:r>
              <a:rPr lang="ka-GE" sz="2800" dirty="0" smtClean="0">
                <a:solidFill>
                  <a:srgbClr val="FF0000"/>
                </a:solidFill>
              </a:rPr>
              <a:t>რიცხვითი სახელები</a:t>
            </a:r>
          </a:p>
          <a:p>
            <a:pPr marL="571500" indent="-571500"/>
            <a:r>
              <a:rPr lang="ka-GE" sz="2400" i="1" dirty="0" smtClean="0">
                <a:solidFill>
                  <a:srgbClr val="FF0000"/>
                </a:solidFill>
              </a:rPr>
              <a:t>მეგრული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/>
              <a:t>ჟირი -- </a:t>
            </a:r>
            <a:r>
              <a:rPr lang="ka-GE" sz="2400" dirty="0" smtClean="0">
                <a:solidFill>
                  <a:srgbClr val="FF0000"/>
                </a:solidFill>
              </a:rPr>
              <a:t>მა</a:t>
            </a:r>
            <a:r>
              <a:rPr lang="ka-GE" sz="2400" dirty="0" smtClean="0"/>
              <a:t>-ჟირ-</a:t>
            </a:r>
            <a:r>
              <a:rPr lang="ka-GE" sz="2400" dirty="0" smtClean="0">
                <a:solidFill>
                  <a:srgbClr val="FF0000"/>
                </a:solidFill>
              </a:rPr>
              <a:t>ა</a:t>
            </a:r>
            <a:r>
              <a:rPr lang="ka-GE" sz="2400" dirty="0" smtClean="0"/>
              <a:t>,  სუმი - </a:t>
            </a:r>
            <a:r>
              <a:rPr lang="ka-GE" sz="2400" dirty="0" smtClean="0">
                <a:solidFill>
                  <a:srgbClr val="FF0000"/>
                </a:solidFill>
              </a:rPr>
              <a:t>მა</a:t>
            </a:r>
            <a:r>
              <a:rPr lang="ka-GE" sz="2400" dirty="0" smtClean="0"/>
              <a:t>-სუმ-</a:t>
            </a:r>
            <a:r>
              <a:rPr lang="ka-GE" sz="2400" dirty="0" smtClean="0">
                <a:solidFill>
                  <a:srgbClr val="FF0000"/>
                </a:solidFill>
              </a:rPr>
              <a:t>ა.....</a:t>
            </a:r>
          </a:p>
          <a:p>
            <a:pPr marL="571500" indent="-571500" algn="just">
              <a:buFont typeface="Wingdings" pitchFamily="2" charset="2"/>
              <a:buChar char="§"/>
            </a:pPr>
            <a:endParaRPr lang="ka-GE" sz="2400" dirty="0" smtClean="0">
              <a:solidFill>
                <a:srgbClr val="FF0000"/>
              </a:solidFill>
            </a:endParaRPr>
          </a:p>
          <a:p>
            <a:pPr marL="571500" indent="-571500"/>
            <a:r>
              <a:rPr lang="ka-GE" sz="2400" i="1" dirty="0" smtClean="0">
                <a:solidFill>
                  <a:srgbClr val="FF0000"/>
                </a:solidFill>
              </a:rPr>
              <a:t>ლაზური</a:t>
            </a:r>
            <a:endParaRPr lang="en-US" sz="2400" i="1" dirty="0" smtClean="0">
              <a:solidFill>
                <a:srgbClr val="FF0000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ka-GE" sz="2400" dirty="0" smtClean="0"/>
              <a:t>ჟურ -- </a:t>
            </a:r>
            <a:r>
              <a:rPr lang="ka-GE" sz="2400" dirty="0" smtClean="0">
                <a:solidFill>
                  <a:srgbClr val="FF0000"/>
                </a:solidFill>
              </a:rPr>
              <a:t>მა</a:t>
            </a:r>
            <a:r>
              <a:rPr lang="ka-GE" sz="2400" dirty="0" smtClean="0"/>
              <a:t>-ჟურ-</a:t>
            </a:r>
            <a:r>
              <a:rPr lang="ka-GE" sz="2400" dirty="0" smtClean="0">
                <a:solidFill>
                  <a:srgbClr val="FF0000"/>
                </a:solidFill>
              </a:rPr>
              <a:t>ან</a:t>
            </a:r>
            <a:r>
              <a:rPr lang="ka-GE" sz="2400" dirty="0" smtClean="0"/>
              <a:t>-ი,  სუმ-- </a:t>
            </a:r>
            <a:r>
              <a:rPr lang="ka-GE" sz="2400" dirty="0" smtClean="0">
                <a:solidFill>
                  <a:srgbClr val="FF0000"/>
                </a:solidFill>
              </a:rPr>
              <a:t>მა</a:t>
            </a:r>
            <a:r>
              <a:rPr lang="ka-GE" sz="2400" dirty="0" smtClean="0"/>
              <a:t>-სუმ-</a:t>
            </a:r>
            <a:r>
              <a:rPr lang="ka-GE" sz="2400" dirty="0" smtClean="0">
                <a:solidFill>
                  <a:srgbClr val="FF0000"/>
                </a:solidFill>
              </a:rPr>
              <a:t>ან</a:t>
            </a:r>
            <a:r>
              <a:rPr lang="ka-GE" sz="2400" dirty="0" smtClean="0"/>
              <a:t>-ი...</a:t>
            </a:r>
            <a:endParaRPr lang="ka-GE" sz="2400" dirty="0" smtClean="0"/>
          </a:p>
          <a:p>
            <a:pPr marL="571500" indent="-571500" algn="just">
              <a:buFont typeface="Wingdings" pitchFamily="2" charset="2"/>
              <a:buChar char="§"/>
            </a:pPr>
            <a:endParaRPr lang="ka-GE" sz="2400" dirty="0" smtClean="0">
              <a:solidFill>
                <a:srgbClr val="FF0000"/>
              </a:solidFill>
            </a:endParaRPr>
          </a:p>
          <a:p>
            <a:r>
              <a:rPr lang="ka-GE" sz="2400" b="1" dirty="0" smtClean="0"/>
              <a:t>დავალება</a:t>
            </a:r>
            <a:r>
              <a:rPr lang="ka-GE" sz="2400" b="1" dirty="0" smtClean="0"/>
              <a:t>: </a:t>
            </a:r>
          </a:p>
          <a:p>
            <a:pPr>
              <a:buNone/>
            </a:pPr>
            <a:r>
              <a:rPr lang="ka-GE" sz="2400" b="1" dirty="0" smtClean="0"/>
              <a:t> </a:t>
            </a:r>
            <a:r>
              <a:rPr lang="en-US" sz="2400" b="1" dirty="0" smtClean="0"/>
              <a:t>I.</a:t>
            </a:r>
            <a:endParaRPr lang="ka-GE" sz="2400" b="1" dirty="0" smtClean="0"/>
          </a:p>
          <a:p>
            <a:pPr algn="just"/>
            <a:r>
              <a:rPr lang="ka-GE" sz="2400" dirty="0" smtClean="0"/>
              <a:t>გადაიყვანეთ 1-ლ ფაილში მოცემული </a:t>
            </a:r>
            <a:r>
              <a:rPr lang="ka-GE" sz="2400" dirty="0" smtClean="0"/>
              <a:t>მეგრული და ლაზური რაოდენობითი რიცხვითი </a:t>
            </a:r>
            <a:r>
              <a:rPr lang="ka-GE" sz="2400" dirty="0" smtClean="0"/>
              <a:t>სახელები</a:t>
            </a:r>
            <a:endParaRPr lang="ka-GE" sz="2400" dirty="0" smtClean="0"/>
          </a:p>
          <a:p>
            <a:pPr algn="just"/>
            <a:r>
              <a:rPr lang="ka-GE" sz="2400" dirty="0" smtClean="0"/>
              <a:t>რიგობითში ნიმუშების მიხედვით.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10600" cy="6096000"/>
          </a:xfrm>
        </p:spPr>
        <p:txBody>
          <a:bodyPr/>
          <a:lstStyle/>
          <a:p>
            <a:r>
              <a:rPr lang="en-US" dirty="0" smtClean="0"/>
              <a:t>II.</a:t>
            </a:r>
          </a:p>
          <a:p>
            <a:r>
              <a:rPr lang="ka-GE" sz="2400" i="1" dirty="0" smtClean="0">
                <a:solidFill>
                  <a:srgbClr val="FF0000"/>
                </a:solidFill>
              </a:rPr>
              <a:t>დააწყვილეთ </a:t>
            </a:r>
            <a:endParaRPr lang="ka-GE" sz="2400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ka-GE" sz="2400" i="1" dirty="0" smtClean="0">
              <a:solidFill>
                <a:srgbClr val="FF0000"/>
              </a:solidFill>
            </a:endParaRPr>
          </a:p>
          <a:p>
            <a:r>
              <a:rPr lang="ka-GE" sz="2400" dirty="0" smtClean="0"/>
              <a:t>მეგრული </a:t>
            </a:r>
            <a:r>
              <a:rPr lang="ka-GE" sz="2400" dirty="0" smtClean="0"/>
              <a:t>და ლაზური რაოდენობითი  </a:t>
            </a:r>
            <a:r>
              <a:rPr lang="ka-GE" sz="2400" dirty="0" smtClean="0"/>
              <a:t>რიცხვითი სახელები და  ქართული არსებითი სახელები (მეგრულ-ლაზური ვერსია თქვენ თვითონ შეურჩიეთ:</a:t>
            </a:r>
          </a:p>
          <a:p>
            <a:endParaRPr lang="ka-GE" sz="2400" dirty="0" smtClean="0"/>
          </a:p>
          <a:p>
            <a:r>
              <a:rPr lang="ka-GE" sz="2400" i="1" dirty="0" smtClean="0"/>
              <a:t>და , ძმა, ვაშლი, პარასკევი, დღე, ღამე. </a:t>
            </a:r>
            <a:endParaRPr lang="en-US" sz="2400" i="1" dirty="0" smtClean="0"/>
          </a:p>
          <a:p>
            <a:endParaRPr lang="ka-GE" dirty="0" smtClean="0"/>
          </a:p>
          <a:p>
            <a:r>
              <a:rPr lang="ka-GE" sz="2400" dirty="0" smtClean="0"/>
              <a:t>გისურვებთ წარმატებებს!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164</Words>
  <Application>Microsoft Office PowerPoint</Application>
  <PresentationFormat>On-screen Show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15</cp:revision>
  <dcterms:created xsi:type="dcterms:W3CDTF">2006-08-16T00:00:00Z</dcterms:created>
  <dcterms:modified xsi:type="dcterms:W3CDTF">2018-07-02T20:58:40Z</dcterms:modified>
</cp:coreProperties>
</file>