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4" r:id="rId5"/>
    <p:sldId id="261" r:id="rId6"/>
    <p:sldId id="257" r:id="rId7"/>
    <p:sldId id="258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7" r:id="rId16"/>
    <p:sldId id="273" r:id="rId17"/>
    <p:sldId id="274" r:id="rId18"/>
    <p:sldId id="275" r:id="rId19"/>
    <p:sldId id="276" r:id="rId20"/>
    <p:sldId id="262" r:id="rId21"/>
    <p:sldId id="26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0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28.03.2022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28.03.2022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freedomofexpression.columbia.edu/cases/lingens-v-austria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freedomofexpression.columbia.edu/cases/von-hannover-v-germany-no-2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hyperlink" Target="https://abcnews.go.com/Lifestyle/wireStory/exhibit-highlights-cartoonists-focus-amendment-6330461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/>
              <a:t>Европейское законодательство о СМИ               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ru-RU" b="1" dirty="0"/>
              <a:t>III. Европейская конвенция о защите прав человека и основных свобод  - Статья 10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3547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10 Конвенции о защите прав человека и основных свобод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татья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применима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только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«информации» или «идеям», которые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положительно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воспринимаются или рассматриваются как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безобидные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безразличные, но также и к тем, которые 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оскорбляют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шокируют или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беспокоят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Handyside</a:t>
            </a: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 </a:t>
            </a:r>
            <a:r>
              <a:rPr lang="en-US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United </a:t>
            </a:r>
            <a:r>
              <a:rPr lang="en-US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Kingdom; </a:t>
            </a: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Observer and Guardian v. the United </a:t>
            </a:r>
            <a:r>
              <a:rPr lang="en-US" sz="1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Kingdom;</a:t>
            </a:r>
            <a:endParaRPr lang="en-US" sz="1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87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10 Конвенции о защите прав человека и основных свобод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защищает не только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физических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лиц, включая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но и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юридических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лиц, например средства массовой информации.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распространяется не только на содержание выражений, но и на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их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15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Свобода выражения мнения по политическим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вопросам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US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возможностей для ограничения </a:t>
            </a: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политических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выступлений или дебатов по вопросам, представляющим общественный интерес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Правительства, политики, общественные деятели должны </a:t>
            </a: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терпеть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больше критики, чем частные лица;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8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Lingens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Austria 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99405"/>
            <a:ext cx="8596668" cy="4341958"/>
          </a:xfrm>
        </p:spPr>
        <p:txBody>
          <a:bodyPr>
            <a:normAutofit fontScale="62500" lnSpcReduction="20000"/>
          </a:bodyPr>
          <a:lstStyle/>
          <a:p>
            <a:pPr algn="just"/>
            <a:endParaRPr lang="ka-G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a-G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a-G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Австрийский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 был осужден за критику австрийского политика за его покладистое отношение к бывшим нацистам, которые продолжали принимать участие в австрийской политике.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Европейский суд постановил, что политики и другие государственные должностные лица должны терпеть высокую степень критики из-за их общественного положения в демократических обществах.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того, Суд отметил, что журналист освещал политические вопросы, которые представляли огромный общественный интерес для австрийцев, и что осуждение статей удержало бы других журналистов от участия в общественной дискуссии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https://globalfreedomofexpression.columbia.edu/cases/lingens-v-austria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Lingens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 Austria 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62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“Public Watchdog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47645"/>
            <a:ext cx="8596668" cy="4393717"/>
          </a:xfrm>
        </p:spPr>
        <p:txBody>
          <a:bodyPr/>
          <a:lstStyle/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Пресса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играет важную роль в качестве «сторожевого пса» в демократическом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признает, что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общество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играет ту же роль;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4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Watchdog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прессы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информации и идей по всем вопросам, представляющим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общественный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интерес, с правом общественности на их получение.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20" y="2625725"/>
            <a:ext cx="607314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1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11215"/>
            <a:ext cx="8596668" cy="473014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Свобода СМИ защищает и Желтую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прессу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69" y="1985881"/>
            <a:ext cx="8399701" cy="4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3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z-Cyrl-A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Законное ограничение деятельности СМИ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12739"/>
          </a:xfrm>
        </p:spPr>
        <p:txBody>
          <a:bodyPr>
            <a:normAutofit/>
          </a:bodyPr>
          <a:lstStyle/>
          <a:p>
            <a:pPr algn="just"/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важную роль СМИ, их деятельность может быть ограничена,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это: 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предусмотрено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законом; 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az-Cyrl-A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преследует законные цели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необходима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демократическом обществе;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25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az-Cyrl-AZ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граничение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z-Cyrl-AZ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56273"/>
            <a:ext cx="8596668" cy="3605840"/>
          </a:xfrm>
        </p:spPr>
        <p:txBody>
          <a:bodyPr>
            <a:normAutofit fontScale="92500" lnSpcReduction="10000"/>
          </a:bodyPr>
          <a:lstStyle/>
          <a:p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частной жизни - одна из причин ограничения свободы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 вражды, разжигание ненависти;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Национальная безопасность;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Общественный порядок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z-Cyrl-A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Информация, полученная конфиденциально;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80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Caroline von Monaco v Germany 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3594" y="2285999"/>
            <a:ext cx="8596668" cy="4162573"/>
          </a:xfrm>
        </p:spPr>
        <p:txBody>
          <a:bodyPr>
            <a:normAutofit fontScale="55000" lnSpcReduction="20000"/>
          </a:bodyPr>
          <a:lstStyle/>
          <a:p>
            <a:pPr algn="just"/>
            <a:endParaRPr lang="ka-G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Страсбургский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 установил, что две фотографии с изображением королевской семьи в отпуске, опубликованные в двух немецких газетах, нарушают право на неприкосновенность частной жизни;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 установил критерии, которым должны следовать национальные суды при уравновешивании права на неприкосновенность частной жизни в соответствии со статьей 8 и права на свободу выражения мнения, независимо от того,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способствует дискуссии, представляющей общий интерес;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насколько хорошо известно заинтересованное лицо и предмет отчета;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предыдущее поведение заинтересованного лица;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содержание, форма и последствия публикации;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обстоятельства, при которых были сделаны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https://globalfreedomofexpression.columbia.edu/cases/von-hannover-v-germany-no-2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2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Свобода выражения мнений и существование независимых и разнообразных средств массовой информации являются необходимыми предпосылками истинной демократии.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Тысячи СМИ </a:t>
            </a:r>
            <a:r>
              <a:rPr lang="ru-RU" dirty="0"/>
              <a:t>регулярно сообщают различного рода информацию, выступают с анализом и хроникой событий. Эти материалы ложатся в основу политических дискуссий, способствуют формированию или отражают общественное мнение.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58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dirty="0" smtClean="0"/>
          </a:p>
          <a:p>
            <a:r>
              <a:rPr lang="ru-RU" dirty="0" smtClean="0"/>
              <a:t>Став </a:t>
            </a:r>
            <a:r>
              <a:rPr lang="ru-RU" dirty="0"/>
              <a:t>важным средством общения, Интернет стал катализатором свободы выражения мнений и информации.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Как </a:t>
            </a:r>
            <a:r>
              <a:rPr lang="ru-RU" dirty="0"/>
              <a:t>следует из нескольких заявлений Комитета министров Совета Европы, принципы Европейской конвенции о правах человека действительны и по отношению к Сети.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21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dirty="0" smtClean="0"/>
          </a:p>
          <a:p>
            <a:r>
              <a:rPr lang="ru-RU" dirty="0" smtClean="0"/>
              <a:t>Это </a:t>
            </a:r>
            <a:r>
              <a:rPr lang="ru-RU" dirty="0"/>
              <a:t>означает, что доступ к информации в Интернете не должен контролироваться, притом что для защиты детей и других уязвимых групп людей должны быть приняты определенные меры. </a:t>
            </a:r>
            <a:endParaRPr lang="en-US" dirty="0" smtClean="0"/>
          </a:p>
          <a:p>
            <a:endParaRPr lang="en-US"/>
          </a:p>
          <a:p>
            <a:r>
              <a:rPr lang="ru-RU" smtClean="0"/>
              <a:t>Комитет </a:t>
            </a:r>
            <a:r>
              <a:rPr lang="ru-RU" dirty="0"/>
              <a:t>министров защищает в этой новой коммуникационной среде принцип саморегулирования и анонимность пользователе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2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Однако свобода выражения мнений может оказаться под угрозой давления со стороны правительств и подвергнуться влиянию определенных экономических тенденций — в частности, монополизации СМИ крупными медийными компаниями.</a:t>
            </a:r>
          </a:p>
        </p:txBody>
      </p:sp>
    </p:spTree>
    <p:extLst>
      <p:ext uri="{BB962C8B-B14F-4D97-AF65-F5344CB8AC3E}">
        <p14:creationId xmlns:p14="http://schemas.microsoft.com/office/powerpoint/2010/main" val="292045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898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СМИ в современном обществе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962" y="1699404"/>
            <a:ext cx="8596668" cy="5020573"/>
          </a:xfrm>
        </p:spPr>
        <p:txBody>
          <a:bodyPr/>
          <a:lstStyle/>
          <a:p>
            <a:pPr lvl="1"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Ссвобода выражения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составляет одну из важнейших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 [демократического] общества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одно из основных условий его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прогресса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развития каждого человека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Cases: </a:t>
            </a:r>
            <a:r>
              <a:rPr lang="en-US" sz="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Handyside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 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United 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Kingdom; 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Observer and Guardian v. the United 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Kingdom;</a:t>
            </a:r>
          </a:p>
          <a:p>
            <a:pPr marL="0" indent="0" algn="just">
              <a:buNone/>
            </a:pP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abcnews.go.com/Lifestyle/wireStory/exhibit-highlights-cartoonists-focus-amendment-63304611</a:t>
            </a:r>
            <a:r>
              <a:rPr lang="en-US" sz="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966" y="2881222"/>
            <a:ext cx="7272068" cy="332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9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1950 году Совет Европы подтвердил важность свободы выражения мнений и информации, провозгласив ее в статье 10 Европейской конвенции о правах человека основным правом. </a:t>
            </a:r>
            <a:endParaRPr lang="ka-GE" dirty="0" smtClean="0"/>
          </a:p>
          <a:p>
            <a:endParaRPr lang="ka-GE" dirty="0"/>
          </a:p>
          <a:p>
            <a:r>
              <a:rPr lang="ru-RU" dirty="0" smtClean="0"/>
              <a:t>Исходя </a:t>
            </a:r>
            <a:r>
              <a:rPr lang="ru-RU" dirty="0"/>
              <a:t>из ее важности для демократии, Совет Европы с того времени разработал ряд стандартов и руководящих принципов, помогающих средствам массовой информации работать без контроля и давления извне.</a:t>
            </a:r>
          </a:p>
        </p:txBody>
      </p:sp>
    </p:spTree>
    <p:extLst>
      <p:ext uri="{BB962C8B-B14F-4D97-AF65-F5344CB8AC3E}">
        <p14:creationId xmlns:p14="http://schemas.microsoft.com/office/powerpoint/2010/main" val="352988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10 Свобода выражения мнения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1</a:t>
            </a:r>
            <a:r>
              <a:rPr lang="ru-RU" dirty="0"/>
              <a:t>. Каждый имеет право свободно выражать свое мнение. Это право включает свободу придерживаться своего мнения и свободу получать и распространять информацию и идеи без какого-либо вмешательства со стороны публичных властей и независимо от государственных границ. </a:t>
            </a:r>
            <a:endParaRPr lang="en-US" dirty="0" smtClean="0"/>
          </a:p>
          <a:p>
            <a:pPr algn="just"/>
            <a:r>
              <a:rPr lang="ru-RU" dirty="0" smtClean="0"/>
              <a:t>Настоящая </a:t>
            </a:r>
            <a:r>
              <a:rPr lang="ru-RU" dirty="0"/>
              <a:t>статья не препятствует Государствам осуществлять лицензирование радиовещательных, телевизионных или кинематографических предприятий.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06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10 Свобода выражения мнения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2</a:t>
            </a:r>
            <a:r>
              <a:rPr lang="ru-RU" dirty="0"/>
              <a:t>. Осуществление этих свобод, налагающее обязанности и ответственность, может быть сопряжено с определенными формальностями, условиями, ограничениями или санкциями, которые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предусмотрены </a:t>
            </a:r>
            <a:r>
              <a:rPr lang="ru-RU" dirty="0"/>
              <a:t>законом и необходимы в демократическом обществе в </a:t>
            </a:r>
            <a:r>
              <a:rPr lang="ru-RU" dirty="0" smtClean="0"/>
              <a:t>интересах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национальной безопасности,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территориальной </a:t>
            </a:r>
            <a:r>
              <a:rPr lang="ru-RU" dirty="0"/>
              <a:t>целостности или общественного порядка,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целях предотвращения </a:t>
            </a:r>
            <a:r>
              <a:rPr lang="ru-RU" dirty="0" smtClean="0"/>
              <a:t>беспорядков</a:t>
            </a:r>
            <a:r>
              <a:rPr lang="en-US" dirty="0" smtClean="0"/>
              <a:t> </a:t>
            </a:r>
            <a:r>
              <a:rPr lang="ru-RU" dirty="0"/>
              <a:t>или преступлений</a:t>
            </a:r>
            <a:r>
              <a:rPr lang="ru-RU" dirty="0" smtClean="0"/>
              <a:t>,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для охраны здоровья и нравственности,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защиты </a:t>
            </a:r>
            <a:r>
              <a:rPr lang="ru-RU" dirty="0"/>
              <a:t>репутации или прав других лиц,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предотвращения </a:t>
            </a:r>
            <a:r>
              <a:rPr lang="ru-RU" dirty="0"/>
              <a:t>разглашения информации, полученной конфиденциально, или обеспечения авторитета и беспристрастности правосудия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38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249"/>
            <a:ext cx="8596668" cy="4977442"/>
          </a:xfrm>
        </p:spPr>
        <p:txBody>
          <a:bodyPr>
            <a:normAutofit fontScale="92500" lnSpcReduction="10000"/>
          </a:bodyPr>
          <a:lstStyle/>
          <a:p>
            <a:pPr lvl="1"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 понимаются печатные, вещательные и онлайн-СМИ. 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Термин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«онлайн-СМИ» охватывает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широкий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круг участников, участвующих в производстве и распространении медиа-контента в сети, а также любых других посредников которые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оказывают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медиа-рынки и плюрализм СМИ.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 https://mega-talant.com/biblioteka/rol-smi-v-zhizni-obschestva-90340.html</a:t>
            </a:r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887" y="3157268"/>
            <a:ext cx="6996022" cy="288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0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83743"/>
            <a:ext cx="9148153" cy="4557620"/>
          </a:xfrm>
        </p:spPr>
        <p:txBody>
          <a:bodyPr>
            <a:normAutofit fontScale="47500" lnSpcReduction="20000"/>
          </a:bodyPr>
          <a:lstStyle/>
          <a:p>
            <a:pPr algn="just"/>
            <a:endParaRPr lang="ka-GE" sz="3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a-GE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a-GE" sz="3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означает любое физическое или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юридическое лицо, которое регулярно или профессионально занимается сбором и распространением информации среди общественности с помощью любых средств массовой информации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играет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важную роль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расширении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доступа общественности к новостям и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распространения информации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/>
            <a:endParaRPr lang="en-US" sz="3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блоггери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популярны</a:t>
            </a:r>
            <a:r>
              <a:rPr lang="en-US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пользовател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 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сетей 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lang="ru-RU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приравнен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</a:t>
            </a:r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n-US" sz="11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Rec(2000) 7 , Case: Magyar Helsinki </a:t>
            </a:r>
            <a:r>
              <a:rPr lang="en-US" sz="11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Bizottság</a:t>
            </a:r>
            <a:r>
              <a:rPr lang="en-US" sz="11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 </a:t>
            </a:r>
            <a:r>
              <a:rPr lang="en-US" sz="11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Hungary;</a:t>
            </a:r>
            <a:endParaRPr lang="en-US" sz="11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04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335</TotalTime>
  <Words>980</Words>
  <Application>Microsoft Office PowerPoint</Application>
  <PresentationFormat>Widescreen</PresentationFormat>
  <Paragraphs>120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Garamond</vt:lpstr>
      <vt:lpstr>Sylfaen</vt:lpstr>
      <vt:lpstr>Organic</vt:lpstr>
      <vt:lpstr>Европейское законодательство о СМИ               </vt:lpstr>
      <vt:lpstr>PowerPoint Presentation</vt:lpstr>
      <vt:lpstr>PowerPoint Presentation</vt:lpstr>
      <vt:lpstr>Роль СМИ в современном обществе</vt:lpstr>
      <vt:lpstr>PowerPoint Presentation</vt:lpstr>
      <vt:lpstr>Статья 10 Свобода выражения мнения</vt:lpstr>
      <vt:lpstr>Статья 10 Свобода выражения мнения</vt:lpstr>
      <vt:lpstr>PowerPoint Presentation</vt:lpstr>
      <vt:lpstr>журналисти</vt:lpstr>
      <vt:lpstr>Статья 10 Конвенции о защите прав человека и основных свобод</vt:lpstr>
      <vt:lpstr>Статья 10 Конвенции о защите прав человека и основных свобод</vt:lpstr>
      <vt:lpstr>Свобода выражения мнения по политическим вопросам</vt:lpstr>
      <vt:lpstr>Lingens v Austria </vt:lpstr>
      <vt:lpstr>“Public Watchdog”:</vt:lpstr>
      <vt:lpstr>Public Watchdog:    Задачa прессы - распространениe информации и идей по всем вопросам, представляющим общественный интерес, с правом общественности на их получение.</vt:lpstr>
      <vt:lpstr> </vt:lpstr>
      <vt:lpstr>Законное ограничение деятельности СМИ</vt:lpstr>
      <vt:lpstr>Oграничение СМИ</vt:lpstr>
      <vt:lpstr>Caroline von Monaco v Germany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Европейское законодательство о СМИ</dc:title>
  <dc:creator>Mamuka Andguladze</dc:creator>
  <cp:lastModifiedBy>Mamuka Andguladze</cp:lastModifiedBy>
  <cp:revision>55</cp:revision>
  <dcterms:created xsi:type="dcterms:W3CDTF">2022-03-05T18:47:03Z</dcterms:created>
  <dcterms:modified xsi:type="dcterms:W3CDTF">2022-03-28T19:31:03Z</dcterms:modified>
</cp:coreProperties>
</file>