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06" r:id="rId3"/>
    <p:sldId id="265" r:id="rId4"/>
    <p:sldId id="266" r:id="rId5"/>
    <p:sldId id="272" r:id="rId6"/>
    <p:sldId id="274" r:id="rId7"/>
    <p:sldId id="268" r:id="rId8"/>
    <p:sldId id="275" r:id="rId9"/>
    <p:sldId id="269" r:id="rId10"/>
    <p:sldId id="270" r:id="rId11"/>
    <p:sldId id="278" r:id="rId12"/>
    <p:sldId id="279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72"/>
      </p:cViewPr>
      <p:guideLst>
        <p:guide orient="horz" pos="2136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D43CA-FBEC-4EB6-B9F4-D8DEADD305BC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D3340-64B0-4B2A-AE5E-B0A134641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43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D3340-64B0-4B2A-AE5E-B0A134641C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068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B56E-DD62-4C16-8A8C-CE273BAF7420}" type="datetime1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6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4C89-0CC6-4A8A-8477-23F2D3E9552A}" type="datetime1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45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BC01-E341-41FB-9291-9C733F2544C7}" type="datetime1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8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59A-9E9E-4684-AE21-48E94BAE3D20}" type="datetime1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52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87C22-8C50-462E-8D8A-DCEB8B8AE402}" type="datetime1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0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35A2-F7A9-426C-87E8-C24DB83041CC}" type="datetime1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27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132E-A230-49CC-BD0A-BB56EBDDAA90}" type="datetime1">
              <a:rPr lang="en-US" smtClean="0"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54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D6DC-05A2-48D2-A3FF-905836B35519}" type="datetime1">
              <a:rPr lang="en-US" smtClean="0"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9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5361-00B4-491D-8BE5-DE4CCEEC0481}" type="datetime1">
              <a:rPr lang="en-US" smtClean="0"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36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E142-04DE-46D5-8887-A6D82A3E0E2D}" type="datetime1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765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AFA6-DD0E-4D63-AB6E-2703CBEF2A7C}" type="datetime1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11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57388-8A02-4686-8269-00E1CF1EAECC}" type="datetime1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0EC0C-A9AB-4B14-8C5C-F8F462AE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6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კოგნიტური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რესტრუქტურირება</a:t>
            </a:r>
            <a:r>
              <a:rPr lang="en-US" b="1" dirty="0">
                <a:solidFill>
                  <a:srgbClr val="C00000"/>
                </a:solidFill>
              </a:rPr>
              <a:t/>
            </a:r>
            <a:br>
              <a:rPr lang="en-US" b="1" dirty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სოციალური მუშაობის გაღრმავებული პრაქტიკა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01503" y="1104899"/>
            <a:ext cx="9160494" cy="2652259"/>
          </a:xfrm>
          <a:prstGeom prst="rect">
            <a:avLst/>
          </a:prstGeom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2800" dirty="0" smtClean="0"/>
              <a:t/>
            </a:r>
            <a:br>
              <a:rPr lang="ka-GE" sz="2800" dirty="0" smtClean="0"/>
            </a:br>
            <a:r>
              <a:rPr lang="ka-GE" sz="2800" dirty="0" smtClean="0"/>
              <a:t/>
            </a:r>
            <a:br>
              <a:rPr lang="ka-GE" sz="2800" dirty="0" smtClean="0"/>
            </a:br>
            <a:endParaRPr lang="en-US" sz="2800" dirty="0">
              <a:latin typeface="Bahnschrift Condensed" panose="020B0502040204020203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9351" y="4312092"/>
            <a:ext cx="7924799" cy="1495253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ka-GE" sz="1600" dirty="0" smtClean="0"/>
              <a:t>ნინო ნუცუბიძე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ka-GE" sz="1600" dirty="0" smtClean="0"/>
              <a:t>ბავშვის განვითარებისა და სოციალური მუშაობის მაგისტრი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ka-GE" sz="1600" dirty="0" smtClean="0"/>
              <a:t>მოწვეული ლექტორი</a:t>
            </a:r>
            <a:endParaRPr lang="en-US" sz="1600" dirty="0" smtClean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600" dirty="0" smtClean="0"/>
              <a:t>2020</a:t>
            </a:r>
            <a:endParaRPr lang="en-US" sz="16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64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6287"/>
            <a:ext cx="10515600" cy="475067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Aft>
                <a:spcPts val="1200"/>
              </a:spcAft>
              <a:defRPr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მთავარია ახლანდელი და არა წარსული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ქცევა;</a:t>
            </a:r>
            <a:endParaRPr lang="ka-GE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1200"/>
              </a:spcAft>
              <a:defRPr/>
            </a:pPr>
            <a:r>
              <a:rPr lang="ka-GE" dirty="0"/>
              <a:t>წარსული მხოლოდ კლიენტის ქცევითი სქემების წარმოშობის გასაგებად გვაინტერესებს, </a:t>
            </a:r>
            <a:r>
              <a:rPr lang="ka-GE" dirty="0">
                <a:solidFill>
                  <a:srgbClr val="FF0000"/>
                </a:solidFill>
              </a:rPr>
              <a:t>თუმცა ქცევას ამჟამინდელი აზრები </a:t>
            </a:r>
            <a:r>
              <a:rPr lang="ka-GE" dirty="0" smtClean="0">
                <a:solidFill>
                  <a:srgbClr val="FF0000"/>
                </a:solidFill>
              </a:rPr>
              <a:t>განაპირობებს;</a:t>
            </a:r>
            <a:endParaRPr lang="ka-GE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Aft>
                <a:spcPts val="1200"/>
              </a:spcAft>
              <a:defRPr/>
            </a:pPr>
            <a:r>
              <a:rPr lang="ka-GE" dirty="0"/>
              <a:t>სოციალური მუშაკისა და კლიენტის ურთიერთობა მნიშვნელოვანია, რადგან სწორედ იგი წარმოადგენს კლიენტის მიერ </a:t>
            </a:r>
            <a:r>
              <a:rPr lang="ka-GE" b="1" dirty="0">
                <a:solidFill>
                  <a:srgbClr val="FF0000"/>
                </a:solidFill>
              </a:rPr>
              <a:t>საკუთარი აზრების ეჭვქვეშ დაყენებისა და ალტერნატივების განხილვის პროცესის </a:t>
            </a:r>
            <a:r>
              <a:rPr lang="ka-GE" b="1" dirty="0" smtClean="0">
                <a:solidFill>
                  <a:srgbClr val="FF0000"/>
                </a:solidFill>
              </a:rPr>
              <a:t>კატალიზატორს;</a:t>
            </a:r>
            <a:endParaRPr lang="ka-GE" b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Aft>
                <a:spcPts val="1200"/>
              </a:spcAft>
              <a:defRPr/>
            </a:pPr>
            <a:r>
              <a:rPr lang="ka-GE" dirty="0"/>
              <a:t>სოციალურმა მუშაკმა </a:t>
            </a:r>
            <a:r>
              <a:rPr lang="ka-GE" dirty="0" smtClean="0"/>
              <a:t>კეთილგანწყობა </a:t>
            </a:r>
            <a:r>
              <a:rPr lang="ka-GE" dirty="0"/>
              <a:t>უნდა </a:t>
            </a:r>
            <a:r>
              <a:rPr lang="ka-GE" dirty="0" smtClean="0"/>
              <a:t>გამოამჟღავნოს კლიენტის </a:t>
            </a:r>
            <a:r>
              <a:rPr lang="ka-GE" dirty="0"/>
              <a:t>მიმართ  </a:t>
            </a:r>
            <a:r>
              <a:rPr lang="ka-GE" dirty="0"/>
              <a:t>და </a:t>
            </a:r>
            <a:r>
              <a:rPr lang="ka-GE" dirty="0" smtClean="0"/>
              <a:t>ამავდროულად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dirty="0"/>
              <a:t>იყოს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dirty="0" smtClean="0">
                <a:solidFill>
                  <a:srgbClr val="FF0000"/>
                </a:solidFill>
              </a:rPr>
              <a:t>ობიექტური </a:t>
            </a:r>
            <a:r>
              <a:rPr lang="ka-GE" dirty="0">
                <a:solidFill>
                  <a:srgbClr val="FF0000"/>
                </a:solidFill>
              </a:rPr>
              <a:t>აზროვნების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მოდელი</a:t>
            </a:r>
            <a:r>
              <a:rPr lang="ka-GE" dirty="0"/>
              <a:t>,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მასწავლებელი, პარტნიორი და ნდობით აღჭურვილი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წარმომადგენელი;</a:t>
            </a:r>
            <a:endParaRPr lang="ka-G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93108" y="401204"/>
            <a:ext cx="11798891" cy="1432235"/>
            <a:chOff x="1180174" y="316983"/>
            <a:chExt cx="10796991" cy="1432235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04942" y="316983"/>
              <a:ext cx="8506055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რესტრუქტურირება│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წარსული თუ მომავალი?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56497" y="865011"/>
              <a:ext cx="2920668" cy="8842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829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 rtlCol="0">
            <a:noAutofit/>
          </a:bodyPr>
          <a:lstStyle/>
          <a:p>
            <a:pPr marL="0" indent="0">
              <a:lnSpc>
                <a:spcPct val="170000"/>
              </a:lnSpc>
              <a:buNone/>
              <a:defRPr/>
            </a:pPr>
            <a:r>
              <a:rPr lang="ka-GE" sz="2000" b="1" dirty="0" smtClean="0"/>
              <a:t>სოციალური მუშაკი: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ka-GE" sz="2000" dirty="0" smtClean="0">
                <a:solidFill>
                  <a:srgbClr val="FF0000"/>
                </a:solidFill>
              </a:rPr>
              <a:t>აფასებს </a:t>
            </a:r>
            <a:r>
              <a:rPr lang="ka-GE" sz="2000" dirty="0" smtClean="0"/>
              <a:t>კლიენტის მიერ გამოყენებულ სქემებს;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ka-GE" sz="2000" dirty="0" smtClean="0">
                <a:solidFill>
                  <a:srgbClr val="FF0000"/>
                </a:solidFill>
              </a:rPr>
              <a:t>გამოჰყოფს</a:t>
            </a:r>
            <a:r>
              <a:rPr lang="ka-GE" sz="2000" dirty="0" smtClean="0"/>
              <a:t> მცდარი </a:t>
            </a:r>
            <a:r>
              <a:rPr lang="ka-GE" sz="2000" dirty="0" smtClean="0"/>
              <a:t>ფიქრების პატერნებს ან კოგნიტურ დეფიციტს;</a:t>
            </a:r>
            <a:endParaRPr lang="ka-GE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ka-GE" sz="2000" dirty="0" smtClean="0">
                <a:solidFill>
                  <a:srgbClr val="FF0000"/>
                </a:solidFill>
              </a:rPr>
              <a:t>ითვალისწინებს</a:t>
            </a:r>
            <a:r>
              <a:rPr lang="ka-GE" sz="2000" dirty="0" smtClean="0"/>
              <a:t> მტკცებულებას, რომელიც კლიენტის ცხოვრების შესახებ მის დასკვნებს უმაგრეს ზურგს</a:t>
            </a:r>
          </a:p>
          <a:p>
            <a:pPr>
              <a:defRPr/>
            </a:pPr>
            <a:r>
              <a:rPr lang="ka-GE" sz="2000" dirty="0" smtClean="0">
                <a:solidFill>
                  <a:srgbClr val="FF0000"/>
                </a:solidFill>
              </a:rPr>
              <a:t>როცა დასკვნები </a:t>
            </a:r>
            <a:r>
              <a:rPr lang="ka-GE" sz="2000" dirty="0" smtClean="0">
                <a:solidFill>
                  <a:srgbClr val="FF0000"/>
                </a:solidFill>
              </a:rPr>
              <a:t>ვალიდურია</a:t>
            </a:r>
            <a:r>
              <a:rPr lang="ka-GE" sz="2000" dirty="0" smtClean="0"/>
              <a:t>, </a:t>
            </a:r>
            <a:r>
              <a:rPr lang="ka-GE" sz="2000" dirty="0" smtClean="0"/>
              <a:t>სოციალური მუშაკი პრობლემის გადაჭრის ან გამკლავების გზების  სწავლების </a:t>
            </a:r>
            <a:r>
              <a:rPr lang="ka-GE" sz="2000" dirty="0" smtClean="0">
                <a:solidFill>
                  <a:schemeClr val="accent5">
                    <a:lumMod val="50000"/>
                  </a:schemeClr>
                </a:solidFill>
              </a:rPr>
              <a:t>ინიცირების პროცეს ახდენს</a:t>
            </a:r>
            <a:r>
              <a:rPr lang="ka-GE" sz="2000" dirty="0" smtClean="0"/>
              <a:t>;</a:t>
            </a:r>
            <a:endParaRPr lang="ka-GE" sz="2000" dirty="0" smtClean="0"/>
          </a:p>
          <a:p>
            <a:pPr>
              <a:defRPr/>
            </a:pPr>
            <a:r>
              <a:rPr lang="ka-GE" sz="2000" dirty="0">
                <a:solidFill>
                  <a:srgbClr val="FF0000"/>
                </a:solidFill>
              </a:rPr>
              <a:t>როცა აზრებია დამახინჯებულია</a:t>
            </a:r>
            <a:r>
              <a:rPr lang="ka-GE" sz="2000" dirty="0"/>
              <a:t>, სოციალური მუშაკი იყენებს ისეთ ტექნიკებს, რომელიც დაეხმარება კლიენტს </a:t>
            </a:r>
            <a:r>
              <a:rPr lang="ka-GE" sz="2000" dirty="0">
                <a:solidFill>
                  <a:schemeClr val="accent5">
                    <a:lumMod val="50000"/>
                  </a:schemeClr>
                </a:solidFill>
              </a:rPr>
              <a:t>მოაწესრიგოს კოგნიტური პროცესები </a:t>
            </a:r>
            <a:r>
              <a:rPr lang="ka-GE" sz="2000" dirty="0"/>
              <a:t>მიზნებზე მოსარგებად უკეთესი გზით;</a:t>
            </a:r>
          </a:p>
          <a:p>
            <a:pPr>
              <a:defRPr/>
            </a:pPr>
            <a:r>
              <a:rPr lang="ka-GE" sz="2000" dirty="0">
                <a:solidFill>
                  <a:srgbClr val="FF0000"/>
                </a:solidFill>
              </a:rPr>
              <a:t>სოციალური მუშაკი მეგზურია </a:t>
            </a:r>
            <a:r>
              <a:rPr lang="ka-GE" sz="2000" dirty="0"/>
              <a:t>კლიენტის მიერ წარმართული პროცესების, მაგრამ </a:t>
            </a:r>
            <a:r>
              <a:rPr lang="ka-GE" sz="2000" dirty="0">
                <a:solidFill>
                  <a:schemeClr val="accent5">
                    <a:lumMod val="50000"/>
                  </a:schemeClr>
                </a:solidFill>
              </a:rPr>
              <a:t>კლიენტი პასუხისმგებელია </a:t>
            </a:r>
            <a:r>
              <a:rPr lang="ka-GE" sz="2000" dirty="0"/>
              <a:t>ამ სტრატეგიების განხორციელებაში;</a:t>
            </a:r>
          </a:p>
          <a:p>
            <a:pPr>
              <a:defRPr/>
            </a:pPr>
            <a:endParaRPr lang="ka-GE" sz="2000" dirty="0"/>
          </a:p>
          <a:p>
            <a:pPr marL="0" indent="0">
              <a:buNone/>
              <a:defRPr/>
            </a:pPr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</a:rPr>
              <a:t>აზრების ცვლილებასთან ერთად, იცვლება გრძნობებიც და ქცევებიც.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93108" y="401204"/>
            <a:ext cx="11558260" cy="950738"/>
            <a:chOff x="1180174" y="316983"/>
            <a:chExt cx="10576793" cy="95073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04942" y="316983"/>
              <a:ext cx="7647282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რესტრუქტურირება│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შეფასება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36299" y="383514"/>
              <a:ext cx="2920668" cy="8842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360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838200" y="1418473"/>
            <a:ext cx="10515600" cy="475849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ka-GE" altLang="ru-RU" dirty="0" smtClean="0"/>
              <a:t>კოგნიტური რესტრუქტურირება ფორმულირდა ორი განსხვავებული თერაპი</a:t>
            </a:r>
            <a:r>
              <a:rPr lang="ka-GE" altLang="ru-RU" dirty="0" smtClean="0"/>
              <a:t>ული მიმდინარეობიდან</a:t>
            </a:r>
            <a:r>
              <a:rPr lang="ka-GE" altLang="ru-RU" dirty="0" smtClean="0"/>
              <a:t>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ka-GE" altLang="ru-RU" b="1" dirty="0"/>
              <a:t>კოგნიტურ თერაპია (</a:t>
            </a:r>
            <a:r>
              <a:rPr lang="en-US" altLang="ru-RU" b="1" dirty="0"/>
              <a:t>Beck, </a:t>
            </a:r>
            <a:r>
              <a:rPr lang="en-US" altLang="ru-RU" b="1" dirty="0" smtClean="0"/>
              <a:t>1976</a:t>
            </a:r>
            <a:r>
              <a:rPr lang="ka-GE" altLang="ru-RU" b="1" dirty="0" smtClean="0"/>
              <a:t>; </a:t>
            </a:r>
            <a:r>
              <a:rPr lang="en-US" altLang="ru-RU" b="1" dirty="0" smtClean="0"/>
              <a:t>Beck &amp; Freeman, 1990)</a:t>
            </a:r>
            <a:endParaRPr lang="ka-GE" altLang="ru-RU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ka-GE" altLang="ru-RU" b="1" dirty="0"/>
              <a:t>რაციონალურ–ემოციურ თერაპიას</a:t>
            </a:r>
            <a:r>
              <a:rPr lang="en-US" altLang="ru-RU" b="1" dirty="0"/>
              <a:t> (Ellis &amp;McLaren, </a:t>
            </a:r>
            <a:r>
              <a:rPr lang="en-US" altLang="ru-RU" b="1" dirty="0" smtClean="0"/>
              <a:t>1998)</a:t>
            </a:r>
            <a:endParaRPr lang="ka-GE" altLang="ru-RU" b="1" dirty="0"/>
          </a:p>
          <a:p>
            <a:pPr>
              <a:lnSpc>
                <a:spcPct val="150000"/>
              </a:lnSpc>
            </a:pPr>
            <a:r>
              <a:rPr lang="ka-GE" altLang="ru-RU" dirty="0" smtClean="0"/>
              <a:t>ორივე თერაპიული მიმდინარეობა აკეთებს დაშვებას, რომ: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ka-GE" altLang="ru-RU" b="1" dirty="0" smtClean="0"/>
              <a:t>პრობლემატური </a:t>
            </a:r>
            <a:r>
              <a:rPr lang="ka-GE" altLang="ru-RU" b="1" dirty="0" smtClean="0"/>
              <a:t>რეაქციები ხშირად  სიტუაციის უარყოფითი ან ალოგიკური ინტერპრეტაციის შედეგია</a:t>
            </a:r>
          </a:p>
          <a:p>
            <a:pPr eaLnBrk="1" hangingPunct="1"/>
            <a:endParaRPr lang="ka-GE" altLang="ru-RU" dirty="0" smtClean="0"/>
          </a:p>
          <a:p>
            <a:pPr eaLnBrk="1" hangingPunct="1"/>
            <a:r>
              <a:rPr lang="ka-GE" altLang="ru-RU" dirty="0" smtClean="0"/>
              <a:t>კოგნიტურ რესტრუქტურირებაში სოც</a:t>
            </a:r>
            <a:r>
              <a:rPr lang="ka-GE" altLang="ru-RU" dirty="0" smtClean="0"/>
              <a:t>იალური</a:t>
            </a:r>
            <a:r>
              <a:rPr lang="ka-GE" altLang="ru-RU" dirty="0" smtClean="0"/>
              <a:t> მუშაკი განიხილავს </a:t>
            </a:r>
            <a:r>
              <a:rPr lang="ka-GE" altLang="ru-RU" dirty="0" smtClean="0"/>
              <a:t>მცდარ  კავშირებს, რომლებსაც კლიენტი ავლებს და მათ შეცვლაზე </a:t>
            </a:r>
            <a:r>
              <a:rPr lang="ka-GE" altLang="ru-RU" dirty="0" smtClean="0"/>
              <a:t>მუშაობენ.</a:t>
            </a:r>
            <a:endParaRPr lang="en-US" altLang="ru-RU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393108" y="401204"/>
            <a:ext cx="11558260" cy="950738"/>
            <a:chOff x="1180174" y="316983"/>
            <a:chExt cx="10576793" cy="95073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04942" y="316983"/>
              <a:ext cx="7647282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</a:t>
              </a:r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│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საფუძვლები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36299" y="383514"/>
              <a:ext cx="2920668" cy="8842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9644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3107" y="401204"/>
            <a:ext cx="10701613" cy="861774"/>
            <a:chOff x="1180174" y="316983"/>
            <a:chExt cx="7835687" cy="86177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04942" y="316983"/>
              <a:ext cx="721091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</a:t>
              </a:r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│</a:t>
              </a:r>
              <a:r>
                <a:rPr lang="ka-GE" sz="2500" b="1" dirty="0">
                  <a:solidFill>
                    <a:srgbClr val="FF0000"/>
                  </a:solidFill>
                </a:rPr>
                <a:t> რაციონალ-ემოციური თერაპია 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- </a:t>
              </a:r>
            </a:p>
            <a:p>
              <a:pPr algn="r"/>
              <a:r>
                <a:rPr lang="en-US" sz="2500" b="1" dirty="0" smtClean="0">
                  <a:solidFill>
                    <a:srgbClr val="FF0000"/>
                  </a:solidFill>
                </a:rPr>
                <a:t>ABC 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მოდელი</a:t>
              </a:r>
              <a:endParaRPr lang="en-US" sz="25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771888" y="1647702"/>
            <a:ext cx="2894361" cy="646331"/>
            <a:chOff x="4771888" y="1647702"/>
            <a:chExt cx="2894361" cy="646331"/>
          </a:xfrm>
        </p:grpSpPr>
        <p:sp>
          <p:nvSpPr>
            <p:cNvPr id="14" name="TextBox 13"/>
            <p:cNvSpPr txBox="1"/>
            <p:nvPr/>
          </p:nvSpPr>
          <p:spPr>
            <a:xfrm>
              <a:off x="5032479" y="1647702"/>
              <a:ext cx="2633770" cy="646331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/>
            </a:lstStyle>
            <a:p>
              <a:r>
                <a:rPr lang="en-US" dirty="0"/>
                <a:t>B</a:t>
              </a:r>
            </a:p>
            <a:p>
              <a:r>
                <a:rPr lang="ka-GE" dirty="0"/>
                <a:t>რწმენები, ფიქრები</a:t>
              </a:r>
              <a:endParaRPr lang="en-US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V="1">
              <a:off x="4771888" y="2272899"/>
              <a:ext cx="32492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1480644" y="2898098"/>
            <a:ext cx="8873775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კოგნიტური რესტრუქტურიზაციის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ABC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მოდელი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7666250" y="1647699"/>
            <a:ext cx="2674949" cy="646331"/>
            <a:chOff x="7666250" y="1647699"/>
            <a:chExt cx="2674949" cy="646331"/>
          </a:xfrm>
        </p:grpSpPr>
        <p:sp>
          <p:nvSpPr>
            <p:cNvPr id="15" name="TextBox 14"/>
            <p:cNvSpPr txBox="1"/>
            <p:nvPr/>
          </p:nvSpPr>
          <p:spPr>
            <a:xfrm>
              <a:off x="7926841" y="1647699"/>
              <a:ext cx="2414358" cy="646331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/>
            </a:lstStyle>
            <a:p>
              <a:r>
                <a:rPr lang="en-US" dirty="0"/>
                <a:t>C</a:t>
              </a:r>
            </a:p>
            <a:p>
              <a:r>
                <a:rPr lang="ka-GE" dirty="0"/>
                <a:t>ემოცია, ქცევა</a:t>
              </a:r>
              <a:endParaRPr lang="en-US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7666250" y="2272899"/>
              <a:ext cx="32492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1504722" y="1649111"/>
            <a:ext cx="3267166" cy="64633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A</a:t>
            </a:r>
            <a:endParaRPr lang="ka-GE" dirty="0"/>
          </a:p>
          <a:p>
            <a:r>
              <a:rPr lang="en-US" dirty="0"/>
              <a:t> </a:t>
            </a:r>
            <a:r>
              <a:rPr lang="ka-GE" dirty="0"/>
              <a:t>გამააქტიურებელი მოვლენა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71888" y="5936532"/>
            <a:ext cx="28376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600" dirty="0" smtClean="0">
                <a:solidFill>
                  <a:schemeClr val="accent1">
                    <a:lumMod val="50000"/>
                  </a:schemeClr>
                </a:solidFill>
              </a:rPr>
              <a:t>მაგალითები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0" name="Straight Arrow Connector 19"/>
          <p:cNvCxnSpPr>
            <a:stCxn id="13" idx="2"/>
          </p:cNvCxnSpPr>
          <p:nvPr/>
        </p:nvCxnSpPr>
        <p:spPr>
          <a:xfrm>
            <a:off x="3138305" y="2295442"/>
            <a:ext cx="0" cy="263750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287269" y="2630130"/>
            <a:ext cx="0" cy="232280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9140805" y="2682655"/>
            <a:ext cx="0" cy="232280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241587" y="5149357"/>
            <a:ext cx="101643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altLang="ru-RU" sz="2800" dirty="0" smtClean="0">
                <a:solidFill>
                  <a:srgbClr val="FF0000"/>
                </a:solidFill>
              </a:rPr>
              <a:t>ჯინსში </a:t>
            </a:r>
            <a:r>
              <a:rPr lang="ka-GE" altLang="ru-RU" sz="2800" dirty="0">
                <a:solidFill>
                  <a:srgbClr val="FF0000"/>
                </a:solidFill>
              </a:rPr>
              <a:t>ვეღარ ვეტევი – მსუქანი და უშნო ვარ – დეპრესია</a:t>
            </a:r>
            <a:endParaRPr lang="en-US" alt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79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ka-GE" dirty="0" smtClean="0"/>
              <a:t>რა იქნებოდა ალტერნატიული აზრი?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09337"/>
            <a:ext cx="10515600" cy="3767625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მოვლენა: თინეიჯერი ათვალიერებს მოდის ჟურნალს და ხედავს გამხდარ მოდელებს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აზრი: ამ ქალებივით გამხდარი რომ ვიყო, უფრო ბედნიერი ვიქნებოდი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გრძნობა: დეპრესია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93107" y="401204"/>
            <a:ext cx="11297577" cy="1246495"/>
            <a:chOff x="1180174" y="316983"/>
            <a:chExt cx="8272050" cy="1246495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04942" y="316983"/>
              <a:ext cx="7647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რესტრუქტურირება│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რაციონალ-ემოციური თერაპია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332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117" y="1092968"/>
            <a:ext cx="10515600" cy="13255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ka-GE" dirty="0" smtClean="0"/>
              <a:t>რა იქნებოდა ალტერნატიული აზრი?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17347" y="2506662"/>
            <a:ext cx="10515600" cy="4351338"/>
          </a:xfrm>
        </p:spPr>
        <p:txBody>
          <a:bodyPr/>
          <a:lstStyle/>
          <a:p>
            <a:pPr eaLnBrk="1" hangingPunct="1"/>
            <a:endParaRPr lang="ka-GE" altLang="ru-RU" dirty="0" smtClean="0"/>
          </a:p>
          <a:p>
            <a:pPr eaLnBrk="1" hangingPunct="1"/>
            <a:r>
              <a:rPr lang="ka-GE" altLang="ru-RU" dirty="0" smtClean="0"/>
              <a:t>მოვლენა: დღე, როდესაც რიგ პრობლემებს ჰქონდა ადგილი</a:t>
            </a:r>
          </a:p>
          <a:p>
            <a:pPr eaLnBrk="1" hangingPunct="1"/>
            <a:endParaRPr lang="ka-GE" altLang="ru-RU" dirty="0" smtClean="0"/>
          </a:p>
          <a:p>
            <a:pPr eaLnBrk="1" hangingPunct="1"/>
            <a:r>
              <a:rPr lang="ka-GE" altLang="ru-RU" dirty="0" smtClean="0"/>
              <a:t>აზრი: ეს დღე ისეთი ცუდი იყო, უნდა დავლიო და დავივიწყო მის შესახებ</a:t>
            </a:r>
          </a:p>
          <a:p>
            <a:pPr eaLnBrk="1" hangingPunct="1"/>
            <a:endParaRPr lang="ka-GE" altLang="ru-RU" dirty="0" smtClean="0"/>
          </a:p>
          <a:p>
            <a:pPr eaLnBrk="1" hangingPunct="1"/>
            <a:r>
              <a:rPr lang="ka-GE" altLang="ru-RU" dirty="0" smtClean="0"/>
              <a:t>ქცევა: წასვლა დასალევად</a:t>
            </a:r>
            <a:endParaRPr lang="en-US" altLang="ru-RU" dirty="0" smtClean="0"/>
          </a:p>
        </p:txBody>
      </p:sp>
      <p:grpSp>
        <p:nvGrpSpPr>
          <p:cNvPr id="11" name="Group 10"/>
          <p:cNvGrpSpPr/>
          <p:nvPr/>
        </p:nvGrpSpPr>
        <p:grpSpPr>
          <a:xfrm>
            <a:off x="393107" y="401204"/>
            <a:ext cx="11297577" cy="1246495"/>
            <a:chOff x="1180174" y="316983"/>
            <a:chExt cx="8272050" cy="1246495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804942" y="316983"/>
              <a:ext cx="7647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რესტრუქტურირება│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რაციონალ-ემოციური თერაპია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400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7347" y="2099201"/>
            <a:ext cx="10873337" cy="4229410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>
                <a:solidFill>
                  <a:srgbClr val="FF0000"/>
                </a:solidFill>
              </a:rPr>
              <a:t>ინფორმირება: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ინფორმაციის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მიწოდება </a:t>
            </a:r>
            <a:r>
              <a:rPr lang="ka-GE" dirty="0" smtClean="0"/>
              <a:t>გრძნობებსა და აზრებს შორის კავშირზე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>
                <a:solidFill>
                  <a:srgbClr val="FF0000"/>
                </a:solidFill>
              </a:rPr>
              <a:t>იდენტიფიცირებ</a:t>
            </a:r>
            <a:r>
              <a:rPr lang="ka-GE" dirty="0" smtClean="0">
                <a:solidFill>
                  <a:srgbClr val="FF0000"/>
                </a:solidFill>
              </a:rPr>
              <a:t>ა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: აზრების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გამოყოფა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>
                <a:solidFill>
                  <a:srgbClr val="FF0000"/>
                </a:solidFill>
              </a:rPr>
              <a:t>შეფასება: </a:t>
            </a:r>
            <a:r>
              <a:rPr lang="ka-GE" dirty="0" smtClean="0"/>
              <a:t>რწმენათა </a:t>
            </a:r>
            <a:r>
              <a:rPr lang="ka-GE" dirty="0" smtClean="0"/>
              <a:t>სისტემის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ვალიდურობის შეფასება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>
                <a:solidFill>
                  <a:srgbClr val="FF0000"/>
                </a:solidFill>
              </a:rPr>
              <a:t>ჩანაცვლება:</a:t>
            </a:r>
            <a:r>
              <a:rPr lang="ka-GE" dirty="0" smtClean="0"/>
              <a:t> ირაციონალური </a:t>
            </a:r>
            <a:r>
              <a:rPr lang="ka-GE" dirty="0" smtClean="0"/>
              <a:t>აზრების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ფუნქციონალურით ჩანაცვლება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93107" y="401203"/>
            <a:ext cx="11409640" cy="1499786"/>
            <a:chOff x="393107" y="401203"/>
            <a:chExt cx="11409640" cy="906973"/>
          </a:xfrm>
        </p:grpSpPr>
        <p:grpSp>
          <p:nvGrpSpPr>
            <p:cNvPr id="4" name="Group 3"/>
            <p:cNvGrpSpPr/>
            <p:nvPr/>
          </p:nvGrpSpPr>
          <p:grpSpPr>
            <a:xfrm>
              <a:off x="393107" y="401204"/>
              <a:ext cx="11297577" cy="861774"/>
              <a:chOff x="1180174" y="316983"/>
              <a:chExt cx="8272050" cy="86177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720130" y="320798"/>
                <a:ext cx="2760" cy="320638"/>
              </a:xfrm>
              <a:prstGeom prst="line">
                <a:avLst/>
              </a:prstGeom>
              <a:ln w="38100" cmpd="sng">
                <a:solidFill>
                  <a:schemeClr val="accent1">
                    <a:lumMod val="50000"/>
                  </a:schemeClr>
                </a:solidFill>
                <a:prstDash val="soli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" name="TextBox 5"/>
              <p:cNvSpPr txBox="1"/>
              <p:nvPr/>
            </p:nvSpPr>
            <p:spPr>
              <a:xfrm>
                <a:off x="1180174" y="316984"/>
                <a:ext cx="621255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5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CBT</a:t>
                </a:r>
                <a:endParaRPr lang="en-US" sz="25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804942" y="316983"/>
                <a:ext cx="7647282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25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კოგნიტური რესტრუქტურირება│</a:t>
                </a:r>
                <a:r>
                  <a:rPr lang="ka-GE" sz="2500" b="1" dirty="0" smtClean="0">
                    <a:solidFill>
                      <a:srgbClr val="FF0000"/>
                    </a:solidFill>
                  </a:rPr>
                  <a:t>ეტაპები</a:t>
                </a:r>
                <a:endParaRPr lang="en-US" sz="2500" b="1" dirty="0">
                  <a:solidFill>
                    <a:srgbClr val="FF0000"/>
                  </a:solidFill>
                </a:endParaRPr>
              </a:p>
              <a:p>
                <a:endParaRPr lang="en-US" sz="25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7005972" y="401203"/>
              <a:ext cx="4796775" cy="906973"/>
              <a:chOff x="948932" y="1689204"/>
              <a:chExt cx="5832256" cy="2889017"/>
            </a:xfrm>
          </p:grpSpPr>
          <p:cxnSp>
            <p:nvCxnSpPr>
              <p:cNvPr id="10" name="Straight Arrow Connector 9"/>
              <p:cNvCxnSpPr/>
              <p:nvPr/>
            </p:nvCxnSpPr>
            <p:spPr>
              <a:xfrm flipH="1">
                <a:off x="1806827" y="2284028"/>
                <a:ext cx="914400" cy="1828800"/>
              </a:xfrm>
              <a:prstGeom prst="straightConnector1">
                <a:avLst/>
              </a:prstGeom>
              <a:ln w="38100">
                <a:headEnd type="arrow" w="med" len="med"/>
                <a:tailEnd type="none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>
                <a:off x="2373934" y="4393555"/>
                <a:ext cx="2743200" cy="0"/>
              </a:xfrm>
              <a:prstGeom prst="straightConnector1">
                <a:avLst/>
              </a:prstGeom>
              <a:ln w="38100">
                <a:headEnd type="triangle"/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 flipH="1" flipV="1">
                <a:off x="5117134" y="2284028"/>
                <a:ext cx="914400" cy="182880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/>
              <p:cNvSpPr txBox="1"/>
              <p:nvPr/>
            </p:nvSpPr>
            <p:spPr>
              <a:xfrm>
                <a:off x="2640118" y="1689204"/>
                <a:ext cx="2850004" cy="2058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a-GE" dirty="0" smtClean="0"/>
                  <a:t>გრძნობები და ემოციები</a:t>
                </a:r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948932" y="4208889"/>
                <a:ext cx="14250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ქმედება</a:t>
                </a:r>
                <a:endParaRPr lang="en-US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410812" y="4208889"/>
                <a:ext cx="13703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ფიქრები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4415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838200" y="2743199"/>
            <a:ext cx="10515600" cy="3433763"/>
          </a:xfrm>
        </p:spPr>
        <p:txBody>
          <a:bodyPr/>
          <a:lstStyle/>
          <a:p>
            <a:pPr eaLnBrk="1" hangingPunct="1"/>
            <a:endParaRPr lang="ka-GE" altLang="ru-RU" dirty="0" smtClean="0"/>
          </a:p>
          <a:p>
            <a:pPr eaLnBrk="1" hangingPunct="1"/>
            <a:r>
              <a:rPr lang="ka-GE" altLang="ru-RU" dirty="0" smtClean="0"/>
              <a:t>ფიქრებს, გრძნობებსა და ქცევებს შორის კავშირი როგორ მუშაობს</a:t>
            </a:r>
          </a:p>
          <a:p>
            <a:pPr eaLnBrk="1" hangingPunct="1"/>
            <a:endParaRPr lang="ka-GE" altLang="ru-RU" dirty="0" smtClean="0"/>
          </a:p>
          <a:p>
            <a:pPr eaLnBrk="1" hangingPunct="1"/>
            <a:r>
              <a:rPr lang="ka-GE" altLang="ru-RU" dirty="0" smtClean="0"/>
              <a:t>ყველა ელემენტზე ვმუშაობთ, მაგრამ ფიქრების გავლით</a:t>
            </a:r>
            <a:endParaRPr lang="en-US" altLang="ru-RU" dirty="0" smtClean="0"/>
          </a:p>
        </p:txBody>
      </p:sp>
      <p:grpSp>
        <p:nvGrpSpPr>
          <p:cNvPr id="3" name="Group 2"/>
          <p:cNvGrpSpPr/>
          <p:nvPr/>
        </p:nvGrpSpPr>
        <p:grpSpPr>
          <a:xfrm>
            <a:off x="393107" y="401204"/>
            <a:ext cx="11297577" cy="2055371"/>
            <a:chOff x="393107" y="401204"/>
            <a:chExt cx="11297577" cy="2055371"/>
          </a:xfrm>
        </p:grpSpPr>
        <p:grpSp>
          <p:nvGrpSpPr>
            <p:cNvPr id="5" name="Group 4"/>
            <p:cNvGrpSpPr/>
            <p:nvPr/>
          </p:nvGrpSpPr>
          <p:grpSpPr>
            <a:xfrm>
              <a:off x="393107" y="401204"/>
              <a:ext cx="11297577" cy="861774"/>
              <a:chOff x="1180174" y="316983"/>
              <a:chExt cx="8272050" cy="861774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>
                <a:off x="1720130" y="320798"/>
                <a:ext cx="2760" cy="320638"/>
              </a:xfrm>
              <a:prstGeom prst="line">
                <a:avLst/>
              </a:prstGeom>
              <a:ln w="38100" cmpd="sng">
                <a:solidFill>
                  <a:schemeClr val="accent1">
                    <a:lumMod val="50000"/>
                  </a:schemeClr>
                </a:solidFill>
                <a:prstDash val="soli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1180174" y="316984"/>
                <a:ext cx="621255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5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CBT</a:t>
                </a:r>
                <a:endParaRPr lang="en-US" sz="25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804942" y="316983"/>
                <a:ext cx="7647282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25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კოგნიტური რესტრუქტურირება│</a:t>
                </a:r>
                <a:r>
                  <a:rPr lang="ka-GE" sz="2500" b="1" dirty="0" smtClean="0">
                    <a:solidFill>
                      <a:srgbClr val="FF0000"/>
                    </a:solidFill>
                  </a:rPr>
                  <a:t>ინფორმირება</a:t>
                </a:r>
                <a:endParaRPr lang="en-US" sz="2500" b="1" dirty="0">
                  <a:solidFill>
                    <a:srgbClr val="FF0000"/>
                  </a:solidFill>
                </a:endParaRPr>
              </a:p>
              <a:p>
                <a:endParaRPr lang="en-US" sz="25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697612" y="1549602"/>
              <a:ext cx="4796775" cy="906973"/>
              <a:chOff x="948932" y="1689204"/>
              <a:chExt cx="5832256" cy="2889017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H="1">
                <a:off x="1806827" y="2284028"/>
                <a:ext cx="914400" cy="1828800"/>
              </a:xfrm>
              <a:prstGeom prst="straightConnector1">
                <a:avLst/>
              </a:prstGeom>
              <a:ln w="38100">
                <a:headEnd type="arrow" w="med" len="med"/>
                <a:tailEnd type="none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>
                <a:off x="2373934" y="4393555"/>
                <a:ext cx="2743200" cy="0"/>
              </a:xfrm>
              <a:prstGeom prst="straightConnector1">
                <a:avLst/>
              </a:prstGeom>
              <a:ln w="38100">
                <a:headEnd type="triangle"/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 flipV="1">
                <a:off x="5117134" y="2284028"/>
                <a:ext cx="914400" cy="182880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2640118" y="1689204"/>
                <a:ext cx="2850004" cy="2058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a-GE" dirty="0" smtClean="0"/>
                  <a:t>გრძნობები და ემოციები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948932" y="4208889"/>
                <a:ext cx="14250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ქმედება</a:t>
                </a:r>
                <a:endParaRPr lang="en-US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410812" y="4208889"/>
                <a:ext cx="13703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ფიქრები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0658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45099"/>
            <a:ext cx="10515600" cy="3431864"/>
          </a:xfrm>
        </p:spPr>
        <p:txBody>
          <a:bodyPr rtlCol="0">
            <a:normAutofit fontScale="92500" lnSpcReduction="20000"/>
          </a:bodyPr>
          <a:lstStyle/>
          <a:p>
            <a:pPr>
              <a:defRPr/>
            </a:pPr>
            <a:endParaRPr lang="ka-GE" dirty="0" smtClean="0"/>
          </a:p>
          <a:p>
            <a:pPr marL="0" indent="0">
              <a:buNone/>
              <a:defRPr/>
            </a:pPr>
            <a:r>
              <a:rPr lang="ka-GE" b="1" dirty="0">
                <a:solidFill>
                  <a:schemeClr val="accent5">
                    <a:lumMod val="50000"/>
                  </a:schemeClr>
                </a:solidFill>
              </a:rPr>
              <a:t>აზრების 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</a:rPr>
              <a:t>გამოყოფა: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რაზე </a:t>
            </a:r>
            <a:r>
              <a:rPr lang="ka-GE" dirty="0" smtClean="0"/>
              <a:t>ფიქრობდით ქცევამდე და მას შემდეგ?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დახუჭეთ თვალები და წარმოიდგინეთ ეს სიტუაცია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სხვა კლიენტების დახმარებით როლური თამაშის მოწყობა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12821" y="401205"/>
            <a:ext cx="11377863" cy="1764480"/>
            <a:chOff x="393107" y="401204"/>
            <a:chExt cx="11297577" cy="2055371"/>
          </a:xfrm>
        </p:grpSpPr>
        <p:grpSp>
          <p:nvGrpSpPr>
            <p:cNvPr id="5" name="Group 4"/>
            <p:cNvGrpSpPr/>
            <p:nvPr/>
          </p:nvGrpSpPr>
          <p:grpSpPr>
            <a:xfrm>
              <a:off x="393107" y="401204"/>
              <a:ext cx="11297577" cy="555701"/>
              <a:chOff x="1180174" y="316983"/>
              <a:chExt cx="8272050" cy="555701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>
                <a:off x="1720130" y="320798"/>
                <a:ext cx="2760" cy="320638"/>
              </a:xfrm>
              <a:prstGeom prst="line">
                <a:avLst/>
              </a:prstGeom>
              <a:ln w="38100" cmpd="sng">
                <a:solidFill>
                  <a:schemeClr val="accent1">
                    <a:lumMod val="50000"/>
                  </a:schemeClr>
                </a:solidFill>
                <a:prstDash val="soli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1180174" y="316984"/>
                <a:ext cx="621255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5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CBT</a:t>
                </a:r>
                <a:endParaRPr lang="en-US" sz="25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804942" y="316983"/>
                <a:ext cx="7647282" cy="5557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25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კოგნიტური რესტრუქტურირება</a:t>
                </a:r>
                <a:r>
                  <a:rPr lang="ka-GE" sz="25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│</a:t>
                </a:r>
                <a:r>
                  <a:rPr lang="ka-GE" sz="2500" b="1" dirty="0" smtClean="0">
                    <a:solidFill>
                      <a:srgbClr val="FF0000"/>
                    </a:solidFill>
                  </a:rPr>
                  <a:t>იდენტიფიცირება</a:t>
                </a:r>
                <a:endParaRPr lang="en-US" sz="2500" b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697612" y="1549602"/>
              <a:ext cx="4796775" cy="906973"/>
              <a:chOff x="948932" y="1689204"/>
              <a:chExt cx="5832256" cy="2889017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H="1">
                <a:off x="1806827" y="2284028"/>
                <a:ext cx="914400" cy="1828800"/>
              </a:xfrm>
              <a:prstGeom prst="straightConnector1">
                <a:avLst/>
              </a:prstGeom>
              <a:ln w="38100">
                <a:headEnd type="arrow" w="med" len="med"/>
                <a:tailEnd type="none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>
                <a:off x="2373934" y="4393555"/>
                <a:ext cx="2743200" cy="0"/>
              </a:xfrm>
              <a:prstGeom prst="straightConnector1">
                <a:avLst/>
              </a:prstGeom>
              <a:ln w="38100">
                <a:headEnd type="triangle"/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 flipV="1">
                <a:off x="5117134" y="2284028"/>
                <a:ext cx="914400" cy="182880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2640118" y="1689204"/>
                <a:ext cx="2850004" cy="2058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a-GE" dirty="0" smtClean="0"/>
                  <a:t>გრძნობები და ემოციები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948932" y="4208889"/>
                <a:ext cx="14250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ქმედება</a:t>
                </a:r>
                <a:endParaRPr lang="en-US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410812" y="4208889"/>
                <a:ext cx="13703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ფიქრები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3253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615" y="2293371"/>
            <a:ext cx="10515600" cy="4026149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</a:rPr>
              <a:t>რწმენათა </a:t>
            </a:r>
            <a:r>
              <a:rPr lang="ka-GE" b="1" dirty="0">
                <a:solidFill>
                  <a:schemeClr val="accent5">
                    <a:lumMod val="50000"/>
                  </a:schemeClr>
                </a:solidFill>
              </a:rPr>
              <a:t>სისტემის ვალიდურობის შეფასების გზები:</a:t>
            </a:r>
            <a:endParaRPr lang="ka-GE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ka-GE" dirty="0" smtClean="0"/>
              <a:t>მტკიცებულების შესწავლა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ka-GE" dirty="0" smtClean="0"/>
              <a:t>ალტერნატიულ ხედვაზე დაფიქრება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ka-GE" dirty="0" smtClean="0"/>
              <a:t>ყველაზე ცუდ შემთხვევაში რა მოხდება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ka-GE" dirty="0" smtClean="0"/>
              <a:t>დადებითი და უარყოფითი ასპექტები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ka-GE" dirty="0" smtClean="0"/>
              <a:t>ინტერვენციების შკალაზე შეფასება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ka-GE" dirty="0" smtClean="0"/>
              <a:t>დიდაქტიკური სწავლება (ფსიქო-განათლება)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ka-GE" dirty="0" smtClean="0"/>
              <a:t>გამოცდილებით დასწავლა – ბუნებრივი ექსპერიმენტების მოწყობა აზრების რაციონალობის დასადგენად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12822" y="401205"/>
            <a:ext cx="11309684" cy="1424420"/>
            <a:chOff x="393107" y="401204"/>
            <a:chExt cx="11297577" cy="2055371"/>
          </a:xfrm>
        </p:grpSpPr>
        <p:grpSp>
          <p:nvGrpSpPr>
            <p:cNvPr id="5" name="Group 4"/>
            <p:cNvGrpSpPr/>
            <p:nvPr/>
          </p:nvGrpSpPr>
          <p:grpSpPr>
            <a:xfrm>
              <a:off x="393107" y="401204"/>
              <a:ext cx="11297577" cy="1003846"/>
              <a:chOff x="1180174" y="316983"/>
              <a:chExt cx="8272050" cy="1003846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>
                <a:off x="1720130" y="320798"/>
                <a:ext cx="2760" cy="320638"/>
              </a:xfrm>
              <a:prstGeom prst="line">
                <a:avLst/>
              </a:prstGeom>
              <a:ln w="38100" cmpd="sng">
                <a:solidFill>
                  <a:schemeClr val="accent1">
                    <a:lumMod val="50000"/>
                  </a:schemeClr>
                </a:solidFill>
                <a:prstDash val="soli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1180174" y="316984"/>
                <a:ext cx="621255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5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CBT</a:t>
                </a:r>
                <a:endParaRPr lang="en-US" sz="25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804942" y="316983"/>
                <a:ext cx="7647282" cy="1003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25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კოგნიტური რესტრუქტურირება│</a:t>
                </a:r>
                <a:r>
                  <a:rPr lang="ka-GE" sz="2500" b="1" dirty="0" smtClean="0">
                    <a:solidFill>
                      <a:srgbClr val="FF0000"/>
                    </a:solidFill>
                  </a:rPr>
                  <a:t>ვალიდაციის შეფასება</a:t>
                </a:r>
                <a:endParaRPr lang="en-US" sz="2500" b="1" dirty="0">
                  <a:solidFill>
                    <a:srgbClr val="FF0000"/>
                  </a:solidFill>
                </a:endParaRPr>
              </a:p>
              <a:p>
                <a:endParaRPr lang="en-US" sz="25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697612" y="1549602"/>
              <a:ext cx="4796775" cy="906973"/>
              <a:chOff x="948932" y="1689204"/>
              <a:chExt cx="5832256" cy="2889017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H="1">
                <a:off x="1806827" y="2284028"/>
                <a:ext cx="914400" cy="1828800"/>
              </a:xfrm>
              <a:prstGeom prst="straightConnector1">
                <a:avLst/>
              </a:prstGeom>
              <a:ln w="38100">
                <a:headEnd type="arrow" w="med" len="med"/>
                <a:tailEnd type="none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>
                <a:off x="2373934" y="4393555"/>
                <a:ext cx="2743200" cy="0"/>
              </a:xfrm>
              <a:prstGeom prst="straightConnector1">
                <a:avLst/>
              </a:prstGeom>
              <a:ln w="38100">
                <a:headEnd type="triangle"/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 flipV="1">
                <a:off x="5117134" y="2284028"/>
                <a:ext cx="914400" cy="182880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2640118" y="1689204"/>
                <a:ext cx="2850004" cy="2058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a-GE" dirty="0" smtClean="0"/>
                  <a:t>გრძნობები და ემოციები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948932" y="4208889"/>
                <a:ext cx="14250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ქმედება</a:t>
                </a:r>
                <a:endParaRPr lang="en-US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410812" y="4208889"/>
                <a:ext cx="13703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ფიქრები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8630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26824" y="1579607"/>
            <a:ext cx="1652017" cy="73866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/>
          </a:lstStyle>
          <a:p>
            <a:endParaRPr lang="ka-GE" sz="1400" dirty="0" smtClean="0"/>
          </a:p>
          <a:p>
            <a:r>
              <a:rPr lang="ka-GE" sz="1400" dirty="0" smtClean="0"/>
              <a:t>შეფასება</a:t>
            </a:r>
          </a:p>
          <a:p>
            <a:endParaRPr lang="en-US" sz="1400" dirty="0"/>
          </a:p>
        </p:txBody>
      </p:sp>
      <p:grpSp>
        <p:nvGrpSpPr>
          <p:cNvPr id="5" name="Group 4"/>
          <p:cNvGrpSpPr/>
          <p:nvPr/>
        </p:nvGrpSpPr>
        <p:grpSpPr>
          <a:xfrm>
            <a:off x="465297" y="403868"/>
            <a:ext cx="11566281" cy="979425"/>
            <a:chOff x="1180174" y="199332"/>
            <a:chExt cx="10529084" cy="979425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1180174" y="316984"/>
              <a:ext cx="61802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04943" y="316983"/>
              <a:ext cx="726285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თერაპიის პროცესის მიმდინარეობა│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ფაზები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88590" y="199332"/>
              <a:ext cx="2920668" cy="884207"/>
            </a:xfrm>
            <a:prstGeom prst="rect">
              <a:avLst/>
            </a:prstGeom>
          </p:spPr>
        </p:pic>
      </p:grpSp>
      <p:grpSp>
        <p:nvGrpSpPr>
          <p:cNvPr id="84" name="Group 83"/>
          <p:cNvGrpSpPr/>
          <p:nvPr/>
        </p:nvGrpSpPr>
        <p:grpSpPr>
          <a:xfrm>
            <a:off x="1978841" y="1576659"/>
            <a:ext cx="1941577" cy="738664"/>
            <a:chOff x="1978841" y="1576659"/>
            <a:chExt cx="1941577" cy="738664"/>
          </a:xfrm>
        </p:grpSpPr>
        <p:cxnSp>
          <p:nvCxnSpPr>
            <p:cNvPr id="3" name="Straight Arrow Connector 2"/>
            <p:cNvCxnSpPr/>
            <p:nvPr/>
          </p:nvCxnSpPr>
          <p:spPr>
            <a:xfrm flipH="1">
              <a:off x="1978841" y="2056661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268401" y="1576659"/>
              <a:ext cx="1652017" cy="738664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endParaRPr lang="ka-GE" sz="1400" dirty="0" smtClean="0"/>
            </a:p>
            <a:p>
              <a:r>
                <a:rPr lang="en-US" sz="1400" dirty="0" smtClean="0"/>
                <a:t>შ</a:t>
              </a:r>
              <a:r>
                <a:rPr lang="ka-GE" sz="1400" dirty="0" smtClean="0"/>
                <a:t>ემთხვევის ფორმულირება</a:t>
              </a:r>
              <a:endParaRPr lang="en-US" sz="1400" dirty="0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935881" y="1581809"/>
            <a:ext cx="1908659" cy="738664"/>
            <a:chOff x="3935881" y="1581809"/>
            <a:chExt cx="1908659" cy="738664"/>
          </a:xfrm>
        </p:grpSpPr>
        <p:sp>
          <p:nvSpPr>
            <p:cNvPr id="11" name="TextBox 10"/>
            <p:cNvSpPr txBox="1"/>
            <p:nvPr/>
          </p:nvSpPr>
          <p:spPr>
            <a:xfrm>
              <a:off x="4192523" y="1581809"/>
              <a:ext cx="1652017" cy="738664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endParaRPr lang="ka-GE" sz="1400" dirty="0" smtClean="0"/>
            </a:p>
            <a:p>
              <a:r>
                <a:rPr lang="en-US" sz="1400" dirty="0" smtClean="0"/>
                <a:t>უ</a:t>
              </a:r>
              <a:r>
                <a:rPr lang="ka-GE" sz="1400" dirty="0" smtClean="0"/>
                <a:t>კუკავშირი კლიენტთან</a:t>
              </a:r>
              <a:endParaRPr lang="en-US" sz="1400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H="1">
              <a:off x="3935881" y="2053713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5844540" y="1576659"/>
            <a:ext cx="1941577" cy="738664"/>
            <a:chOff x="5844540" y="1576659"/>
            <a:chExt cx="1941577" cy="738664"/>
          </a:xfrm>
        </p:grpSpPr>
        <p:sp>
          <p:nvSpPr>
            <p:cNvPr id="12" name="TextBox 11"/>
            <p:cNvSpPr txBox="1"/>
            <p:nvPr/>
          </p:nvSpPr>
          <p:spPr>
            <a:xfrm>
              <a:off x="6134100" y="1576659"/>
              <a:ext cx="1652017" cy="738664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endParaRPr lang="ka-GE" sz="1400" dirty="0" smtClean="0"/>
            </a:p>
            <a:p>
              <a:r>
                <a:rPr lang="en-US" sz="1400" dirty="0" smtClean="0"/>
                <a:t>მ</a:t>
              </a:r>
              <a:r>
                <a:rPr lang="ka-GE" sz="1400" dirty="0" smtClean="0"/>
                <a:t>იზნის დასახვა</a:t>
              </a:r>
            </a:p>
            <a:p>
              <a:endParaRPr lang="en-US" sz="1400" dirty="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>
              <a:off x="5844540" y="2053713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/>
          <p:cNvGrpSpPr/>
          <p:nvPr/>
        </p:nvGrpSpPr>
        <p:grpSpPr>
          <a:xfrm>
            <a:off x="4188872" y="2351984"/>
            <a:ext cx="1652017" cy="697300"/>
            <a:chOff x="4188872" y="2351984"/>
            <a:chExt cx="1652017" cy="697300"/>
          </a:xfrm>
        </p:grpSpPr>
        <p:sp>
          <p:nvSpPr>
            <p:cNvPr id="15" name="TextBox 14"/>
            <p:cNvSpPr txBox="1"/>
            <p:nvPr/>
          </p:nvSpPr>
          <p:spPr>
            <a:xfrm>
              <a:off x="4188872" y="2526064"/>
              <a:ext cx="1652017" cy="523220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r>
                <a:rPr lang="en-US" sz="1400" dirty="0" smtClean="0"/>
                <a:t>ხ</a:t>
              </a:r>
              <a:r>
                <a:rPr lang="ka-GE" sz="1400" dirty="0" smtClean="0"/>
                <a:t>ელახალი შეთანხმება</a:t>
              </a:r>
              <a:endParaRPr lang="en-US" sz="1400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 flipV="1">
              <a:off x="5006499" y="2351984"/>
              <a:ext cx="0" cy="18288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9737626" y="1574396"/>
            <a:ext cx="1937261" cy="738664"/>
            <a:chOff x="9737626" y="1574396"/>
            <a:chExt cx="1937261" cy="738664"/>
          </a:xfrm>
        </p:grpSpPr>
        <p:sp>
          <p:nvSpPr>
            <p:cNvPr id="14" name="TextBox 13"/>
            <p:cNvSpPr txBox="1"/>
            <p:nvPr/>
          </p:nvSpPr>
          <p:spPr>
            <a:xfrm>
              <a:off x="10022870" y="1574396"/>
              <a:ext cx="1652017" cy="738664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r>
                <a:rPr lang="en-US" sz="1400" dirty="0" smtClean="0"/>
                <a:t>ქ</a:t>
              </a:r>
              <a:r>
                <a:rPr lang="ka-GE" sz="1400" dirty="0" smtClean="0"/>
                <a:t>ცევებისა და ემოციების მონიტორინგი</a:t>
              </a:r>
              <a:endParaRPr lang="en-US" sz="1400" dirty="0"/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H="1">
              <a:off x="9737626" y="2023780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7798149" y="1586468"/>
            <a:ext cx="1938369" cy="738664"/>
            <a:chOff x="7798149" y="1586468"/>
            <a:chExt cx="1938369" cy="738664"/>
          </a:xfrm>
        </p:grpSpPr>
        <p:sp>
          <p:nvSpPr>
            <p:cNvPr id="13" name="TextBox 12"/>
            <p:cNvSpPr txBox="1"/>
            <p:nvPr/>
          </p:nvSpPr>
          <p:spPr>
            <a:xfrm>
              <a:off x="8084501" y="1586468"/>
              <a:ext cx="1652017" cy="738664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endParaRPr lang="ka-GE" sz="1400" dirty="0" smtClean="0"/>
            </a:p>
            <a:p>
              <a:r>
                <a:rPr lang="en-US" sz="1400" dirty="0" smtClean="0"/>
                <a:t>ფ</a:t>
              </a:r>
              <a:r>
                <a:rPr lang="ka-GE" sz="1400" dirty="0" smtClean="0"/>
                <a:t>სიქო-განათლება</a:t>
              </a:r>
              <a:endParaRPr lang="en-US" sz="1400" dirty="0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H="1">
              <a:off x="7798149" y="2041681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2117314" y="3911049"/>
            <a:ext cx="1926337" cy="738664"/>
            <a:chOff x="2117314" y="3911049"/>
            <a:chExt cx="1926337" cy="738664"/>
          </a:xfrm>
        </p:grpSpPr>
        <p:sp>
          <p:nvSpPr>
            <p:cNvPr id="17" name="TextBox 16"/>
            <p:cNvSpPr txBox="1"/>
            <p:nvPr/>
          </p:nvSpPr>
          <p:spPr>
            <a:xfrm>
              <a:off x="2391634" y="3911049"/>
              <a:ext cx="1652017" cy="738664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r>
                <a:rPr lang="en-US" sz="1400" dirty="0" smtClean="0"/>
                <a:t>კ</a:t>
              </a:r>
              <a:r>
                <a:rPr lang="ka-GE" sz="1400" dirty="0" smtClean="0"/>
                <a:t>ლიენტირ კოგნიციის მონიტორინგი</a:t>
              </a:r>
              <a:endParaRPr lang="en-US" sz="1400" dirty="0"/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H="1">
              <a:off x="2117314" y="4240895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 91"/>
          <p:cNvGrpSpPr/>
          <p:nvPr/>
        </p:nvGrpSpPr>
        <p:grpSpPr>
          <a:xfrm>
            <a:off x="4043651" y="3911049"/>
            <a:ext cx="1935711" cy="738664"/>
            <a:chOff x="4043651" y="3911049"/>
            <a:chExt cx="1935711" cy="738664"/>
          </a:xfrm>
        </p:grpSpPr>
        <p:sp>
          <p:nvSpPr>
            <p:cNvPr id="18" name="TextBox 17"/>
            <p:cNvSpPr txBox="1"/>
            <p:nvPr/>
          </p:nvSpPr>
          <p:spPr>
            <a:xfrm>
              <a:off x="4327345" y="3911049"/>
              <a:ext cx="1652017" cy="738664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r>
                <a:rPr lang="en-US" sz="1400" dirty="0" smtClean="0"/>
                <a:t>კ</a:t>
              </a:r>
              <a:r>
                <a:rPr lang="ka-GE" sz="1400" dirty="0" smtClean="0"/>
                <a:t>ოგნიტური რესტრუქტურირება</a:t>
              </a:r>
              <a:endParaRPr lang="en-US" sz="1400" dirty="0"/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 flipH="1">
              <a:off x="4043651" y="4240895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/>
          <p:cNvGrpSpPr/>
          <p:nvPr/>
        </p:nvGrpSpPr>
        <p:grpSpPr>
          <a:xfrm>
            <a:off x="6009751" y="3895038"/>
            <a:ext cx="1905322" cy="738664"/>
            <a:chOff x="6009751" y="3895038"/>
            <a:chExt cx="1905322" cy="738664"/>
          </a:xfrm>
        </p:grpSpPr>
        <p:sp>
          <p:nvSpPr>
            <p:cNvPr id="59" name="TextBox 58"/>
            <p:cNvSpPr txBox="1"/>
            <p:nvPr/>
          </p:nvSpPr>
          <p:spPr>
            <a:xfrm>
              <a:off x="6263056" y="3895038"/>
              <a:ext cx="1652017" cy="738664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r>
                <a:rPr lang="ka-GE" sz="1400" dirty="0" smtClean="0"/>
                <a:t>განმეორებითი შეფასება</a:t>
              </a:r>
            </a:p>
            <a:p>
              <a:r>
                <a:rPr lang="ka-GE" sz="1400" dirty="0" smtClean="0"/>
                <a:t>სქემის განხილვა</a:t>
              </a:r>
              <a:endParaRPr lang="en-US" sz="1400" dirty="0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flipH="1">
              <a:off x="6009751" y="4240895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7962523" y="3911049"/>
            <a:ext cx="1915177" cy="954107"/>
            <a:chOff x="7962523" y="3911049"/>
            <a:chExt cx="1915177" cy="954107"/>
          </a:xfrm>
        </p:grpSpPr>
        <p:sp>
          <p:nvSpPr>
            <p:cNvPr id="58" name="TextBox 57"/>
            <p:cNvSpPr txBox="1"/>
            <p:nvPr/>
          </p:nvSpPr>
          <p:spPr>
            <a:xfrm>
              <a:off x="8225683" y="3911049"/>
              <a:ext cx="1652017" cy="954107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r>
                <a:rPr lang="en-US" sz="1400" dirty="0" smtClean="0"/>
                <a:t>ს</a:t>
              </a:r>
              <a:r>
                <a:rPr lang="ka-GE" sz="1400" dirty="0" smtClean="0"/>
                <a:t>ქემის მონიტორინგი</a:t>
              </a:r>
            </a:p>
            <a:p>
              <a:r>
                <a:rPr lang="ka-GE" sz="1400" dirty="0" smtClean="0"/>
                <a:t>სქემის შეცვლის თერაპია</a:t>
              </a:r>
              <a:endParaRPr lang="en-US" sz="1400" dirty="0"/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 flipH="1">
              <a:off x="7962523" y="4264370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9931712" y="3895038"/>
            <a:ext cx="1926337" cy="1169551"/>
            <a:chOff x="9931712" y="3895038"/>
            <a:chExt cx="1926337" cy="1169551"/>
          </a:xfrm>
        </p:grpSpPr>
        <p:sp>
          <p:nvSpPr>
            <p:cNvPr id="60" name="TextBox 59"/>
            <p:cNvSpPr txBox="1"/>
            <p:nvPr/>
          </p:nvSpPr>
          <p:spPr>
            <a:xfrm>
              <a:off x="10206032" y="3895038"/>
              <a:ext cx="1652017" cy="1169551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r>
                <a:rPr lang="en-US" sz="1400" dirty="0" smtClean="0"/>
                <a:t>რ</a:t>
              </a:r>
              <a:r>
                <a:rPr lang="ka-GE" sz="1400" dirty="0" smtClean="0"/>
                <a:t>ეციდივის პრევენცია</a:t>
              </a:r>
            </a:p>
            <a:p>
              <a:r>
                <a:rPr lang="ka-GE" sz="1400" dirty="0" smtClean="0"/>
                <a:t>შენარჩუნება</a:t>
              </a:r>
            </a:p>
            <a:p>
              <a:r>
                <a:rPr lang="ka-GE" sz="1400" dirty="0" smtClean="0"/>
                <a:t>თერაპიის დასრულება</a:t>
              </a:r>
              <a:endParaRPr lang="en-US" sz="1400" dirty="0"/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flipH="1">
              <a:off x="9931712" y="4235000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TextBox 65"/>
          <p:cNvSpPr txBox="1"/>
          <p:nvPr/>
        </p:nvSpPr>
        <p:spPr>
          <a:xfrm>
            <a:off x="611201" y="5692835"/>
            <a:ext cx="10229252" cy="3693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/>
            </a:lvl1pPr>
          </a:lstStyle>
          <a:p>
            <a:r>
              <a:rPr lang="ka-GE" sz="1800" b="1" dirty="0">
                <a:solidFill>
                  <a:srgbClr val="FF0000"/>
                </a:solidFill>
              </a:rPr>
              <a:t>საჭიროების შემთხვევაში შესაძლებელია ამ ფაზებს შორის მოძრაობა-წინ და უკან დაბრუნება </a:t>
            </a:r>
            <a:endParaRPr lang="en-US" sz="1800" b="1" dirty="0">
              <a:solidFill>
                <a:srgbClr val="FF0000"/>
              </a:solidFill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90977" y="2011633"/>
            <a:ext cx="11770262" cy="2490872"/>
            <a:chOff x="190977" y="2011633"/>
            <a:chExt cx="11770262" cy="2490872"/>
          </a:xfrm>
        </p:grpSpPr>
        <p:sp>
          <p:nvSpPr>
            <p:cNvPr id="16" name="TextBox 15"/>
            <p:cNvSpPr txBox="1"/>
            <p:nvPr/>
          </p:nvSpPr>
          <p:spPr>
            <a:xfrm>
              <a:off x="465297" y="3979285"/>
              <a:ext cx="1652017" cy="523220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 anchor="ctr">
              <a:spAutoFit/>
            </a:bodyPr>
            <a:lstStyle>
              <a:defPPr>
                <a:defRPr lang="en-US"/>
              </a:defPPr>
              <a:lvl1pPr algn="ctr"/>
            </a:lstStyle>
            <a:p>
              <a:r>
                <a:rPr lang="en-US" sz="1400" dirty="0" smtClean="0"/>
                <a:t>ბ</a:t>
              </a:r>
              <a:r>
                <a:rPr lang="ka-GE" sz="1400" dirty="0" smtClean="0"/>
                <a:t>იჰევიორული ინტერვენციები</a:t>
              </a:r>
              <a:endParaRPr lang="en-US" sz="1400" dirty="0"/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 flipH="1">
              <a:off x="190977" y="4235000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flipH="1">
              <a:off x="11686919" y="2011633"/>
              <a:ext cx="274320" cy="0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326824" y="2989626"/>
            <a:ext cx="11531225" cy="320638"/>
            <a:chOff x="577161" y="3242402"/>
            <a:chExt cx="11248231" cy="320638"/>
          </a:xfrm>
        </p:grpSpPr>
        <p:cxnSp>
          <p:nvCxnSpPr>
            <p:cNvPr id="69" name="Straight Arrow Connector 68"/>
            <p:cNvCxnSpPr/>
            <p:nvPr/>
          </p:nvCxnSpPr>
          <p:spPr>
            <a:xfrm flipH="1" flipV="1">
              <a:off x="611201" y="3416853"/>
              <a:ext cx="11214191" cy="12147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577161" y="3242402"/>
              <a:ext cx="3032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326824" y="5265052"/>
            <a:ext cx="11531225" cy="320638"/>
            <a:chOff x="513077" y="5265052"/>
            <a:chExt cx="11221857" cy="320638"/>
          </a:xfrm>
        </p:grpSpPr>
        <p:cxnSp>
          <p:nvCxnSpPr>
            <p:cNvPr id="71" name="Straight Arrow Connector 70"/>
            <p:cNvCxnSpPr/>
            <p:nvPr/>
          </p:nvCxnSpPr>
          <p:spPr>
            <a:xfrm flipH="1" flipV="1">
              <a:off x="513077" y="5413224"/>
              <a:ext cx="11214191" cy="12147"/>
            </a:xfrm>
            <a:prstGeom prst="straightConnector1">
              <a:avLst/>
            </a:prstGeom>
            <a:ln w="38100">
              <a:solidFill>
                <a:schemeClr val="accent1">
                  <a:lumMod val="50000"/>
                </a:schemeClr>
              </a:solidFill>
              <a:headEnd type="arrow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11731902" y="5265052"/>
              <a:ext cx="3032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6488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endParaRPr lang="ka-GE" dirty="0" smtClean="0"/>
          </a:p>
          <a:p>
            <a:pPr marL="0" indent="0">
              <a:buNone/>
              <a:defRPr/>
            </a:pPr>
            <a:r>
              <a:rPr lang="ka-GE" b="1" dirty="0">
                <a:solidFill>
                  <a:schemeClr val="accent5">
                    <a:lumMod val="50000"/>
                  </a:schemeClr>
                </a:solidFill>
              </a:rPr>
              <a:t>ვალიდაციის 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</a:rPr>
              <a:t>მტკიცებულებები:</a:t>
            </a:r>
            <a:endParaRPr lang="ka-GE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ka-GE" dirty="0" smtClean="0"/>
              <a:t>როდის </a:t>
            </a:r>
            <a:r>
              <a:rPr lang="ka-GE" dirty="0" smtClean="0"/>
              <a:t>არ დამდგარა ნეგატიური შედეგი წარსულში?  მაშინ რა მოხდა განსხვავებულად? რას ფიქრობდით და აკეთებდით განსხვავებულად?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რა შანსი არსებობს იმისა, რომ ისეთი რამ მოხდება, რისიც კლიენტს ეშინია?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წარსულში რამდენჯერ მომხდარა ეს კატასტროფა?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12822" y="401205"/>
            <a:ext cx="11309684" cy="1424420"/>
            <a:chOff x="393107" y="401204"/>
            <a:chExt cx="11297577" cy="2055371"/>
          </a:xfrm>
        </p:grpSpPr>
        <p:grpSp>
          <p:nvGrpSpPr>
            <p:cNvPr id="5" name="Group 4"/>
            <p:cNvGrpSpPr/>
            <p:nvPr/>
          </p:nvGrpSpPr>
          <p:grpSpPr>
            <a:xfrm>
              <a:off x="393107" y="401204"/>
              <a:ext cx="11297577" cy="1243499"/>
              <a:chOff x="1180174" y="316983"/>
              <a:chExt cx="8272050" cy="1243499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>
                <a:off x="1720130" y="320798"/>
                <a:ext cx="2760" cy="320638"/>
              </a:xfrm>
              <a:prstGeom prst="line">
                <a:avLst/>
              </a:prstGeom>
              <a:ln w="38100" cmpd="sng">
                <a:solidFill>
                  <a:schemeClr val="accent1">
                    <a:lumMod val="50000"/>
                  </a:schemeClr>
                </a:solidFill>
                <a:prstDash val="soli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1180174" y="316984"/>
                <a:ext cx="621255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5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CBT</a:t>
                </a:r>
                <a:endParaRPr lang="en-US" sz="25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804942" y="316983"/>
                <a:ext cx="7647282" cy="1243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25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კოგნიტური რესტრუქტურირება│</a:t>
                </a:r>
                <a:r>
                  <a:rPr lang="ka-GE" sz="2500" b="1" dirty="0">
                    <a:solidFill>
                      <a:srgbClr val="FF0000"/>
                    </a:solidFill>
                  </a:rPr>
                  <a:t>ვალიდაციის </a:t>
                </a:r>
                <a:r>
                  <a:rPr lang="ka-GE" sz="2500" b="1" dirty="0" smtClean="0">
                    <a:solidFill>
                      <a:srgbClr val="FF0000"/>
                    </a:solidFill>
                  </a:rPr>
                  <a:t>შეფასება</a:t>
                </a:r>
                <a:endParaRPr lang="en-US" sz="2500" b="1" dirty="0">
                  <a:solidFill>
                    <a:srgbClr val="FF0000"/>
                  </a:solidFill>
                </a:endParaRPr>
              </a:p>
              <a:p>
                <a:endParaRPr lang="en-US" sz="25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697612" y="1549602"/>
              <a:ext cx="4796775" cy="906973"/>
              <a:chOff x="948932" y="1689204"/>
              <a:chExt cx="5832256" cy="2889017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H="1">
                <a:off x="1806827" y="2284028"/>
                <a:ext cx="914400" cy="1828800"/>
              </a:xfrm>
              <a:prstGeom prst="straightConnector1">
                <a:avLst/>
              </a:prstGeom>
              <a:ln w="38100">
                <a:headEnd type="arrow" w="med" len="med"/>
                <a:tailEnd type="none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>
                <a:off x="2373934" y="4393555"/>
                <a:ext cx="2743200" cy="0"/>
              </a:xfrm>
              <a:prstGeom prst="straightConnector1">
                <a:avLst/>
              </a:prstGeom>
              <a:ln w="38100">
                <a:headEnd type="triangle"/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 flipV="1">
                <a:off x="5117134" y="2284028"/>
                <a:ext cx="914400" cy="182880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2640118" y="1689204"/>
                <a:ext cx="2850004" cy="2058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a-GE" dirty="0" smtClean="0"/>
                  <a:t>გრძნობები და ემოციები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948932" y="4208889"/>
                <a:ext cx="14250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ქმედება</a:t>
                </a:r>
                <a:endParaRPr lang="en-US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410812" y="4208889"/>
                <a:ext cx="13703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ფიქრები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1421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ka-GE" dirty="0" smtClean="0"/>
          </a:p>
          <a:p>
            <a:pPr marL="0" indent="0">
              <a:buNone/>
              <a:defRPr/>
            </a:pPr>
            <a:r>
              <a:rPr lang="ka-GE" b="1" dirty="0">
                <a:solidFill>
                  <a:schemeClr val="accent5">
                    <a:lumMod val="50000"/>
                  </a:schemeClr>
                </a:solidFill>
              </a:rPr>
              <a:t>სიტუაციის ალტერნატიული 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</a:rPr>
              <a:t>ინტერპრეტაციები:</a:t>
            </a:r>
            <a:endParaRPr lang="ka-GE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ka-GE" dirty="0" smtClean="0"/>
              <a:t>სხვა </a:t>
            </a:r>
            <a:r>
              <a:rPr lang="ka-GE" dirty="0" smtClean="0"/>
              <a:t>პერსპექტივიდან პრობლემის დანახვა</a:t>
            </a:r>
          </a:p>
          <a:p>
            <a:pPr lvl="1">
              <a:defRPr/>
            </a:pPr>
            <a:r>
              <a:rPr lang="ka-GE" dirty="0" smtClean="0"/>
              <a:t>მაგალითად, დედა, რომელიც ყურადღების დეფიციტისა და ჰიპერაქტიულობის სინდრომის მქონე 2 ბავშვს ზრდის და სრული განაკვეთით მუშაობს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სხვისი (ახლობლის) თვალთახედვით დანახული პრობლემა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12822" y="401206"/>
            <a:ext cx="11757383" cy="1424419"/>
            <a:chOff x="393107" y="401205"/>
            <a:chExt cx="11181745" cy="2055370"/>
          </a:xfrm>
        </p:grpSpPr>
        <p:grpSp>
          <p:nvGrpSpPr>
            <p:cNvPr id="5" name="Group 4"/>
            <p:cNvGrpSpPr/>
            <p:nvPr/>
          </p:nvGrpSpPr>
          <p:grpSpPr>
            <a:xfrm>
              <a:off x="393107" y="401205"/>
              <a:ext cx="11181745" cy="785090"/>
              <a:chOff x="1180174" y="316984"/>
              <a:chExt cx="8187238" cy="785090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>
                <a:off x="1720130" y="320798"/>
                <a:ext cx="2760" cy="320638"/>
              </a:xfrm>
              <a:prstGeom prst="line">
                <a:avLst/>
              </a:prstGeom>
              <a:ln w="38100" cmpd="sng">
                <a:solidFill>
                  <a:schemeClr val="accent1">
                    <a:lumMod val="50000"/>
                  </a:schemeClr>
                </a:solidFill>
                <a:prstDash val="soli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1180174" y="316984"/>
                <a:ext cx="621255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5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CBT</a:t>
                </a:r>
                <a:endParaRPr lang="en-US" sz="25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720130" y="347093"/>
                <a:ext cx="7647282" cy="754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25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კოგნიტური რესტრუქტურირება</a:t>
                </a:r>
                <a:r>
                  <a:rPr lang="ka-GE" sz="25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│</a:t>
                </a:r>
                <a:r>
                  <a:rPr lang="ka-GE" sz="2800" b="1" dirty="0">
                    <a:solidFill>
                      <a:srgbClr val="FF0000"/>
                    </a:solidFill>
                  </a:rPr>
                  <a:t> ვალიდაციის შეფასება</a:t>
                </a:r>
                <a:endParaRPr lang="en-US" sz="25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697612" y="1549602"/>
              <a:ext cx="4796775" cy="906973"/>
              <a:chOff x="948932" y="1689204"/>
              <a:chExt cx="5832256" cy="2889017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H="1">
                <a:off x="1806827" y="2284028"/>
                <a:ext cx="914400" cy="1828800"/>
              </a:xfrm>
              <a:prstGeom prst="straightConnector1">
                <a:avLst/>
              </a:prstGeom>
              <a:ln w="38100">
                <a:headEnd type="arrow" w="med" len="med"/>
                <a:tailEnd type="none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>
                <a:off x="2373934" y="4393555"/>
                <a:ext cx="2743200" cy="0"/>
              </a:xfrm>
              <a:prstGeom prst="straightConnector1">
                <a:avLst/>
              </a:prstGeom>
              <a:ln w="38100">
                <a:headEnd type="triangle"/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 flipV="1">
                <a:off x="5117134" y="2284028"/>
                <a:ext cx="914400" cy="182880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2640118" y="1689204"/>
                <a:ext cx="2850004" cy="2058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a-GE" dirty="0" smtClean="0"/>
                  <a:t>გრძნობები და ემოციები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948932" y="4208889"/>
                <a:ext cx="14250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ქმედება</a:t>
                </a:r>
                <a:endParaRPr lang="en-US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410812" y="4208889"/>
                <a:ext cx="13703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ფიქრები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1724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89228"/>
            <a:ext cx="10515600" cy="3928140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ka-GE" b="1" dirty="0">
                <a:solidFill>
                  <a:schemeClr val="accent5">
                    <a:lumMod val="50000"/>
                  </a:schemeClr>
                </a:solidFill>
              </a:rPr>
              <a:t>ყველაზე უარესი რა შეიძლება 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</a:rPr>
              <a:t>მოხდეს:</a:t>
            </a:r>
          </a:p>
          <a:p>
            <a:pPr>
              <a:defRPr/>
            </a:pPr>
            <a:endParaRPr lang="ka-GE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defRPr/>
            </a:pPr>
            <a:r>
              <a:rPr lang="ka-GE" dirty="0" smtClean="0"/>
              <a:t>მართლა რომ დაკარგოთ სამსახური?</a:t>
            </a:r>
          </a:p>
          <a:p>
            <a:pPr lvl="1">
              <a:defRPr/>
            </a:pPr>
            <a:endParaRPr lang="ka-GE" dirty="0" smtClean="0"/>
          </a:p>
          <a:p>
            <a:pPr lvl="1">
              <a:defRPr/>
            </a:pPr>
            <a:r>
              <a:rPr lang="ka-GE" dirty="0" smtClean="0"/>
              <a:t>მართლა რომ წაგივიდეთ გული?</a:t>
            </a:r>
          </a:p>
          <a:p>
            <a:pPr>
              <a:defRPr/>
            </a:pPr>
            <a:endParaRPr lang="ka-GE" dirty="0" smtClean="0"/>
          </a:p>
          <a:p>
            <a:pPr marL="0" indent="0">
              <a:buNone/>
              <a:defRPr/>
            </a:pPr>
            <a:r>
              <a:rPr lang="ka-GE" dirty="0" smtClean="0">
                <a:solidFill>
                  <a:schemeClr val="accent5">
                    <a:lumMod val="50000"/>
                  </a:schemeClr>
                </a:solidFill>
              </a:rPr>
              <a:t>შემდეგ </a:t>
            </a:r>
            <a:r>
              <a:rPr lang="ka-GE" dirty="0" smtClean="0">
                <a:solidFill>
                  <a:schemeClr val="accent5">
                    <a:lumMod val="50000"/>
                  </a:schemeClr>
                </a:solidFill>
              </a:rPr>
              <a:t>პრობლემებთან გამკლავების ტექნიკებს ასწავლის </a:t>
            </a:r>
            <a:r>
              <a:rPr lang="ka-GE" dirty="0" smtClean="0">
                <a:solidFill>
                  <a:schemeClr val="accent5">
                    <a:lumMod val="50000"/>
                  </a:schemeClr>
                </a:solidFill>
              </a:rPr>
              <a:t>სოციალური მუშაკი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12822" y="401205"/>
            <a:ext cx="11502189" cy="1805731"/>
            <a:chOff x="393107" y="401204"/>
            <a:chExt cx="11297577" cy="2605585"/>
          </a:xfrm>
        </p:grpSpPr>
        <p:grpSp>
          <p:nvGrpSpPr>
            <p:cNvPr id="5" name="Group 4"/>
            <p:cNvGrpSpPr/>
            <p:nvPr/>
          </p:nvGrpSpPr>
          <p:grpSpPr>
            <a:xfrm>
              <a:off x="393107" y="401204"/>
              <a:ext cx="11297577" cy="688366"/>
              <a:chOff x="1180174" y="316983"/>
              <a:chExt cx="8272050" cy="688366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>
                <a:off x="1720130" y="320798"/>
                <a:ext cx="2760" cy="320638"/>
              </a:xfrm>
              <a:prstGeom prst="line">
                <a:avLst/>
              </a:prstGeom>
              <a:ln w="38100" cmpd="sng">
                <a:solidFill>
                  <a:schemeClr val="accent1">
                    <a:lumMod val="50000"/>
                  </a:schemeClr>
                </a:solidFill>
                <a:prstDash val="soli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1180174" y="316984"/>
                <a:ext cx="473447" cy="6661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CBT</a:t>
                </a:r>
                <a:endParaRPr lang="en-US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804942" y="316983"/>
                <a:ext cx="7647282" cy="6883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24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კოგნიტური რესტრუქტურირება</a:t>
                </a:r>
                <a:r>
                  <a:rPr lang="ka-GE" sz="24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│</a:t>
                </a:r>
                <a:r>
                  <a:rPr lang="ka-GE" sz="2400" b="1" dirty="0">
                    <a:solidFill>
                      <a:srgbClr val="FF0000"/>
                    </a:solidFill>
                  </a:rPr>
                  <a:t> ვალიდაციის შეფასება</a:t>
                </a:r>
                <a:endParaRPr lang="en-US" sz="24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276588" y="1549602"/>
              <a:ext cx="5696059" cy="1457187"/>
              <a:chOff x="437022" y="1689204"/>
              <a:chExt cx="6925668" cy="4641636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H="1">
                <a:off x="1806827" y="2284028"/>
                <a:ext cx="914400" cy="1828800"/>
              </a:xfrm>
              <a:prstGeom prst="straightConnector1">
                <a:avLst/>
              </a:prstGeom>
              <a:ln w="38100">
                <a:headEnd type="arrow" w="med" len="med"/>
                <a:tailEnd type="none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>
                <a:off x="2373934" y="4393555"/>
                <a:ext cx="2743200" cy="0"/>
              </a:xfrm>
              <a:prstGeom prst="straightConnector1">
                <a:avLst/>
              </a:prstGeom>
              <a:ln w="38100">
                <a:headEnd type="triangle"/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 flipV="1">
                <a:off x="5117134" y="2284028"/>
                <a:ext cx="914400" cy="182880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2640118" y="1689204"/>
                <a:ext cx="2850004" cy="3819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a-GE" sz="2400" dirty="0" smtClean="0"/>
                  <a:t>გრძნობები და ემოციები</a:t>
                </a:r>
                <a:endParaRPr lang="en-US" sz="24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437022" y="4208888"/>
                <a:ext cx="1936912" cy="212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2400" dirty="0" smtClean="0"/>
                  <a:t>ქმედება</a:t>
                </a:r>
                <a:endParaRPr lang="en-US" sz="24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410812" y="4208890"/>
                <a:ext cx="1951878" cy="21219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2400" dirty="0" smtClean="0"/>
                  <a:t>ფიქრები</a:t>
                </a:r>
                <a:endParaRPr lang="en-US" sz="2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3305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2836277"/>
            <a:ext cx="10515600" cy="2962944"/>
          </a:xfrm>
        </p:spPr>
        <p:txBody>
          <a:bodyPr/>
          <a:lstStyle/>
          <a:p>
            <a:r>
              <a:rPr lang="ka-GE" b="1" dirty="0">
                <a:solidFill>
                  <a:schemeClr val="accent5">
                    <a:lumMod val="50000"/>
                  </a:schemeClr>
                </a:solidFill>
              </a:rPr>
              <a:t>დადებითი და უარყოფითი 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</a:rPr>
              <a:t>მოსაზრებების განხილვა:</a:t>
            </a:r>
            <a:endParaRPr lang="ka-GE" alt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endParaRPr lang="ka-GE" altLang="ru-RU" dirty="0" smtClean="0"/>
          </a:p>
          <a:p>
            <a:pPr lvl="1"/>
            <a:r>
              <a:rPr lang="ka-GE" altLang="ru-RU" dirty="0" smtClean="0"/>
              <a:t>24 </a:t>
            </a:r>
            <a:r>
              <a:rPr lang="ka-GE" altLang="ru-RU" dirty="0" smtClean="0"/>
              <a:t>წლის ფეხმძიმე ქალი, რომელიც არ ჭამს, წონაში რომ არ მოიმატოს</a:t>
            </a:r>
            <a:endParaRPr lang="en-US" altLang="ru-RU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312822" y="401205"/>
            <a:ext cx="11879178" cy="1424420"/>
            <a:chOff x="393107" y="401204"/>
            <a:chExt cx="11297577" cy="2055371"/>
          </a:xfrm>
        </p:grpSpPr>
        <p:grpSp>
          <p:nvGrpSpPr>
            <p:cNvPr id="5" name="Group 4"/>
            <p:cNvGrpSpPr/>
            <p:nvPr/>
          </p:nvGrpSpPr>
          <p:grpSpPr>
            <a:xfrm>
              <a:off x="393107" y="401204"/>
              <a:ext cx="11297577" cy="1243499"/>
              <a:chOff x="1180174" y="316983"/>
              <a:chExt cx="8272050" cy="1243499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>
                <a:off x="1720130" y="320798"/>
                <a:ext cx="2760" cy="320638"/>
              </a:xfrm>
              <a:prstGeom prst="line">
                <a:avLst/>
              </a:prstGeom>
              <a:ln w="38100" cmpd="sng">
                <a:solidFill>
                  <a:schemeClr val="accent1">
                    <a:lumMod val="50000"/>
                  </a:schemeClr>
                </a:solidFill>
                <a:prstDash val="soli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1180174" y="316984"/>
                <a:ext cx="621255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5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CBT</a:t>
                </a:r>
                <a:endParaRPr lang="en-US" sz="25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804942" y="316983"/>
                <a:ext cx="7647282" cy="1243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25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კოგნიტური რესტრუქტურირება</a:t>
                </a:r>
                <a:r>
                  <a:rPr lang="ka-GE" sz="25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│</a:t>
                </a:r>
                <a:r>
                  <a:rPr lang="ka-GE" sz="2000" b="1" dirty="0">
                    <a:solidFill>
                      <a:srgbClr val="FF0000"/>
                    </a:solidFill>
                  </a:rPr>
                  <a:t> ვალიდაციის შეფასება</a:t>
                </a:r>
                <a:endParaRPr lang="en-US" sz="2000" b="1" dirty="0">
                  <a:solidFill>
                    <a:srgbClr val="FF0000"/>
                  </a:solidFill>
                </a:endParaRPr>
              </a:p>
              <a:p>
                <a:endParaRPr lang="en-US" sz="25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697612" y="1549602"/>
              <a:ext cx="4796775" cy="906973"/>
              <a:chOff x="948932" y="1689204"/>
              <a:chExt cx="5832256" cy="2889017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H="1">
                <a:off x="1806827" y="2284028"/>
                <a:ext cx="914400" cy="1828800"/>
              </a:xfrm>
              <a:prstGeom prst="straightConnector1">
                <a:avLst/>
              </a:prstGeom>
              <a:ln w="38100">
                <a:headEnd type="arrow" w="med" len="med"/>
                <a:tailEnd type="none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>
                <a:off x="2373934" y="4393555"/>
                <a:ext cx="2743200" cy="0"/>
              </a:xfrm>
              <a:prstGeom prst="straightConnector1">
                <a:avLst/>
              </a:prstGeom>
              <a:ln w="38100">
                <a:headEnd type="triangle"/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 flipV="1">
                <a:off x="5117134" y="2284028"/>
                <a:ext cx="914400" cy="182880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2640118" y="1689204"/>
                <a:ext cx="2850004" cy="2058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a-GE" dirty="0" smtClean="0"/>
                  <a:t>გრძნობები და ემოციები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948932" y="4208889"/>
                <a:ext cx="14250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ქმედება</a:t>
                </a:r>
                <a:endParaRPr lang="en-US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410812" y="4208889"/>
                <a:ext cx="13703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ფიქრები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495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1130554" y="1604541"/>
            <a:ext cx="10515600" cy="415294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ka-GE" b="1" dirty="0">
                <a:solidFill>
                  <a:srgbClr val="FF0000"/>
                </a:solidFill>
              </a:rPr>
              <a:t>ინტერვენციების </a:t>
            </a:r>
            <a:r>
              <a:rPr lang="ka-GE" b="1" dirty="0" smtClean="0">
                <a:solidFill>
                  <a:srgbClr val="FF0000"/>
                </a:solidFill>
              </a:rPr>
              <a:t>სკალირება: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ka-GE" altLang="ru-RU" dirty="0" smtClean="0"/>
              <a:t>10–ქულიანი </a:t>
            </a:r>
            <a:r>
              <a:rPr lang="ka-GE" altLang="ru-RU" dirty="0" smtClean="0"/>
              <a:t>შკალის აგება პოზიტიური რწმენით 10–ზე</a:t>
            </a:r>
          </a:p>
          <a:p>
            <a:pPr eaLnBrk="1" hangingPunct="1">
              <a:lnSpc>
                <a:spcPct val="100000"/>
              </a:lnSpc>
              <a:spcBef>
                <a:spcPts val="600"/>
              </a:spcBef>
            </a:pPr>
            <a:r>
              <a:rPr lang="ka-GE" altLang="ru-RU" dirty="0" smtClean="0"/>
              <a:t>რას უნდა აკეთებდეს ადამიანი 10–ზე</a:t>
            </a:r>
          </a:p>
          <a:p>
            <a:pPr eaLnBrk="1" hangingPunct="1">
              <a:lnSpc>
                <a:spcPct val="100000"/>
              </a:lnSpc>
              <a:spcBef>
                <a:spcPts val="600"/>
              </a:spcBef>
            </a:pPr>
            <a:r>
              <a:rPr lang="ka-GE" altLang="ru-RU" dirty="0" smtClean="0"/>
              <a:t>საკუთარი თავის შეფასება ამ შკალაზე</a:t>
            </a:r>
          </a:p>
          <a:p>
            <a:pPr eaLnBrk="1" hangingPunct="1">
              <a:lnSpc>
                <a:spcPct val="100000"/>
              </a:lnSpc>
              <a:spcBef>
                <a:spcPts val="600"/>
              </a:spcBef>
            </a:pPr>
            <a:r>
              <a:rPr lang="ka-GE" altLang="ru-RU" dirty="0" smtClean="0"/>
              <a:t>სხვის (ახლობლის) მიერ შეფასება შკალაზე</a:t>
            </a:r>
          </a:p>
          <a:p>
            <a:pPr eaLnBrk="1" hangingPunct="1">
              <a:lnSpc>
                <a:spcPct val="100000"/>
              </a:lnSpc>
              <a:spcBef>
                <a:spcPts val="600"/>
              </a:spcBef>
            </a:pPr>
            <a:r>
              <a:rPr lang="ka-GE" altLang="ru-RU" dirty="0" smtClean="0"/>
              <a:t>10%–ით რომ წავიწიოთ 10 ქულამდე, რა უნდა გავაკეთოთ?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309586" y="4957011"/>
            <a:ext cx="6950942" cy="1174627"/>
            <a:chOff x="2298057" y="5491558"/>
            <a:chExt cx="6648189" cy="64008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4157312" y="5491558"/>
              <a:ext cx="0" cy="640080"/>
            </a:xfrm>
            <a:prstGeom prst="line">
              <a:avLst/>
            </a:prstGeom>
            <a:ln w="38100" cmpd="sng">
              <a:solidFill>
                <a:srgbClr val="FFFF00"/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2298057" y="5677683"/>
              <a:ext cx="6648189" cy="318657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  <a:effectLst>
              <a:outerShdw blurRad="114300" dist="12700" algn="ctr" rotWithShape="0">
                <a:srgbClr val="000000">
                  <a:alpha val="90000"/>
                </a:srgb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ka-GE" sz="3200" b="1" dirty="0" smtClean="0">
                  <a:ln w="0"/>
                  <a:solidFill>
                    <a:srgbClr val="FF000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1 . . 2 . . 3 </a:t>
              </a:r>
              <a:r>
                <a:rPr lang="ka-GE" sz="3200" b="1" dirty="0" smtClean="0">
                  <a:ln w="0"/>
                  <a:solidFill>
                    <a:srgbClr val="FFFF0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. . 4 . . 5 . . 6 . . 7 . . </a:t>
              </a:r>
              <a:r>
                <a:rPr lang="ka-GE" sz="3200" b="1" dirty="0" smtClean="0">
                  <a:ln w="0"/>
                  <a:solidFill>
                    <a:srgbClr val="00B05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8 . . 9 . . 10</a:t>
              </a:r>
              <a:endParaRPr lang="en-US" sz="3200" b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93107" y="401204"/>
            <a:ext cx="11297577" cy="861774"/>
            <a:chOff x="1180174" y="316983"/>
            <a:chExt cx="8272050" cy="861774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04942" y="316983"/>
              <a:ext cx="7647282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</a:t>
              </a:r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│</a:t>
              </a:r>
              <a:r>
                <a:rPr lang="ka-GE" sz="2400" b="1" dirty="0">
                  <a:solidFill>
                    <a:srgbClr val="FF0000"/>
                  </a:solidFill>
                </a:rPr>
                <a:t> ვალიდაციის შეფასება</a:t>
              </a:r>
              <a:endParaRPr lang="en-US" sz="24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449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23067"/>
          </a:xfrm>
        </p:spPr>
        <p:txBody>
          <a:bodyPr/>
          <a:lstStyle/>
          <a:p>
            <a:pPr marL="0" indent="0">
              <a:buNone/>
            </a:pPr>
            <a:r>
              <a:rPr lang="ka-GE" b="1" dirty="0">
                <a:solidFill>
                  <a:schemeClr val="accent5">
                    <a:lumMod val="50000"/>
                  </a:schemeClr>
                </a:solidFill>
              </a:rPr>
              <a:t>დიდაქტიკური </a:t>
            </a:r>
            <a:r>
              <a:rPr lang="ka-GE" b="1" dirty="0">
                <a:solidFill>
                  <a:schemeClr val="accent5">
                    <a:lumMod val="50000"/>
                  </a:schemeClr>
                </a:solidFill>
              </a:rPr>
              <a:t>სწავლება (</a:t>
            </a:r>
            <a:r>
              <a:rPr lang="ka-GE" b="1" dirty="0">
                <a:solidFill>
                  <a:schemeClr val="accent5">
                    <a:lumMod val="50000"/>
                  </a:schemeClr>
                </a:solidFill>
              </a:rPr>
              <a:t>ფსიქოგანათლება)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ka-GE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ka-GE" alt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ka-GE" altLang="ru-RU" dirty="0" smtClean="0"/>
              <a:t>იმ ცოდნის შევსება, რომელიც კლიენტს არ აქვს</a:t>
            </a:r>
            <a:endParaRPr lang="en-US" altLang="ru-RU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393107" y="401204"/>
            <a:ext cx="9441773" cy="861774"/>
            <a:chOff x="1180174" y="316983"/>
            <a:chExt cx="6913236" cy="86177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04942" y="316983"/>
              <a:ext cx="628846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</a:t>
              </a:r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│</a:t>
              </a:r>
              <a:r>
                <a:rPr lang="ka-GE" sz="2400" b="1" dirty="0">
                  <a:solidFill>
                    <a:srgbClr val="FF0000"/>
                  </a:solidFill>
                </a:rPr>
                <a:t> ვალიდაციის შეფასება</a:t>
              </a:r>
              <a:endParaRPr lang="ka-GE" sz="2400" b="1" dirty="0" smtClean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040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110000" y="1000174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ka-GE" altLang="ru-RU" sz="3600" dirty="0" smtClean="0">
                <a:solidFill>
                  <a:schemeClr val="accent5">
                    <a:lumMod val="50000"/>
                  </a:schemeClr>
                </a:solidFill>
              </a:rPr>
              <a:t>ემპირიული გამოკვლევა</a:t>
            </a:r>
            <a:endParaRPr lang="en-US" altLang="ru-RU" sz="36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876300" y="2447653"/>
            <a:ext cx="10515600" cy="275426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ka-GE" altLang="ru-RU" dirty="0" smtClean="0"/>
              <a:t>ექსპერიმენტების ჩატარება:</a:t>
            </a:r>
          </a:p>
          <a:p>
            <a:pPr eaLnBrk="1" hangingPunct="1"/>
            <a:endParaRPr lang="ka-GE" altLang="ru-RU" dirty="0" smtClean="0"/>
          </a:p>
          <a:p>
            <a:pPr lvl="1" eaLnBrk="1" hangingPunct="1">
              <a:lnSpc>
                <a:spcPct val="150000"/>
              </a:lnSpc>
            </a:pPr>
            <a:r>
              <a:rPr lang="ka-GE" altLang="ru-RU" dirty="0" smtClean="0"/>
              <a:t>თუ ადამიანს ეშინია ინტერვიუზე წასვლა, რადგან დასცინებენ, მაშინ იგი მიდის რეალურ ინტერვიუზე და რომ არ იღებს ამ შედეგს, მისი ეს რწმენა თანდათან ქრება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93108" y="401204"/>
            <a:ext cx="11470030" cy="477055"/>
            <a:chOff x="1180174" y="316983"/>
            <a:chExt cx="8639112" cy="477055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04942" y="316983"/>
              <a:ext cx="8014344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</a:t>
              </a:r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│</a:t>
              </a:r>
              <a:r>
                <a:rPr lang="ka-GE" sz="2400" b="1" dirty="0">
                  <a:solidFill>
                    <a:srgbClr val="FF0000"/>
                  </a:solidFill>
                </a:rPr>
                <a:t> ვალიდაციის შეფასება</a:t>
              </a:r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449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2978"/>
            <a:ext cx="10515600" cy="4351338"/>
          </a:xfrm>
        </p:spPr>
        <p:txBody>
          <a:bodyPr rtlCol="0">
            <a:normAutofit fontScale="92500" lnSpcReduction="20000"/>
          </a:bodyPr>
          <a:lstStyle/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რა არის მტკიცებულება?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რა ალტერნატიული გზები არსებობს სიტუაციაზე შესახედად?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რა მოხდება ყველაზე ცუდ შემთხვევაში?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რწმენას რა დადებითი და უარყოფითი მხარეები აქვს?</a:t>
            </a:r>
          </a:p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/>
              <a:t>ალტერნატიული რწმენა რა შეიძლება იყოს?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93108" y="401204"/>
            <a:ext cx="11677583" cy="861774"/>
            <a:chOff x="1180174" y="316983"/>
            <a:chExt cx="8795439" cy="86177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04942" y="316983"/>
              <a:ext cx="817067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</a:t>
              </a:r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│</a:t>
              </a:r>
              <a:r>
                <a:rPr lang="ka-GE" sz="2400" b="1" dirty="0" smtClean="0">
                  <a:solidFill>
                    <a:srgbClr val="FF0000"/>
                  </a:solidFill>
                </a:rPr>
                <a:t>ირაციონალური ან პრობლემური ფიქრები</a:t>
              </a:r>
              <a:endParaRPr lang="en-US" sz="24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452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393107" y="401204"/>
            <a:ext cx="11297577" cy="3954228"/>
            <a:chOff x="393107" y="401204"/>
            <a:chExt cx="11297577" cy="2055371"/>
          </a:xfrm>
        </p:grpSpPr>
        <p:grpSp>
          <p:nvGrpSpPr>
            <p:cNvPr id="18" name="Group 17"/>
            <p:cNvGrpSpPr/>
            <p:nvPr/>
          </p:nvGrpSpPr>
          <p:grpSpPr>
            <a:xfrm>
              <a:off x="393107" y="401204"/>
              <a:ext cx="11297577" cy="1047865"/>
              <a:chOff x="1180174" y="316983"/>
              <a:chExt cx="8272050" cy="1047865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1720130" y="320798"/>
                <a:ext cx="2760" cy="320638"/>
              </a:xfrm>
              <a:prstGeom prst="line">
                <a:avLst/>
              </a:prstGeom>
              <a:ln w="38100" cmpd="sng">
                <a:solidFill>
                  <a:schemeClr val="accent1">
                    <a:lumMod val="50000"/>
                  </a:schemeClr>
                </a:solidFill>
                <a:prstDash val="soli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TextBox 26"/>
              <p:cNvSpPr txBox="1"/>
              <p:nvPr/>
            </p:nvSpPr>
            <p:spPr>
              <a:xfrm>
                <a:off x="1180174" y="316984"/>
                <a:ext cx="621255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5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CBT</a:t>
                </a:r>
                <a:endParaRPr lang="en-US" sz="25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804942" y="316983"/>
                <a:ext cx="7647282" cy="1047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25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კოგნიტური რესტრუქტურირება│</a:t>
                </a:r>
              </a:p>
              <a:p>
                <a:endParaRPr lang="ka-GE" sz="25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endParaRPr lang="ka-GE" sz="2500" b="1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algn="ctr"/>
                <a:r>
                  <a:rPr lang="ka-GE" sz="2500" b="1" dirty="0" smtClean="0">
                    <a:solidFill>
                      <a:srgbClr val="FF0000"/>
                    </a:solidFill>
                  </a:rPr>
                  <a:t>მცდარი აზრების ჩანაცვლება</a:t>
                </a:r>
                <a:endParaRPr lang="en-US" sz="2500" b="1" dirty="0">
                  <a:solidFill>
                    <a:srgbClr val="FF0000"/>
                  </a:solidFill>
                </a:endParaRPr>
              </a:p>
              <a:p>
                <a:endParaRPr lang="en-US" sz="25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3697612" y="1549602"/>
              <a:ext cx="4796775" cy="906973"/>
              <a:chOff x="948932" y="1689204"/>
              <a:chExt cx="5832256" cy="2889017"/>
            </a:xfrm>
          </p:grpSpPr>
          <p:cxnSp>
            <p:nvCxnSpPr>
              <p:cNvPr id="20" name="Straight Arrow Connector 19"/>
              <p:cNvCxnSpPr/>
              <p:nvPr/>
            </p:nvCxnSpPr>
            <p:spPr>
              <a:xfrm flipH="1">
                <a:off x="1806827" y="2284028"/>
                <a:ext cx="914400" cy="1828800"/>
              </a:xfrm>
              <a:prstGeom prst="straightConnector1">
                <a:avLst/>
              </a:prstGeom>
              <a:ln w="38100">
                <a:headEnd type="arrow" w="med" len="med"/>
                <a:tailEnd type="none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2373934" y="4393555"/>
                <a:ext cx="2743200" cy="0"/>
              </a:xfrm>
              <a:prstGeom prst="straightConnector1">
                <a:avLst/>
              </a:prstGeom>
              <a:ln w="38100">
                <a:headEnd type="triangle"/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flipH="1" flipV="1">
                <a:off x="5117134" y="2284028"/>
                <a:ext cx="914400" cy="182880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/>
              <p:cNvSpPr txBox="1"/>
              <p:nvPr/>
            </p:nvSpPr>
            <p:spPr>
              <a:xfrm>
                <a:off x="2640118" y="1689204"/>
                <a:ext cx="2850004" cy="2058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a-GE" dirty="0" smtClean="0"/>
                  <a:t>გრძნობები და ემოციები</a:t>
                </a:r>
                <a:endParaRPr lang="en-US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948932" y="4208889"/>
                <a:ext cx="14250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ქმედება</a:t>
                </a:r>
                <a:endParaRPr lang="en-US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410812" y="4208889"/>
                <a:ext cx="13703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dirty="0" smtClean="0"/>
                  <a:t>ფიქრები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6753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ka-GE" dirty="0"/>
              <a:t>ბიჰევიორული </a:t>
            </a:r>
            <a:r>
              <a:rPr lang="ka-GE" dirty="0" smtClean="0"/>
              <a:t>თეორია ფოკუსირებულია </a:t>
            </a:r>
            <a:r>
              <a:rPr lang="ka-GE" b="1" dirty="0" smtClean="0"/>
              <a:t>ხილულ ქცევებზე </a:t>
            </a:r>
            <a:r>
              <a:rPr lang="ka-GE" dirty="0" smtClean="0"/>
              <a:t>(</a:t>
            </a:r>
            <a:r>
              <a:rPr lang="en-US" b="1" u="sng" dirty="0"/>
              <a:t>overt </a:t>
            </a:r>
            <a:r>
              <a:rPr lang="en-US" b="1" u="sng" dirty="0" smtClean="0"/>
              <a:t>behaviors</a:t>
            </a:r>
            <a:r>
              <a:rPr lang="ka-GE" dirty="0" smtClean="0"/>
              <a:t>), </a:t>
            </a:r>
            <a:r>
              <a:rPr lang="ka-GE" dirty="0"/>
              <a:t>რასაც </a:t>
            </a:r>
            <a:r>
              <a:rPr lang="ka-GE" dirty="0" smtClean="0"/>
              <a:t>ვაკვირდებით და ვზომავთ. 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ka-GE" dirty="0" smtClean="0"/>
              <a:t>თუმცა, 60-იან </a:t>
            </a:r>
            <a:r>
              <a:rPr lang="ka-GE" dirty="0"/>
              <a:t>წლებში, </a:t>
            </a:r>
            <a:r>
              <a:rPr lang="ka-GE" dirty="0" smtClean="0"/>
              <a:t>პიროვნების </a:t>
            </a:r>
            <a:r>
              <a:rPr lang="ka-GE" b="1" dirty="0" smtClean="0"/>
              <a:t>უხილავმა ოპერაციებმა </a:t>
            </a:r>
            <a:r>
              <a:rPr lang="ka-GE" dirty="0" smtClean="0"/>
              <a:t>(</a:t>
            </a:r>
            <a:r>
              <a:rPr lang="en-US" b="1" u="sng" dirty="0" smtClean="0"/>
              <a:t>covert</a:t>
            </a:r>
            <a:r>
              <a:rPr lang="ka-GE" b="1" u="sng" dirty="0" smtClean="0"/>
              <a:t> </a:t>
            </a:r>
            <a:r>
              <a:rPr lang="en-US" b="1" u="sng" dirty="0" smtClean="0"/>
              <a:t>operations</a:t>
            </a:r>
            <a:r>
              <a:rPr lang="ka-GE" b="1" u="sng" dirty="0" smtClean="0"/>
              <a:t>)</a:t>
            </a:r>
            <a:r>
              <a:rPr lang="ka-GE" dirty="0" smtClean="0"/>
              <a:t>, იგივე </a:t>
            </a:r>
            <a:r>
              <a:rPr lang="ka-GE" b="1" dirty="0" smtClean="0"/>
              <a:t>კოგნიციამ</a:t>
            </a:r>
            <a:r>
              <a:rPr lang="ka-GE" dirty="0" smtClean="0"/>
              <a:t>, შეიძინა დიდი მნიშნველობა და იდენტიფიცირდა, როგორც სარწმუნო და განსაკუთრებული ფოკუსი კლინიკურ ინტერვენციებში.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ka-GE" dirty="0" smtClean="0"/>
              <a:t>ამ </a:t>
            </a:r>
            <a:r>
              <a:rPr lang="ka-GE" dirty="0"/>
              <a:t>ფოკუსის </a:t>
            </a:r>
            <a:r>
              <a:rPr lang="ka-GE" dirty="0" smtClean="0"/>
              <a:t>გაფართოვების შედეგად, </a:t>
            </a:r>
            <a:r>
              <a:rPr lang="ka-GE" dirty="0"/>
              <a:t>ცნობილი გახდა როგორც </a:t>
            </a:r>
            <a:r>
              <a:rPr lang="ka-GE" b="1" u="sng" dirty="0"/>
              <a:t>კოგნიტურ ბიჰევიორული </a:t>
            </a:r>
            <a:r>
              <a:rPr lang="ka-GE" b="1" u="sng" dirty="0" smtClean="0"/>
              <a:t>თეორია</a:t>
            </a:r>
            <a:endParaRPr lang="en-US" dirty="0"/>
          </a:p>
          <a:p>
            <a:pPr>
              <a:lnSpc>
                <a:spcPct val="100000"/>
              </a:lnSpc>
              <a:spcAft>
                <a:spcPts val="1200"/>
              </a:spcAft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93108" y="401204"/>
            <a:ext cx="11578314" cy="1156287"/>
            <a:chOff x="1180174" y="316983"/>
            <a:chExt cx="10595144" cy="1156287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943" y="316983"/>
              <a:ext cx="726285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რესტრუქტურირება│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თერაპიის</a:t>
              </a:r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 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ფოკუსი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4650" y="589063"/>
              <a:ext cx="2920668" cy="8842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367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5411"/>
            <a:ext cx="10515600" cy="4891552"/>
          </a:xfrm>
        </p:spPr>
        <p:txBody>
          <a:bodyPr>
            <a:normAutofit fontScale="92500" lnSpcReduction="20000"/>
          </a:bodyPr>
          <a:lstStyle/>
          <a:p>
            <a:r>
              <a:rPr lang="ka-GE" dirty="0"/>
              <a:t>კოგნიტური თეორიის პერსპექტივიდან, </a:t>
            </a:r>
            <a:r>
              <a:rPr lang="ka-GE" b="1" dirty="0"/>
              <a:t>ცნობიერი ფიქრები </a:t>
            </a:r>
            <a:r>
              <a:rPr lang="ka-GE" dirty="0"/>
              <a:t>არის წამყვანი განმსაზღვრელი </a:t>
            </a:r>
            <a:r>
              <a:rPr lang="ka-GE" b="1" dirty="0" smtClean="0"/>
              <a:t>ემოციებისა </a:t>
            </a:r>
            <a:r>
              <a:rPr lang="ka-GE" b="1" dirty="0"/>
              <a:t>და </a:t>
            </a:r>
            <a:r>
              <a:rPr lang="ka-GE" b="1" dirty="0" smtClean="0"/>
              <a:t>ქცევებისა </a:t>
            </a:r>
            <a:r>
              <a:rPr lang="ka-GE" dirty="0"/>
              <a:t>(</a:t>
            </a:r>
            <a:r>
              <a:rPr lang="en-US" dirty="0"/>
              <a:t>Beck</a:t>
            </a:r>
            <a:r>
              <a:rPr lang="ka-GE" dirty="0"/>
              <a:t>, 1995)</a:t>
            </a:r>
            <a:r>
              <a:rPr lang="en-US" dirty="0"/>
              <a:t>. </a:t>
            </a:r>
            <a:endParaRPr lang="ka-GE" dirty="0" smtClean="0"/>
          </a:p>
          <a:p>
            <a:r>
              <a:rPr lang="ka-GE" dirty="0" smtClean="0"/>
              <a:t>ფიქრებთან დაკავშირებული კონცეფციებია:</a:t>
            </a:r>
          </a:p>
          <a:p>
            <a:pPr lvl="1"/>
            <a:r>
              <a:rPr lang="ka-GE" dirty="0" smtClean="0"/>
              <a:t>კოგნიცია</a:t>
            </a:r>
          </a:p>
          <a:p>
            <a:pPr lvl="1"/>
            <a:r>
              <a:rPr lang="ka-GE" dirty="0"/>
              <a:t>საკუთარი თავისთვის გაცხადებული </a:t>
            </a:r>
            <a:r>
              <a:rPr lang="ka-GE" dirty="0" smtClean="0"/>
              <a:t>აზრები (</a:t>
            </a:r>
            <a:r>
              <a:rPr lang="en-US" dirty="0" smtClean="0"/>
              <a:t>self-statement)</a:t>
            </a:r>
            <a:endParaRPr lang="ka-GE" dirty="0"/>
          </a:p>
          <a:p>
            <a:pPr lvl="1"/>
            <a:r>
              <a:rPr lang="ka-GE" dirty="0" smtClean="0"/>
              <a:t>რწმენები</a:t>
            </a:r>
          </a:p>
          <a:p>
            <a:pPr lvl="1"/>
            <a:r>
              <a:rPr lang="ka-GE" dirty="0" smtClean="0"/>
              <a:t>დამოკიდებულებები</a:t>
            </a:r>
          </a:p>
          <a:p>
            <a:pPr lvl="1"/>
            <a:r>
              <a:rPr lang="ka-GE" dirty="0" smtClean="0"/>
              <a:t>განსჯები-შეფასებები</a:t>
            </a:r>
          </a:p>
          <a:p>
            <a:pPr lvl="1"/>
            <a:r>
              <a:rPr lang="ka-GE" dirty="0" smtClean="0"/>
              <a:t>ვარაუდები </a:t>
            </a:r>
            <a:r>
              <a:rPr lang="ka-GE" dirty="0"/>
              <a:t>(</a:t>
            </a:r>
            <a:r>
              <a:rPr lang="en-US" dirty="0" smtClean="0"/>
              <a:t>assumptions)</a:t>
            </a:r>
            <a:endParaRPr lang="ka-GE" dirty="0" smtClean="0"/>
          </a:p>
          <a:p>
            <a:pPr lvl="1"/>
            <a:r>
              <a:rPr lang="ka-GE" dirty="0" smtClean="0"/>
              <a:t>ატრიბუციები</a:t>
            </a:r>
          </a:p>
          <a:p>
            <a:pPr lvl="1">
              <a:defRPr/>
            </a:pPr>
            <a:r>
              <a:rPr lang="ka-GE" dirty="0" smtClean="0"/>
              <a:t>ვარაუდები</a:t>
            </a:r>
            <a:endParaRPr lang="ka-GE" dirty="0"/>
          </a:p>
          <a:p>
            <a:pPr lvl="1">
              <a:defRPr/>
            </a:pPr>
            <a:r>
              <a:rPr lang="ka-GE" dirty="0"/>
              <a:t>აღქმები</a:t>
            </a:r>
          </a:p>
          <a:p>
            <a:pPr lvl="1">
              <a:defRPr/>
            </a:pPr>
            <a:r>
              <a:rPr lang="ka-GE" dirty="0" smtClean="0"/>
              <a:t>მოლოდინები</a:t>
            </a:r>
          </a:p>
          <a:p>
            <a:pPr lvl="1">
              <a:defRPr/>
            </a:pPr>
            <a:r>
              <a:rPr lang="ka-GE" dirty="0" smtClean="0"/>
              <a:t>სქემები </a:t>
            </a:r>
          </a:p>
          <a:p>
            <a:pPr lvl="1">
              <a:defRPr/>
            </a:pPr>
            <a:r>
              <a:rPr lang="ka-GE" dirty="0" smtClean="0"/>
              <a:t>ლინგვისტიკა-მეტყველება</a:t>
            </a:r>
            <a:endParaRPr lang="ka-GE" dirty="0"/>
          </a:p>
          <a:p>
            <a:pPr lvl="1">
              <a:defRPr/>
            </a:pPr>
            <a:endParaRPr lang="ka-GE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93108" y="283553"/>
            <a:ext cx="11506124" cy="979425"/>
            <a:chOff x="1180174" y="199332"/>
            <a:chExt cx="10529084" cy="979425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943" y="316983"/>
              <a:ext cx="726285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რესტრუქტურირება│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ფიქრები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88590" y="199332"/>
              <a:ext cx="2920668" cy="8842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913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0629"/>
            <a:ext cx="10515600" cy="479633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ka-GE" u="sng" dirty="0" smtClean="0">
                <a:solidFill>
                  <a:srgbClr val="002060"/>
                </a:solidFill>
              </a:rPr>
              <a:t>მცდარი აღქმებიდან გამომდინარე მდგომარეობა:</a:t>
            </a:r>
          </a:p>
          <a:p>
            <a:pPr>
              <a:lnSpc>
                <a:spcPct val="150000"/>
              </a:lnSpc>
            </a:pPr>
            <a:r>
              <a:rPr lang="ka-GE" dirty="0" smtClean="0">
                <a:solidFill>
                  <a:srgbClr val="FF0000"/>
                </a:solidFill>
              </a:rPr>
              <a:t>მცდარი </a:t>
            </a:r>
            <a:r>
              <a:rPr lang="ka-GE" dirty="0">
                <a:solidFill>
                  <a:srgbClr val="FF0000"/>
                </a:solidFill>
              </a:rPr>
              <a:t>აღქმები </a:t>
            </a:r>
            <a:r>
              <a:rPr lang="ka-GE" dirty="0"/>
              <a:t>ხდება ბევრი მენტალური, ემოციური და ქცევითი პრობლემის </a:t>
            </a:r>
            <a:r>
              <a:rPr lang="ka-GE" dirty="0" smtClean="0"/>
              <a:t>შედეგი;</a:t>
            </a:r>
          </a:p>
          <a:p>
            <a:pPr>
              <a:lnSpc>
                <a:spcPct val="150000"/>
              </a:lnSpc>
            </a:pPr>
            <a:r>
              <a:rPr lang="ka-GE" dirty="0" smtClean="0">
                <a:solidFill>
                  <a:srgbClr val="FF0000"/>
                </a:solidFill>
              </a:rPr>
              <a:t>დასკვნები</a:t>
            </a:r>
            <a:r>
              <a:rPr lang="ka-GE" dirty="0"/>
              <a:t>, რასაც მეტწილად ქმნის </a:t>
            </a:r>
            <a:r>
              <a:rPr lang="ka-GE" dirty="0" smtClean="0"/>
              <a:t>დაჩვეული </a:t>
            </a:r>
            <a:r>
              <a:rPr lang="ka-GE" dirty="0"/>
              <a:t>ფიქრები (</a:t>
            </a:r>
            <a:r>
              <a:rPr lang="en-US" dirty="0"/>
              <a:t>habits of thought</a:t>
            </a:r>
            <a:r>
              <a:rPr lang="en-US" dirty="0" smtClean="0"/>
              <a:t>), </a:t>
            </a:r>
            <a:r>
              <a:rPr lang="ka-GE" dirty="0"/>
              <a:t>ვიდრე გარემოში არსებული </a:t>
            </a:r>
            <a:r>
              <a:rPr lang="ka-GE" dirty="0" smtClean="0"/>
              <a:t>მტკიცებულება;</a:t>
            </a:r>
          </a:p>
          <a:p>
            <a:pPr>
              <a:lnSpc>
                <a:spcPct val="150000"/>
              </a:lnSpc>
            </a:pPr>
            <a:r>
              <a:rPr lang="ka-GE" dirty="0" smtClean="0">
                <a:solidFill>
                  <a:srgbClr val="FF0000"/>
                </a:solidFill>
              </a:rPr>
              <a:t>ფიქრობი, </a:t>
            </a:r>
            <a:r>
              <a:rPr lang="ka-GE" dirty="0" smtClean="0"/>
              <a:t>რითაც </a:t>
            </a:r>
            <a:r>
              <a:rPr lang="ka-GE" dirty="0"/>
              <a:t>ადამიანები </a:t>
            </a:r>
            <a:r>
              <a:rPr lang="ka-GE" dirty="0" smtClean="0"/>
              <a:t>განსაზღვრავენ საკუთარ თავს, სხვებს </a:t>
            </a:r>
            <a:r>
              <a:rPr lang="ka-GE" dirty="0"/>
              <a:t>და ცხოვრებისეულ </a:t>
            </a:r>
            <a:r>
              <a:rPr lang="ka-GE" dirty="0" smtClean="0"/>
              <a:t>სიტუაციებს.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93108" y="283553"/>
            <a:ext cx="11506124" cy="979425"/>
            <a:chOff x="1180174" y="199332"/>
            <a:chExt cx="10529084" cy="979425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943" y="316983"/>
              <a:ext cx="726285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რესტრუქტურირება│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აღქმები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88590" y="199332"/>
              <a:ext cx="2920668" cy="8842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088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0629"/>
            <a:ext cx="10515600" cy="4796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dirty="0" smtClean="0"/>
              <a:t>მცდარი კონცეფციები</a:t>
            </a:r>
            <a:r>
              <a:rPr lang="en-US" dirty="0" smtClean="0"/>
              <a:t> </a:t>
            </a:r>
            <a:r>
              <a:rPr lang="en-US" dirty="0"/>
              <a:t>(misconceptions</a:t>
            </a:r>
            <a:r>
              <a:rPr lang="en-US" dirty="0" smtClean="0"/>
              <a:t>)</a:t>
            </a:r>
            <a:r>
              <a:rPr lang="ka-GE" dirty="0" smtClean="0"/>
              <a:t>:</a:t>
            </a:r>
          </a:p>
          <a:p>
            <a:pPr lvl="1"/>
            <a:r>
              <a:rPr lang="ka-GE" dirty="0" smtClean="0">
                <a:solidFill>
                  <a:srgbClr val="FF0000"/>
                </a:solidFill>
              </a:rPr>
              <a:t>პიროვნებას </a:t>
            </a:r>
            <a:r>
              <a:rPr lang="ka-GE" dirty="0">
                <a:solidFill>
                  <a:srgbClr val="FF0000"/>
                </a:solidFill>
              </a:rPr>
              <a:t>არ აქვს სათანადო (</a:t>
            </a:r>
            <a:r>
              <a:rPr lang="en-US" dirty="0">
                <a:solidFill>
                  <a:srgbClr val="FF0000"/>
                </a:solidFill>
              </a:rPr>
              <a:t>acquired) </a:t>
            </a:r>
            <a:r>
              <a:rPr lang="ka-GE" dirty="0" smtClean="0">
                <a:solidFill>
                  <a:srgbClr val="FF0000"/>
                </a:solidFill>
              </a:rPr>
              <a:t>ინფორმაცია</a:t>
            </a:r>
            <a:r>
              <a:rPr lang="ka-GE" dirty="0" smtClean="0"/>
              <a:t>, </a:t>
            </a:r>
            <a:r>
              <a:rPr lang="ka-GE" dirty="0"/>
              <a:t>რომელიც </a:t>
            </a:r>
            <a:r>
              <a:rPr lang="ka-GE" dirty="0" smtClean="0"/>
              <a:t>დაეხმარება მას ახალ სიტუაციასთან გამკლავებას;</a:t>
            </a:r>
          </a:p>
          <a:p>
            <a:pPr marL="914400" lvl="2" indent="0">
              <a:buNone/>
            </a:pPr>
            <a:r>
              <a:rPr lang="ka-GE" b="1" dirty="0" smtClean="0"/>
              <a:t>მაგალითად: </a:t>
            </a:r>
            <a:r>
              <a:rPr lang="ka-GE" dirty="0" smtClean="0"/>
              <a:t>ბავშვები </a:t>
            </a:r>
            <a:r>
              <a:rPr lang="ka-GE" dirty="0"/>
              <a:t>და </a:t>
            </a:r>
            <a:r>
              <a:rPr lang="ka-GE" dirty="0" smtClean="0"/>
              <a:t>მოზარდები აწყდებიან </a:t>
            </a:r>
            <a:r>
              <a:rPr lang="ka-GE" dirty="0"/>
              <a:t>ისეთ </a:t>
            </a:r>
            <a:r>
              <a:rPr lang="ka-GE" dirty="0" smtClean="0"/>
              <a:t>ცხოვრებისეულ სიტუაციებს </a:t>
            </a:r>
            <a:r>
              <a:rPr lang="ka-GE" dirty="0"/>
              <a:t>სკოლაში, თამაშის დროს, </a:t>
            </a:r>
            <a:r>
              <a:rPr lang="ka-GE" dirty="0" smtClean="0"/>
              <a:t>ოჯახში, </a:t>
            </a:r>
            <a:r>
              <a:rPr lang="ka-GE" dirty="0"/>
              <a:t>რომელიც მათთვის ახალია და არ </a:t>
            </a:r>
            <a:r>
              <a:rPr lang="ka-GE" dirty="0" smtClean="0"/>
              <a:t>აქვთ მასთან </a:t>
            </a:r>
            <a:r>
              <a:rPr lang="ka-GE" dirty="0"/>
              <a:t>გამკლავების </a:t>
            </a:r>
            <a:r>
              <a:rPr lang="ka-GE" dirty="0" smtClean="0"/>
              <a:t>გამოცდილება. მათ გააზრებულად არ იციან და არ </a:t>
            </a:r>
            <a:r>
              <a:rPr lang="ka-GE" dirty="0"/>
              <a:t>არიან დარწმუნებული როგორ უპასუხონ ამ გამოწვევას.</a:t>
            </a:r>
            <a:endParaRPr lang="en-US" dirty="0"/>
          </a:p>
          <a:p>
            <a:pPr lvl="1"/>
            <a:r>
              <a:rPr lang="ka-GE" dirty="0">
                <a:solidFill>
                  <a:srgbClr val="FF0000"/>
                </a:solidFill>
              </a:rPr>
              <a:t>პერსონალური სქემები,</a:t>
            </a:r>
            <a:r>
              <a:rPr lang="ka-GE" dirty="0"/>
              <a:t> ანუ </a:t>
            </a:r>
            <a:r>
              <a:rPr lang="ka-GE" dirty="0" smtClean="0"/>
              <a:t>პიროვნებაში არსებული აზროვნების</a:t>
            </a:r>
            <a:r>
              <a:rPr lang="ka-GE" dirty="0"/>
              <a:t>, ქმედებისა და პრობლემათა გადაჭრის სისტემური სქემები, ძალიან ხისტია, რათა ახალი სიტუაცია </a:t>
            </a:r>
            <a:r>
              <a:rPr lang="ka-GE" dirty="0" smtClean="0"/>
              <a:t>მართონ;</a:t>
            </a:r>
          </a:p>
          <a:p>
            <a:pPr marL="914400" lvl="2" indent="0">
              <a:buNone/>
            </a:pPr>
            <a:r>
              <a:rPr lang="ka-GE" b="1" dirty="0" smtClean="0"/>
              <a:t>მაგალითად:</a:t>
            </a:r>
            <a:r>
              <a:rPr lang="ka-GE" dirty="0" smtClean="0"/>
              <a:t> კოგნიტურ შეცდომას/დამახინჯებას </a:t>
            </a:r>
            <a:r>
              <a:rPr lang="ka-GE" dirty="0"/>
              <a:t>ყველანი ვიყენებთ </a:t>
            </a:r>
            <a:r>
              <a:rPr lang="ka-GE" dirty="0" smtClean="0"/>
              <a:t>გარკვეულ პერიოდში, თუმცა, მთავარია </a:t>
            </a:r>
            <a:r>
              <a:rPr lang="ka-GE" dirty="0"/>
              <a:t>ეს </a:t>
            </a:r>
            <a:r>
              <a:rPr lang="ka-GE" dirty="0" smtClean="0"/>
              <a:t>დამახინჯებული სისტემური სქემები </a:t>
            </a:r>
            <a:r>
              <a:rPr lang="ka-GE" dirty="0"/>
              <a:t>ძალიან ხისტი არ გახდეს.</a:t>
            </a:r>
          </a:p>
          <a:p>
            <a:pPr lvl="1"/>
            <a:endParaRPr lang="ka-GE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93108" y="401204"/>
            <a:ext cx="11798891" cy="1361262"/>
            <a:chOff x="1180174" y="316983"/>
            <a:chExt cx="10796991" cy="1361262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943" y="316983"/>
              <a:ext cx="8263836" cy="90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│</a:t>
              </a:r>
              <a:r>
                <a:rPr lang="ka-GE" sz="2800" dirty="0">
                  <a:solidFill>
                    <a:srgbClr val="FF0000"/>
                  </a:solidFill>
                </a:rPr>
                <a:t> მცდარი კონცეფციები</a:t>
              </a:r>
              <a:r>
                <a:rPr lang="en-US" sz="2800" dirty="0">
                  <a:solidFill>
                    <a:srgbClr val="FF0000"/>
                  </a:solidFill>
                </a:rPr>
                <a:t> 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56497" y="794038"/>
              <a:ext cx="2920668" cy="8842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1958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6287"/>
            <a:ext cx="10515600" cy="475067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ka-GE" dirty="0">
                <a:solidFill>
                  <a:srgbClr val="FF0000"/>
                </a:solidFill>
              </a:rPr>
              <a:t>კოგნიტური შეცდომა (</a:t>
            </a:r>
            <a:r>
              <a:rPr lang="ka-GE" dirty="0" smtClean="0">
                <a:solidFill>
                  <a:srgbClr val="FF0000"/>
                </a:solidFill>
              </a:rPr>
              <a:t>დამახინჯება) </a:t>
            </a:r>
            <a:r>
              <a:rPr lang="ka-GE" dirty="0" smtClean="0"/>
              <a:t>ცნობილია </a:t>
            </a:r>
            <a:r>
              <a:rPr lang="ka-GE" dirty="0"/>
              <a:t>როგორც </a:t>
            </a:r>
            <a:r>
              <a:rPr lang="ka-GE" dirty="0">
                <a:solidFill>
                  <a:srgbClr val="FF0000"/>
                </a:solidFill>
              </a:rPr>
              <a:t>ი</a:t>
            </a:r>
            <a:r>
              <a:rPr lang="ka-GE" dirty="0" smtClean="0">
                <a:solidFill>
                  <a:srgbClr val="FF0000"/>
                </a:solidFill>
              </a:rPr>
              <a:t>რაციონალური რწმენები </a:t>
            </a:r>
            <a:r>
              <a:rPr lang="ka-GE" dirty="0" smtClean="0"/>
              <a:t>(</a:t>
            </a:r>
            <a:r>
              <a:rPr lang="en-US" dirty="0" smtClean="0"/>
              <a:t>Beck</a:t>
            </a:r>
            <a:r>
              <a:rPr lang="ka-GE" dirty="0" smtClean="0"/>
              <a:t>, 1976</a:t>
            </a:r>
            <a:r>
              <a:rPr lang="ka-GE" dirty="0"/>
              <a:t>). </a:t>
            </a:r>
            <a:endParaRPr lang="ka-GE" dirty="0" smtClean="0"/>
          </a:p>
          <a:p>
            <a:pPr>
              <a:lnSpc>
                <a:spcPct val="150000"/>
              </a:lnSpc>
            </a:pPr>
            <a:r>
              <a:rPr lang="ka-GE" b="1" dirty="0" smtClean="0"/>
              <a:t>ირაციონალური რწმენები </a:t>
            </a:r>
            <a:r>
              <a:rPr lang="ka-GE" dirty="0" smtClean="0"/>
              <a:t>შესაძლოა გაგებული იქნეს, როგორც გარემოში არსებული მტკიცებულებების </a:t>
            </a:r>
            <a:r>
              <a:rPr lang="ka-GE" b="1" dirty="0"/>
              <a:t>(</a:t>
            </a:r>
            <a:r>
              <a:rPr lang="en-US" b="1" dirty="0"/>
              <a:t>external evidence)</a:t>
            </a:r>
            <a:r>
              <a:rPr lang="ka-GE" dirty="0" smtClean="0"/>
              <a:t> დამახინჯებული აღქმა, რაც კოგნიტური შეცდომის შედეგია;</a:t>
            </a:r>
          </a:p>
          <a:p>
            <a:pPr>
              <a:lnSpc>
                <a:spcPct val="150000"/>
              </a:lnSpc>
            </a:pPr>
            <a:r>
              <a:rPr lang="ka-GE" dirty="0" smtClean="0"/>
              <a:t>ამის საპირისპიროდ </a:t>
            </a:r>
            <a:r>
              <a:rPr lang="ka-GE" b="1" dirty="0"/>
              <a:t>,,</a:t>
            </a:r>
            <a:r>
              <a:rPr lang="ka-GE" b="1" dirty="0" smtClean="0"/>
              <a:t>რაცონალური ფიქრი“ </a:t>
            </a:r>
            <a:r>
              <a:rPr lang="ka-GE" dirty="0"/>
              <a:t>შესაძლოა გაგებული </a:t>
            </a:r>
            <a:r>
              <a:rPr lang="ka-GE" dirty="0" smtClean="0"/>
              <a:t>იქნეს, როგორც </a:t>
            </a:r>
            <a:r>
              <a:rPr lang="ka-GE" dirty="0"/>
              <a:t>გარემოში </a:t>
            </a:r>
            <a:r>
              <a:rPr lang="ka-GE" dirty="0" smtClean="0"/>
              <a:t>არსებული </a:t>
            </a:r>
            <a:r>
              <a:rPr lang="ka-GE" b="1" dirty="0" smtClean="0"/>
              <a:t>მტიცებულება </a:t>
            </a:r>
            <a:r>
              <a:rPr lang="ka-GE" b="1" dirty="0"/>
              <a:t>(</a:t>
            </a:r>
            <a:r>
              <a:rPr lang="en-US" b="1" dirty="0"/>
              <a:t>external evidence)</a:t>
            </a:r>
            <a:r>
              <a:rPr lang="ka-GE" b="1" dirty="0"/>
              <a:t>.</a:t>
            </a:r>
            <a:r>
              <a:rPr lang="ka-GE" dirty="0"/>
              <a:t>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ka-GE" dirty="0" smtClean="0"/>
              <a:t>თუ </a:t>
            </a:r>
            <a:r>
              <a:rPr lang="ka-GE" dirty="0"/>
              <a:t>გარემოში არსებულ მტკიცებულებას </a:t>
            </a:r>
            <a:r>
              <a:rPr lang="ka-GE" dirty="0" smtClean="0"/>
              <a:t>ადამიანი დააკავშირებს </a:t>
            </a:r>
            <a:r>
              <a:rPr lang="ka-GE" dirty="0"/>
              <a:t>საკუთარ მიზნებთან, მცირდება შინაგანი </a:t>
            </a:r>
            <a:r>
              <a:rPr lang="ka-GE" dirty="0" smtClean="0"/>
              <a:t>კონფლიქტები, რაც გადარჩენის უნარების საფუძველს წარმოადგენს.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93108" y="401204"/>
            <a:ext cx="11798891" cy="1432235"/>
            <a:chOff x="1180174" y="316983"/>
            <a:chExt cx="10796991" cy="1432235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942" y="316983"/>
              <a:ext cx="8506055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რესტრუქტურირება│</a:t>
              </a:r>
              <a:r>
                <a:rPr lang="ka-GE" sz="2500" b="1" dirty="0">
                  <a:solidFill>
                    <a:srgbClr val="FF0000"/>
                  </a:solidFill>
                </a:rPr>
                <a:t>ი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რაციონალური რწმენები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56497" y="865011"/>
              <a:ext cx="2920668" cy="8842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0698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2015"/>
            <a:ext cx="10515600" cy="5307419"/>
          </a:xfrm>
        </p:spPr>
        <p:txBody>
          <a:bodyPr rtlCol="0">
            <a:normAutofit fontScale="92500" lnSpcReduction="20000"/>
          </a:bodyPr>
          <a:lstStyle/>
          <a:p>
            <a:pPr>
              <a:defRPr/>
            </a:pPr>
            <a:endParaRPr lang="ka-GE" dirty="0" smtClean="0"/>
          </a:p>
          <a:p>
            <a:pPr>
              <a:defRPr/>
            </a:pPr>
            <a:r>
              <a:rPr lang="ka-GE" dirty="0" smtClean="0">
                <a:solidFill>
                  <a:srgbClr val="FF0000"/>
                </a:solidFill>
              </a:rPr>
              <a:t>აბსოლუტური აზროვნება: </a:t>
            </a:r>
            <a:r>
              <a:rPr lang="ka-GE" dirty="0" smtClean="0"/>
              <a:t>ყველაფერი ან არაფერი:</a:t>
            </a:r>
          </a:p>
          <a:p>
            <a:pPr lvl="1">
              <a:defRPr/>
            </a:pPr>
            <a:r>
              <a:rPr lang="ka-GE" dirty="0" smtClean="0"/>
              <a:t>ვიცი, რომ ტენისში ჩემ მეგობარს მაინც ვერ მოვუგებ, ასე რომ, სულ არ ვითამაშებ.</a:t>
            </a:r>
          </a:p>
          <a:p>
            <a:pPr>
              <a:defRPr/>
            </a:pPr>
            <a:r>
              <a:rPr lang="ka-GE" dirty="0" smtClean="0">
                <a:solidFill>
                  <a:srgbClr val="FF0000"/>
                </a:solidFill>
              </a:rPr>
              <a:t>მცირემასშტაბიანი სიტუაციის კატასტროფულად აღქმა:</a:t>
            </a:r>
          </a:p>
          <a:p>
            <a:pPr lvl="1">
              <a:defRPr/>
            </a:pPr>
            <a:r>
              <a:rPr lang="ka-GE" dirty="0" smtClean="0"/>
              <a:t>თუ ახლა შეყვარებული არ დამირეკავს, ვეღარასოდეს მოვიყვან ცოლად</a:t>
            </a:r>
          </a:p>
          <a:p>
            <a:pPr>
              <a:defRPr/>
            </a:pPr>
            <a:r>
              <a:rPr lang="ka-GE" dirty="0" smtClean="0">
                <a:solidFill>
                  <a:srgbClr val="FF0000"/>
                </a:solidFill>
              </a:rPr>
              <a:t>ფრუსტრაციის ატანის დაბალი ზღვარი:</a:t>
            </a:r>
          </a:p>
          <a:p>
            <a:pPr lvl="1">
              <a:defRPr/>
            </a:pPr>
            <a:r>
              <a:rPr lang="ka-GE" dirty="0" smtClean="0"/>
              <a:t>შუქნიშნის ლოდინისას: მე ხომ ბედი არა მაქვს, როცა მეჩქარება ახლა უნდა ამინთოს შუქნიშანმა წითელი! ეს შუქნიშანი მაგიჟებს. ვერასდროს მივალ იქ, სადაც მივდივარ!</a:t>
            </a:r>
          </a:p>
          <a:p>
            <a:pPr>
              <a:defRPr/>
            </a:pPr>
            <a:r>
              <a:rPr lang="ka-GE" dirty="0" smtClean="0">
                <a:solidFill>
                  <a:srgbClr val="FF0000"/>
                </a:solidFill>
              </a:rPr>
              <a:t>ზედმეტად განზოგადება</a:t>
            </a:r>
          </a:p>
          <a:p>
            <a:pPr lvl="1">
              <a:defRPr/>
            </a:pPr>
            <a:r>
              <a:rPr lang="ka-GE" dirty="0" smtClean="0"/>
              <a:t>რადგან ერთმა მხარდაჭერის ჯგუფმა არ მიშველა, სხვაც არ მიშველის!</a:t>
            </a:r>
          </a:p>
          <a:p>
            <a:pPr>
              <a:defRPr/>
            </a:pPr>
            <a:r>
              <a:rPr lang="ka-GE" dirty="0" smtClean="0">
                <a:solidFill>
                  <a:srgbClr val="FF0000"/>
                </a:solidFill>
              </a:rPr>
              <a:t>პიროვნული ღირებულების უარყოფა </a:t>
            </a:r>
            <a:r>
              <a:rPr lang="ka-GE" dirty="0" smtClean="0"/>
              <a:t>კონკრეტული წარუმატებლობის შემთხვევაში: </a:t>
            </a:r>
          </a:p>
          <a:p>
            <a:pPr lvl="1">
              <a:defRPr/>
            </a:pPr>
            <a:r>
              <a:rPr lang="ka-GE" dirty="0" smtClean="0"/>
              <a:t>ადამიანი უსარგებლოა, თუ სახლი არ ბრწყინავს! მე ქალი ვარ აქამდე რომ ვერ გავთხოვდი!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93108" y="401204"/>
            <a:ext cx="11798891" cy="1432235"/>
            <a:chOff x="1180174" y="316983"/>
            <a:chExt cx="10796991" cy="1432235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04942" y="316983"/>
              <a:ext cx="8506055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რესტრუქტურირება│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არარაციონალური რწმენები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56497" y="865011"/>
              <a:ext cx="2920668" cy="8842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7834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2978"/>
            <a:ext cx="10615863" cy="47086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a-GE" dirty="0"/>
              <a:t>კოგნიტურ ბიჰევიორულ თეორიაში </a:t>
            </a:r>
            <a:r>
              <a:rPr lang="ka-GE" b="1" dirty="0">
                <a:solidFill>
                  <a:srgbClr val="FF0000"/>
                </a:solidFill>
              </a:rPr>
              <a:t>ცვლილების </a:t>
            </a:r>
            <a:r>
              <a:rPr lang="ka-GE" b="1" dirty="0" smtClean="0">
                <a:solidFill>
                  <a:srgbClr val="FF0000"/>
                </a:solidFill>
              </a:rPr>
              <a:t>არსი</a:t>
            </a:r>
            <a:r>
              <a:rPr lang="ka-GE" b="1" dirty="0" smtClean="0">
                <a:solidFill>
                  <a:srgbClr val="FF0000"/>
                </a:solidFill>
              </a:rPr>
              <a:t> </a:t>
            </a:r>
            <a:r>
              <a:rPr lang="ka-GE" dirty="0" smtClean="0"/>
              <a:t>არის </a:t>
            </a:r>
            <a:r>
              <a:rPr lang="ka-GE" dirty="0"/>
              <a:t>ნათლად </a:t>
            </a:r>
            <a:r>
              <a:rPr lang="ka-GE" dirty="0" smtClean="0"/>
              <a:t>განსაზღვრული. </a:t>
            </a:r>
            <a:r>
              <a:rPr lang="ka-GE" dirty="0"/>
              <a:t>კლიენტს შესაძლოა დაეხმარო ცვლილებაში სამი ძირითადი გზით:</a:t>
            </a:r>
            <a:endParaRPr lang="en-US" dirty="0"/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ka-GE" b="1" dirty="0" smtClean="0">
                <a:solidFill>
                  <a:srgbClr val="FF0000"/>
                </a:solidFill>
              </a:rPr>
              <a:t>კოგნიტური</a:t>
            </a:r>
            <a:r>
              <a:rPr lang="ka-GE" b="1" dirty="0">
                <a:solidFill>
                  <a:srgbClr val="FF0000"/>
                </a:solidFill>
              </a:rPr>
              <a:t>თ</a:t>
            </a:r>
            <a:r>
              <a:rPr lang="ka-GE" b="1" dirty="0" smtClean="0"/>
              <a:t>:</a:t>
            </a:r>
            <a:r>
              <a:rPr lang="ka-GE" dirty="0" smtClean="0"/>
              <a:t> </a:t>
            </a:r>
            <a:r>
              <a:rPr lang="ka-GE" dirty="0"/>
              <a:t>ასწავლო მათ როგორ აღმოაჩინონ და შეცვალონ დამახინჯებული </a:t>
            </a:r>
            <a:r>
              <a:rPr lang="ka-GE" dirty="0" smtClean="0"/>
              <a:t>ფიქრები (</a:t>
            </a:r>
            <a:r>
              <a:rPr lang="en-US" dirty="0" smtClean="0"/>
              <a:t>distort thinking);</a:t>
            </a:r>
            <a:endParaRPr lang="en-US" dirty="0"/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ka-GE" b="1" dirty="0" smtClean="0">
                <a:solidFill>
                  <a:srgbClr val="FF0000"/>
                </a:solidFill>
              </a:rPr>
              <a:t>ქცევითით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r>
              <a:rPr lang="ka-GE" dirty="0" smtClean="0">
                <a:solidFill>
                  <a:srgbClr val="FF0000"/>
                </a:solidFill>
              </a:rPr>
              <a:t> </a:t>
            </a:r>
            <a:r>
              <a:rPr lang="ka-GE" dirty="0" smtClean="0"/>
              <a:t>შესთავაზო ახალი უნარების გავარჯიშება, რათა </a:t>
            </a:r>
            <a:r>
              <a:rPr lang="ka-GE" dirty="0"/>
              <a:t>გააუმჯობესოს </a:t>
            </a:r>
            <a:r>
              <a:rPr lang="ka-GE" dirty="0" smtClean="0"/>
              <a:t>სირთულეებთან გამკლავების შესაძლებლობა;</a:t>
            </a:r>
            <a:endParaRPr lang="en-US" dirty="0"/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ka-GE" b="1" dirty="0" smtClean="0">
                <a:solidFill>
                  <a:srgbClr val="FF0000"/>
                </a:solidFill>
              </a:rPr>
              <a:t>გამოცდილებით</a:t>
            </a:r>
            <a:r>
              <a:rPr lang="ka-GE" dirty="0">
                <a:solidFill>
                  <a:srgbClr val="FF0000"/>
                </a:solidFill>
              </a:rPr>
              <a:t>:</a:t>
            </a:r>
            <a:r>
              <a:rPr lang="ka-GE" dirty="0" smtClean="0">
                <a:solidFill>
                  <a:srgbClr val="FF0000"/>
                </a:solidFill>
              </a:rPr>
              <a:t> </a:t>
            </a:r>
            <a:r>
              <a:rPr lang="ka-GE" dirty="0" smtClean="0"/>
              <a:t>დაეხმარო </a:t>
            </a:r>
            <a:r>
              <a:rPr lang="ka-GE" dirty="0"/>
              <a:t>კლიენტს </a:t>
            </a:r>
            <a:r>
              <a:rPr lang="ka-GE" dirty="0" smtClean="0"/>
              <a:t>შექმნას </a:t>
            </a:r>
            <a:r>
              <a:rPr lang="ka-GE" dirty="0"/>
              <a:t>ბუნებრივი </a:t>
            </a:r>
            <a:r>
              <a:rPr lang="ka-GE" dirty="0" smtClean="0"/>
              <a:t>ექსპერიმენტები, </a:t>
            </a:r>
            <a:r>
              <a:rPr lang="ka-GE" dirty="0"/>
              <a:t>რათა მათ გამოსცადონ, რამდენად რაციონალურია მათი რწმენები კონკრეტულ მოვლენასთან </a:t>
            </a:r>
            <a:r>
              <a:rPr lang="ka-GE" dirty="0" smtClean="0"/>
              <a:t>დაკავშირებით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ka-GE" dirty="0" smtClean="0"/>
              <a:t>ახალი უნარები და გამოცდილება მეტ </a:t>
            </a:r>
            <a:r>
              <a:rPr lang="ka-GE" b="1" dirty="0" smtClean="0"/>
              <a:t>ადაპტურ ფიქრებს </a:t>
            </a:r>
            <a:r>
              <a:rPr lang="ka-GE" dirty="0" smtClean="0"/>
              <a:t>უდებს საფუძველს.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სოციალური მუშაობის გაღრმავებული პრაქტიკა 2/ლექცია - 4</a:t>
            </a:r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93108" y="401204"/>
            <a:ext cx="11325650" cy="861774"/>
            <a:chOff x="1180174" y="316983"/>
            <a:chExt cx="9130823" cy="861774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720130" y="320798"/>
              <a:ext cx="2760" cy="320638"/>
            </a:xfrm>
            <a:prstGeom prst="line">
              <a:avLst/>
            </a:prstGeom>
            <a:ln w="38100" cmpd="sng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180174" y="316984"/>
              <a:ext cx="62125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 smtClean="0">
                  <a:solidFill>
                    <a:schemeClr val="accent1">
                      <a:lumMod val="50000"/>
                    </a:schemeClr>
                  </a:solidFill>
                </a:rPr>
                <a:t>CBT</a:t>
              </a:r>
              <a:endParaRPr lang="en-US" sz="25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942" y="316983"/>
              <a:ext cx="8506055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500" b="1" dirty="0" smtClean="0">
                  <a:solidFill>
                    <a:schemeClr val="accent1">
                      <a:lumMod val="50000"/>
                    </a:schemeClr>
                  </a:solidFill>
                </a:rPr>
                <a:t>კოგნიტური რესტრუქტურირება│</a:t>
              </a:r>
              <a:r>
                <a:rPr lang="ka-GE" sz="2500" b="1" dirty="0" smtClean="0">
                  <a:solidFill>
                    <a:srgbClr val="FF0000"/>
                  </a:solidFill>
                </a:rPr>
                <a:t>ცვლილების 3 გზა</a:t>
              </a:r>
              <a:endParaRPr lang="en-US" sz="2500" b="1" dirty="0">
                <a:solidFill>
                  <a:srgbClr val="FF0000"/>
                </a:solidFill>
              </a:endParaRPr>
            </a:p>
            <a:p>
              <a:endParaRPr lang="en-US" sz="25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23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1513</Words>
  <Application>Microsoft Office PowerPoint</Application>
  <PresentationFormat>Widescreen</PresentationFormat>
  <Paragraphs>290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Bahnschrift Condensed</vt:lpstr>
      <vt:lpstr>Calibri</vt:lpstr>
      <vt:lpstr>Calibri Light</vt:lpstr>
      <vt:lpstr>Sylfaen</vt:lpstr>
      <vt:lpstr>Office Theme</vt:lpstr>
      <vt:lpstr>კოგნიტური რესტრუქტურირება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რა იქნებოდა ალტერნატიული აზრი?</vt:lpstr>
      <vt:lpstr>რა იქნებოდა ალტერნატიული აზრი?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ემპირიული გამოკვლევა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66</cp:revision>
  <dcterms:created xsi:type="dcterms:W3CDTF">2020-03-26T13:47:50Z</dcterms:created>
  <dcterms:modified xsi:type="dcterms:W3CDTF">2020-04-29T12:00:44Z</dcterms:modified>
</cp:coreProperties>
</file>